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44" r:id="rId3"/>
    <p:sldId id="296" r:id="rId4"/>
    <p:sldId id="299" r:id="rId5"/>
    <p:sldId id="354" r:id="rId6"/>
    <p:sldId id="345" r:id="rId7"/>
    <p:sldId id="358" r:id="rId8"/>
    <p:sldId id="355" r:id="rId9"/>
    <p:sldId id="288" r:id="rId10"/>
    <p:sldId id="312" r:id="rId11"/>
    <p:sldId id="346" r:id="rId12"/>
    <p:sldId id="276" r:id="rId13"/>
    <p:sldId id="311" r:id="rId14"/>
    <p:sldId id="313" r:id="rId15"/>
    <p:sldId id="285" r:id="rId16"/>
    <p:sldId id="356" r:id="rId17"/>
    <p:sldId id="290" r:id="rId18"/>
    <p:sldId id="291" r:id="rId19"/>
    <p:sldId id="327" r:id="rId20"/>
    <p:sldId id="292" r:id="rId21"/>
    <p:sldId id="307" r:id="rId22"/>
    <p:sldId id="295" r:id="rId23"/>
    <p:sldId id="279" r:id="rId24"/>
    <p:sldId id="282" r:id="rId25"/>
    <p:sldId id="349" r:id="rId26"/>
    <p:sldId id="318" r:id="rId27"/>
    <p:sldId id="357" r:id="rId28"/>
    <p:sldId id="321" r:id="rId29"/>
    <p:sldId id="319" r:id="rId30"/>
    <p:sldId id="286" r:id="rId31"/>
    <p:sldId id="348" r:id="rId32"/>
    <p:sldId id="350" r:id="rId33"/>
    <p:sldId id="343" r:id="rId34"/>
    <p:sldId id="309" r:id="rId35"/>
    <p:sldId id="333" r:id="rId36"/>
    <p:sldId id="351" r:id="rId37"/>
    <p:sldId id="359" r:id="rId38"/>
    <p:sldId id="352" r:id="rId3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728" autoAdjust="0"/>
  </p:normalViewPr>
  <p:slideViewPr>
    <p:cSldViewPr snapToGrid="0" snapToObjects="1">
      <p:cViewPr>
        <p:scale>
          <a:sx n="150" d="100"/>
          <a:sy n="150" d="100"/>
        </p:scale>
        <p:origin x="35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70057-11BA-4399-9923-2EDC85CEC940}" type="datetimeFigureOut">
              <a:rPr lang="de-DE" smtClean="0"/>
              <a:t>07.05.15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0908F-6EA0-4A9B-BE25-A98B1156AB46}" type="slidenum">
              <a:rPr lang="de-DE" smtClean="0"/>
              <a:t>‹Nr.›</a:t>
            </a:fld>
            <a:endParaRPr lang="de-DE"/>
          </a:p>
        </p:txBody>
      </p:sp>
    </p:spTree>
    <p:extLst>
      <p:ext uri="{BB962C8B-B14F-4D97-AF65-F5344CB8AC3E}">
        <p14:creationId xmlns:p14="http://schemas.microsoft.com/office/powerpoint/2010/main" val="261356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B4300BE-A4C7-441C-88CA-FF7169D66782}" type="slidenum">
              <a:rPr lang="en-US" altLang="de-DE"/>
              <a:pPr/>
              <a:t>23</a:t>
            </a:fld>
            <a:endParaRPr lang="en-US" altLang="de-DE"/>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altLang="de-DE" sz="900">
                <a:latin typeface="Arial Unicode MS" pitchFamily="32" charset="0"/>
                <a:cs typeface="Arial Unicode MS" pitchFamily="32" charset="0"/>
              </a:rPr>
              <a:t>Figure 2. Adjusted Kaplan–Meier Estimates of Survival among Patients with Cardiomyopathy Due to Amyloidosis, Sarcoidosis, or Hemochromatosis, as Compared with That among Patients with Idiopathic Cardiomyopathy.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86E163-6657-48AF-9D06-A29801BA26A7}" type="slidenum">
              <a:rPr lang="en-US" altLang="de-DE"/>
              <a:pPr/>
              <a:t>24</a:t>
            </a:fld>
            <a:endParaRPr lang="en-US" altLang="de-DE"/>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altLang="de-DE" sz="900">
                <a:latin typeface="Arial Unicode MS" pitchFamily="32" charset="0"/>
                <a:cs typeface="Arial Unicode MS" pitchFamily="32" charset="0"/>
              </a:rPr>
              <a:t>Figure 1. Adjusted Kaplan–Meier Estimates of Survival According to the Underlying Cause of Cardiomyopathy. Only idiopathic cardiomyopathy and cardiomyopathy due to causes for which survival was significantly different from that in patients with idiopathic cardiomyopathy are shown.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microsoft.com/office/2007/relationships/hdphoto" Target="../media/hdphoto1.wdp"/><Relationship Id="rId6" Type="http://schemas.openxmlformats.org/officeDocument/2006/relationships/image" Target="../media/image5.jp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32" name="Gruppierung 31"/>
          <p:cNvGrpSpPr/>
          <p:nvPr userDrawn="1"/>
        </p:nvGrpSpPr>
        <p:grpSpPr>
          <a:xfrm>
            <a:off x="-6604" y="745664"/>
            <a:ext cx="9144000" cy="157387"/>
            <a:chOff x="0" y="4814663"/>
            <a:chExt cx="5473499" cy="80729"/>
          </a:xfrm>
        </p:grpSpPr>
        <p:sp>
          <p:nvSpPr>
            <p:cNvPr id="33" name="Rechteck 32"/>
            <p:cNvSpPr/>
            <p:nvPr/>
          </p:nvSpPr>
          <p:spPr>
            <a:xfrm>
              <a:off x="0" y="4814663"/>
              <a:ext cx="4018060" cy="80729"/>
            </a:xfrm>
            <a:prstGeom prst="rect">
              <a:avLst/>
            </a:prstGeom>
            <a:solidFill>
              <a:srgbClr val="C70027"/>
            </a:soli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4" name="Rechteck 33"/>
            <p:cNvSpPr/>
            <p:nvPr userDrawn="1"/>
          </p:nvSpPr>
          <p:spPr>
            <a:xfrm>
              <a:off x="1455439" y="4814663"/>
              <a:ext cx="4018060" cy="80729"/>
            </a:xfrm>
            <a:prstGeom prst="rect">
              <a:avLst/>
            </a:prstGeom>
            <a:gradFill flip="none" rotWithShape="1">
              <a:gsLst>
                <a:gs pos="45000">
                  <a:srgbClr val="C70027"/>
                </a:gs>
                <a:gs pos="100000">
                  <a:srgbClr val="FFFFFF"/>
                </a:gs>
              </a:gsLst>
              <a:lin ang="0" scaled="1"/>
              <a:tileRect/>
            </a:gra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28" name="Freeform 10"/>
          <p:cNvSpPr>
            <a:spLocks/>
          </p:cNvSpPr>
          <p:nvPr userDrawn="1"/>
        </p:nvSpPr>
        <p:spPr bwMode="hidden">
          <a:xfrm>
            <a:off x="0" y="4329072"/>
            <a:ext cx="9144000" cy="164323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lumMod val="65000"/>
                  <a:lumOff val="35000"/>
                </a:sysClr>
              </a:solidFill>
              <a:effectLst/>
              <a:uLnTx/>
              <a:uFillTx/>
            </a:endParaRPr>
          </a:p>
        </p:txBody>
      </p:sp>
      <p:grpSp>
        <p:nvGrpSpPr>
          <p:cNvPr id="35" name="Gruppierung 34"/>
          <p:cNvGrpSpPr/>
          <p:nvPr userDrawn="1"/>
        </p:nvGrpSpPr>
        <p:grpSpPr>
          <a:xfrm>
            <a:off x="-10905" y="-9219"/>
            <a:ext cx="9151938" cy="251554"/>
            <a:chOff x="3667533" y="2431776"/>
            <a:chExt cx="5473499" cy="80729"/>
          </a:xfrm>
        </p:grpSpPr>
        <p:sp>
          <p:nvSpPr>
            <p:cNvPr id="36" name="Rechteck 35"/>
            <p:cNvSpPr/>
            <p:nvPr userDrawn="1"/>
          </p:nvSpPr>
          <p:spPr>
            <a:xfrm>
              <a:off x="5122972" y="2431776"/>
              <a:ext cx="4018060" cy="80729"/>
            </a:xfrm>
            <a:prstGeom prst="rect">
              <a:avLst/>
            </a:prstGeom>
            <a:solidFill>
              <a:srgbClr val="5383B3"/>
            </a:soli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7" name="Rechteck 36"/>
            <p:cNvSpPr/>
            <p:nvPr userDrawn="1"/>
          </p:nvSpPr>
          <p:spPr>
            <a:xfrm>
              <a:off x="3667533" y="2431776"/>
              <a:ext cx="4018060" cy="80729"/>
            </a:xfrm>
            <a:prstGeom prst="rect">
              <a:avLst/>
            </a:prstGeom>
            <a:gradFill flip="none" rotWithShape="1">
              <a:gsLst>
                <a:gs pos="0">
                  <a:srgbClr val="5383B3"/>
                </a:gs>
                <a:gs pos="100000">
                  <a:srgbClr val="FFFFFF"/>
                </a:gs>
              </a:gsLst>
              <a:lin ang="10800000" scaled="0"/>
              <a:tileRect/>
            </a:gra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44" name="Rechteck 43"/>
          <p:cNvSpPr/>
          <p:nvPr userDrawn="1"/>
        </p:nvSpPr>
        <p:spPr>
          <a:xfrm>
            <a:off x="-10905" y="31373"/>
            <a:ext cx="9159876" cy="821880"/>
          </a:xfrm>
          <a:prstGeom prst="rect">
            <a:avLst/>
          </a:prstGeom>
          <a:gradFill flip="none" rotWithShape="1">
            <a:gsLst>
              <a:gs pos="0">
                <a:schemeClr val="bg1">
                  <a:lumMod val="50000"/>
                </a:schemeClr>
              </a:gs>
              <a:gs pos="100000">
                <a:schemeClr val="bg1">
                  <a:lumMod val="85000"/>
                </a:schemeClr>
              </a:gs>
            </a:gsLst>
            <a:lin ang="0" scaled="0"/>
            <a:tileRect/>
          </a:gradFill>
          <a:ln>
            <a:noFill/>
          </a:ln>
          <a:effectLst/>
          <a:scene3d>
            <a:camera prst="orthographicFront"/>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5" name="Textfeld 44"/>
          <p:cNvSpPr txBox="1"/>
          <p:nvPr userDrawn="1"/>
        </p:nvSpPr>
        <p:spPr>
          <a:xfrm>
            <a:off x="1881202" y="-31752"/>
            <a:ext cx="5307705" cy="769441"/>
          </a:xfrm>
          <a:prstGeom prst="rect">
            <a:avLst/>
          </a:prstGeom>
          <a:noFill/>
        </p:spPr>
        <p:txBody>
          <a:bodyPr wrap="square" rtlCol="0">
            <a:spAutoFit/>
          </a:bodyPr>
          <a:lstStyle/>
          <a:p>
            <a:pPr algn="ctr"/>
            <a:r>
              <a:rPr lang="de-DE" sz="4400" b="0" i="0" dirty="0" smtClean="0">
                <a:solidFill>
                  <a:schemeClr val="bg1">
                    <a:lumMod val="50000"/>
                  </a:schemeClr>
                </a:solidFill>
                <a:effectLst>
                  <a:innerShdw blurRad="114300">
                    <a:prstClr val="black"/>
                  </a:innerShdw>
                  <a:reflection blurRad="6350" stA="55000" endA="300" endPos="45500" dir="5400000" sy="-100000" algn="bl" rotWithShape="0"/>
                </a:effectLst>
                <a:latin typeface="Helvetica Neue Bold Condensed"/>
                <a:cs typeface="Helvetica Neue Bold Condensed"/>
              </a:rPr>
              <a:t>CARDIO</a:t>
            </a:r>
            <a:r>
              <a:rPr lang="de-DE" sz="4400" b="0" i="0" dirty="0" smtClean="0">
                <a:solidFill>
                  <a:srgbClr val="FFFFFF"/>
                </a:solidFill>
                <a:effectLst>
                  <a:innerShdw blurRad="114300">
                    <a:prstClr val="black"/>
                  </a:innerShdw>
                  <a:reflection blurRad="6350" stA="55000" endA="300" endPos="45500" dir="5400000" sy="-100000" algn="bl" rotWithShape="0"/>
                </a:effectLst>
                <a:latin typeface="Helvetica Neue UltraLight"/>
                <a:cs typeface="Helvetica Neue UltraLight"/>
              </a:rPr>
              <a:t>CLUB</a:t>
            </a:r>
            <a:endParaRPr lang="de-DE" sz="4400" b="0" i="0" dirty="0">
              <a:solidFill>
                <a:srgbClr val="FFFFFF"/>
              </a:solidFill>
              <a:effectLst>
                <a:innerShdw blurRad="114300">
                  <a:prstClr val="black"/>
                </a:innerShdw>
                <a:reflection blurRad="6350" stA="55000" endA="300" endPos="45500" dir="5400000" sy="-100000" algn="bl" rotWithShape="0"/>
              </a:effectLst>
              <a:latin typeface="Helvetica Neue UltraLight"/>
              <a:cs typeface="Helvetica Neue UltraLight"/>
            </a:endParaRPr>
          </a:p>
        </p:txBody>
      </p:sp>
      <p:pic>
        <p:nvPicPr>
          <p:cNvPr id="46" name="Bild 45"/>
          <p:cNvPicPr>
            <a:picLocks noChangeAspect="1"/>
          </p:cNvPicPr>
          <p:nvPr userDrawn="1"/>
        </p:nvPicPr>
        <p:blipFill rotWithShape="1">
          <a:blip r:embed="rId2">
            <a:clrChange>
              <a:clrFrom>
                <a:srgbClr val="FFFFFF"/>
              </a:clrFrom>
              <a:clrTo>
                <a:srgbClr val="FFFFFF">
                  <a:alpha val="0"/>
                </a:srgbClr>
              </a:clrTo>
            </a:clrChange>
            <a:biLevel thresh="25000"/>
          </a:blip>
          <a:srcRect r="70853" b="29888"/>
          <a:stretch/>
        </p:blipFill>
        <p:spPr>
          <a:xfrm>
            <a:off x="81753" y="31372"/>
            <a:ext cx="542721" cy="749489"/>
          </a:xfrm>
          <a:prstGeom prst="rect">
            <a:avLst/>
          </a:prstGeom>
        </p:spPr>
      </p:pic>
      <p:pic>
        <p:nvPicPr>
          <p:cNvPr id="47" name="Bild 46"/>
          <p:cNvPicPr>
            <a:picLocks noChangeAspect="1"/>
          </p:cNvPicPr>
          <p:nvPr userDrawn="1"/>
        </p:nvPicPr>
        <p:blipFill rotWithShape="1">
          <a:blip r:embed="rId2">
            <a:clrChange>
              <a:clrFrom>
                <a:srgbClr val="FFFFFF"/>
              </a:clrFrom>
              <a:clrTo>
                <a:srgbClr val="FFFFFF">
                  <a:alpha val="0"/>
                </a:srgbClr>
              </a:clrTo>
            </a:clrChange>
            <a:biLevel thresh="25000"/>
          </a:blip>
          <a:srcRect t="71488"/>
          <a:stretch/>
        </p:blipFill>
        <p:spPr>
          <a:xfrm>
            <a:off x="457200" y="529094"/>
            <a:ext cx="1767498" cy="289311"/>
          </a:xfrm>
          <a:prstGeom prst="rect">
            <a:avLst/>
          </a:prstGeom>
        </p:spPr>
      </p:pic>
      <p:pic>
        <p:nvPicPr>
          <p:cNvPr id="48" name="Bild 47"/>
          <p:cNvPicPr>
            <a:picLocks noChangeAspect="1"/>
          </p:cNvPicPr>
          <p:nvPr userDrawn="1"/>
        </p:nvPicPr>
        <p:blipFill rotWithShape="1">
          <a:blip r:embed="rId3"/>
          <a:srcRect t="1" r="59676" b="32959"/>
          <a:stretch/>
        </p:blipFill>
        <p:spPr>
          <a:xfrm>
            <a:off x="7909669" y="81363"/>
            <a:ext cx="873372" cy="464047"/>
          </a:xfrm>
          <a:prstGeom prst="rect">
            <a:avLst/>
          </a:prstGeom>
        </p:spPr>
      </p:pic>
      <p:pic>
        <p:nvPicPr>
          <p:cNvPr id="49" name="Bild 48"/>
          <p:cNvPicPr>
            <a:picLocks noChangeAspect="1"/>
          </p:cNvPicPr>
          <p:nvPr userDrawn="1"/>
        </p:nvPicPr>
        <p:blipFill rotWithShape="1">
          <a:blip r:embed="rId3"/>
          <a:srcRect t="74591"/>
          <a:stretch/>
        </p:blipFill>
        <p:spPr>
          <a:xfrm>
            <a:off x="7642644" y="595233"/>
            <a:ext cx="1411809" cy="114646"/>
          </a:xfrm>
          <a:prstGeom prst="rect">
            <a:avLst/>
          </a:prstGeom>
        </p:spPr>
      </p:pic>
      <p:sp>
        <p:nvSpPr>
          <p:cNvPr id="64" name="Rounded Rectangle 13"/>
          <p:cNvSpPr/>
          <p:nvPr userDrawn="1"/>
        </p:nvSpPr>
        <p:spPr>
          <a:xfrm>
            <a:off x="1334" y="901045"/>
            <a:ext cx="9144000" cy="4965192"/>
          </a:xfrm>
          <a:prstGeom prst="roundRect">
            <a:avLst>
              <a:gd name="adj" fmla="val 0"/>
            </a:avLst>
          </a:prstGeom>
          <a:solidFill>
            <a:srgbClr val="00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p:cNvSpPr>
            <a:spLocks noGrp="1"/>
          </p:cNvSpPr>
          <p:nvPr userDrawn="1">
            <p:ph type="title"/>
          </p:nvPr>
        </p:nvSpPr>
        <p:spPr>
          <a:xfrm>
            <a:off x="691366" y="2832491"/>
            <a:ext cx="7772400" cy="1524000"/>
          </a:xfrm>
        </p:spPr>
        <p:txBody>
          <a:bodyPr anchor="t">
            <a:normAutofit/>
          </a:bodyPr>
          <a:lstStyle>
            <a:lvl1pPr algn="ctr">
              <a:defRPr sz="4400" b="0" cap="none">
                <a:solidFill>
                  <a:schemeClr val="bg1"/>
                </a:solidFill>
              </a:defRPr>
            </a:lvl1pPr>
          </a:lstStyle>
          <a:p>
            <a:r>
              <a:rPr lang="de-DE" smtClean="0"/>
              <a:t>Titelmasterformat durch Klicken bearbeiten</a:t>
            </a:r>
            <a:endParaRPr lang="en-US" dirty="0"/>
          </a:p>
        </p:txBody>
      </p:sp>
      <p:sp>
        <p:nvSpPr>
          <p:cNvPr id="66" name="Text Placeholder 2"/>
          <p:cNvSpPr>
            <a:spLocks noGrp="1"/>
          </p:cNvSpPr>
          <p:nvPr userDrawn="1">
            <p:ph type="body" idx="1"/>
          </p:nvPr>
        </p:nvSpPr>
        <p:spPr>
          <a:xfrm>
            <a:off x="1368699" y="180637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67" name="Freeform 14"/>
          <p:cNvSpPr>
            <a:spLocks/>
          </p:cNvSpPr>
          <p:nvPr userDrawn="1"/>
        </p:nvSpPr>
        <p:spPr bwMode="hidden">
          <a:xfrm>
            <a:off x="5990900" y="5227883"/>
            <a:ext cx="3154433"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p:cNvSpPr>
          <p:nvPr userDrawn="1"/>
        </p:nvSpPr>
        <p:spPr bwMode="hidden">
          <a:xfrm>
            <a:off x="2495517" y="5099581"/>
            <a:ext cx="6649816"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69" name="Freeform 10"/>
          <p:cNvSpPr>
            <a:spLocks/>
          </p:cNvSpPr>
          <p:nvPr userDrawn="1"/>
        </p:nvSpPr>
        <p:spPr bwMode="hidden">
          <a:xfrm>
            <a:off x="1334" y="4769481"/>
            <a:ext cx="9144000" cy="164323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0" name="Bild 69" descr="Fotolia_55182769_M.jpg"/>
          <p:cNvPicPr>
            <a:picLocks noChangeAspect="1"/>
          </p:cNvPicPr>
          <p:nvPr userDrawn="1"/>
        </p:nvPicPr>
        <p:blipFill>
          <a:blip r:embed="rId4" cstate="print">
            <a:duotone>
              <a:prstClr val="black"/>
              <a:schemeClr val="accent1">
                <a:tint val="45000"/>
                <a:satMod val="400000"/>
                <a:tint val="45000"/>
                <a:satMod val="400000"/>
              </a:schemeClr>
            </a:duotone>
            <a:alphaModFix amt="21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350603" y="1195718"/>
            <a:ext cx="2271127" cy="3414773"/>
          </a:xfrm>
          <a:prstGeom prst="rect">
            <a:avLst/>
          </a:prstGeom>
        </p:spPr>
      </p:pic>
      <p:pic>
        <p:nvPicPr>
          <p:cNvPr id="71" name="Bild 70" descr="Fotolia_24405194_S.jpg"/>
          <p:cNvPicPr>
            <a:picLocks noChangeAspect="1"/>
          </p:cNvPicPr>
          <p:nvPr userDrawn="1"/>
        </p:nvPicPr>
        <p:blipFill rotWithShape="1">
          <a:blip r:embed="rId6">
            <a:duotone>
              <a:prstClr val="black"/>
              <a:schemeClr val="accent1">
                <a:tint val="45000"/>
                <a:satMod val="400000"/>
                <a:tint val="45000"/>
                <a:satMod val="400000"/>
              </a:schemeClr>
            </a:duotone>
            <a:alphaModFix amt="21000"/>
            <a:extLst>
              <a:ext uri="{28A0092B-C50C-407E-A947-70E740481C1C}">
                <a14:useLocalDpi xmlns:a14="http://schemas.microsoft.com/office/drawing/2010/main" val="0"/>
              </a:ext>
            </a:extLst>
          </a:blip>
          <a:srcRect l="42481" t="5462" r="29967" b="35152"/>
          <a:stretch/>
        </p:blipFill>
        <p:spPr>
          <a:xfrm>
            <a:off x="3487538" y="1195718"/>
            <a:ext cx="2271127" cy="3414773"/>
          </a:xfrm>
          <a:prstGeom prst="rect">
            <a:avLst/>
          </a:prstGeom>
        </p:spPr>
      </p:pic>
      <p:pic>
        <p:nvPicPr>
          <p:cNvPr id="72" name="Bild 71"/>
          <p:cNvPicPr>
            <a:picLocks noChangeAspect="1"/>
          </p:cNvPicPr>
          <p:nvPr userDrawn="1"/>
        </p:nvPicPr>
        <p:blipFill rotWithShape="1">
          <a:blip r:embed="rId7">
            <a:alphaModFix amt="21000"/>
            <a:duotone>
              <a:prstClr val="black"/>
              <a:schemeClr val="accent1">
                <a:tint val="45000"/>
                <a:satMod val="400000"/>
                <a:tint val="45000"/>
                <a:satMod val="400000"/>
              </a:schemeClr>
            </a:duotone>
          </a:blip>
          <a:srcRect l="3601" r="65519"/>
          <a:stretch/>
        </p:blipFill>
        <p:spPr>
          <a:xfrm>
            <a:off x="624474" y="1195718"/>
            <a:ext cx="2271127" cy="3414773"/>
          </a:xfrm>
          <a:prstGeom prst="rect">
            <a:avLst/>
          </a:prstGeom>
        </p:spPr>
      </p:pic>
      <p:sp>
        <p:nvSpPr>
          <p:cNvPr id="76" name="Text Placeholder 2"/>
          <p:cNvSpPr>
            <a:spLocks noGrp="1"/>
          </p:cNvSpPr>
          <p:nvPr>
            <p:ph type="body" idx="10"/>
          </p:nvPr>
        </p:nvSpPr>
        <p:spPr>
          <a:xfrm>
            <a:off x="1368699" y="5906890"/>
            <a:ext cx="6417734" cy="939801"/>
          </a:xfrm>
        </p:spPr>
        <p:txBody>
          <a:bodyPr anchor="b">
            <a:normAutofit/>
          </a:bodyPr>
          <a:lstStyle>
            <a:lvl1pPr marL="0" indent="0" algn="ctr">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58656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3672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2250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66304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9048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34125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9294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047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049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0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70932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765468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uppierung 13"/>
          <p:cNvGrpSpPr/>
          <p:nvPr/>
        </p:nvGrpSpPr>
        <p:grpSpPr>
          <a:xfrm>
            <a:off x="-10905" y="-9219"/>
            <a:ext cx="9151938" cy="251554"/>
            <a:chOff x="3667533" y="2431776"/>
            <a:chExt cx="5473499" cy="80729"/>
          </a:xfrm>
        </p:grpSpPr>
        <p:sp>
          <p:nvSpPr>
            <p:cNvPr id="15" name="Rechteck 14"/>
            <p:cNvSpPr/>
            <p:nvPr userDrawn="1"/>
          </p:nvSpPr>
          <p:spPr>
            <a:xfrm>
              <a:off x="5122972" y="2431776"/>
              <a:ext cx="4018060" cy="80729"/>
            </a:xfrm>
            <a:prstGeom prst="rect">
              <a:avLst/>
            </a:prstGeom>
            <a:solidFill>
              <a:srgbClr val="5383B3"/>
            </a:soli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chteck 15"/>
            <p:cNvSpPr/>
            <p:nvPr userDrawn="1"/>
          </p:nvSpPr>
          <p:spPr>
            <a:xfrm>
              <a:off x="3667533" y="2431776"/>
              <a:ext cx="4018060" cy="80729"/>
            </a:xfrm>
            <a:prstGeom prst="rect">
              <a:avLst/>
            </a:prstGeom>
            <a:gradFill flip="none" rotWithShape="1">
              <a:gsLst>
                <a:gs pos="0">
                  <a:srgbClr val="5383B3"/>
                </a:gs>
                <a:gs pos="100000">
                  <a:srgbClr val="FFFFFF"/>
                </a:gs>
              </a:gsLst>
              <a:lin ang="10800000" scaled="0"/>
              <a:tileRect/>
            </a:gra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17" name="Gruppierung 16"/>
          <p:cNvGrpSpPr/>
          <p:nvPr/>
        </p:nvGrpSpPr>
        <p:grpSpPr>
          <a:xfrm>
            <a:off x="1334" y="340826"/>
            <a:ext cx="9144000" cy="157387"/>
            <a:chOff x="0" y="4814663"/>
            <a:chExt cx="5473499" cy="80729"/>
          </a:xfrm>
        </p:grpSpPr>
        <p:sp>
          <p:nvSpPr>
            <p:cNvPr id="18" name="Rechteck 17"/>
            <p:cNvSpPr/>
            <p:nvPr/>
          </p:nvSpPr>
          <p:spPr>
            <a:xfrm>
              <a:off x="0" y="4814663"/>
              <a:ext cx="4018060" cy="80729"/>
            </a:xfrm>
            <a:prstGeom prst="rect">
              <a:avLst/>
            </a:prstGeom>
            <a:solidFill>
              <a:srgbClr val="C70027"/>
            </a:soli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chteck 18"/>
            <p:cNvSpPr/>
            <p:nvPr userDrawn="1"/>
          </p:nvSpPr>
          <p:spPr>
            <a:xfrm>
              <a:off x="1455439" y="4814663"/>
              <a:ext cx="4018060" cy="80729"/>
            </a:xfrm>
            <a:prstGeom prst="rect">
              <a:avLst/>
            </a:prstGeom>
            <a:gradFill flip="none" rotWithShape="1">
              <a:gsLst>
                <a:gs pos="45000">
                  <a:srgbClr val="C70027"/>
                </a:gs>
                <a:gs pos="100000">
                  <a:srgbClr val="FFFFFF"/>
                </a:gs>
              </a:gsLst>
              <a:lin ang="0" scaled="1"/>
              <a:tileRect/>
            </a:gradFill>
            <a:ln w="9525" cap="flat" cmpd="sng" algn="ctr">
              <a:noFill/>
              <a:prstDash val="solid"/>
            </a:ln>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2" name="Titelplatzhalter 1"/>
          <p:cNvSpPr>
            <a:spLocks noGrp="1"/>
          </p:cNvSpPr>
          <p:nvPr>
            <p:ph type="title"/>
          </p:nvPr>
        </p:nvSpPr>
        <p:spPr>
          <a:xfrm>
            <a:off x="457200" y="560406"/>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785938"/>
            <a:ext cx="8229600" cy="4691061"/>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0" name="Bild 9"/>
          <p:cNvPicPr>
            <a:picLocks noChangeAspect="1"/>
          </p:cNvPicPr>
          <p:nvPr/>
        </p:nvPicPr>
        <p:blipFill rotWithShape="1">
          <a:blip r:embed="rId14"/>
          <a:srcRect r="71570" b="29152"/>
          <a:stretch/>
        </p:blipFill>
        <p:spPr>
          <a:xfrm>
            <a:off x="25148" y="6262688"/>
            <a:ext cx="402657" cy="565211"/>
          </a:xfrm>
          <a:prstGeom prst="rect">
            <a:avLst/>
          </a:prstGeom>
        </p:spPr>
      </p:pic>
      <p:pic>
        <p:nvPicPr>
          <p:cNvPr id="11" name="Bild 10"/>
          <p:cNvPicPr>
            <a:picLocks noChangeAspect="1"/>
          </p:cNvPicPr>
          <p:nvPr/>
        </p:nvPicPr>
        <p:blipFill rotWithShape="1">
          <a:blip r:embed="rId14"/>
          <a:srcRect l="13014" t="70758"/>
          <a:stretch/>
        </p:blipFill>
        <p:spPr>
          <a:xfrm>
            <a:off x="482348" y="6553404"/>
            <a:ext cx="1398854" cy="264888"/>
          </a:xfrm>
          <a:prstGeom prst="rect">
            <a:avLst/>
          </a:prstGeom>
        </p:spPr>
      </p:pic>
      <p:sp>
        <p:nvSpPr>
          <p:cNvPr id="12" name="Rechteck 11"/>
          <p:cNvSpPr/>
          <p:nvPr/>
        </p:nvSpPr>
        <p:spPr>
          <a:xfrm>
            <a:off x="-10905" y="15497"/>
            <a:ext cx="9159876" cy="460095"/>
          </a:xfrm>
          <a:prstGeom prst="rect">
            <a:avLst/>
          </a:prstGeom>
          <a:gradFill flip="none" rotWithShape="1">
            <a:gsLst>
              <a:gs pos="0">
                <a:schemeClr val="bg1">
                  <a:lumMod val="50000"/>
                </a:schemeClr>
              </a:gs>
              <a:gs pos="100000">
                <a:schemeClr val="bg1">
                  <a:lumMod val="85000"/>
                </a:schemeClr>
              </a:gs>
            </a:gsLst>
            <a:lin ang="0" scaled="0"/>
            <a:tileRect/>
          </a:gradFill>
          <a:ln>
            <a:noFill/>
          </a:ln>
          <a:effectLst/>
          <a:scene3d>
            <a:camera prst="orthographicFront"/>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p>
        </p:txBody>
      </p:sp>
      <p:sp>
        <p:nvSpPr>
          <p:cNvPr id="13" name="Textfeld 12"/>
          <p:cNvSpPr txBox="1"/>
          <p:nvPr/>
        </p:nvSpPr>
        <p:spPr>
          <a:xfrm>
            <a:off x="-15876" y="-79380"/>
            <a:ext cx="5307705" cy="523220"/>
          </a:xfrm>
          <a:prstGeom prst="rect">
            <a:avLst/>
          </a:prstGeom>
          <a:noFill/>
        </p:spPr>
        <p:txBody>
          <a:bodyPr wrap="square" rtlCol="0">
            <a:spAutoFit/>
          </a:bodyPr>
          <a:lstStyle/>
          <a:p>
            <a:pPr algn="l"/>
            <a:r>
              <a:rPr lang="de-DE" sz="2800" b="0" i="0" dirty="0" smtClean="0">
                <a:solidFill>
                  <a:schemeClr val="bg1">
                    <a:lumMod val="50000"/>
                  </a:schemeClr>
                </a:solidFill>
                <a:effectLst>
                  <a:innerShdw blurRad="114300">
                    <a:prstClr val="black"/>
                  </a:innerShdw>
                  <a:reflection blurRad="6350" stA="55000" endA="300" endPos="45500" dir="5400000" sy="-100000" algn="bl" rotWithShape="0"/>
                </a:effectLst>
                <a:latin typeface="Helvetica Neue Bold Condensed"/>
                <a:cs typeface="Helvetica Neue Bold Condensed"/>
              </a:rPr>
              <a:t>CARDIO</a:t>
            </a:r>
            <a:r>
              <a:rPr lang="de-DE" sz="2800" b="0" i="0" dirty="0" smtClean="0">
                <a:solidFill>
                  <a:srgbClr val="FFFFFF"/>
                </a:solidFill>
                <a:effectLst>
                  <a:innerShdw blurRad="114300">
                    <a:prstClr val="black"/>
                  </a:innerShdw>
                  <a:reflection blurRad="6350" stA="55000" endA="300" endPos="45500" dir="5400000" sy="-100000" algn="bl" rotWithShape="0"/>
                </a:effectLst>
                <a:latin typeface="Helvetica Neue UltraLight"/>
                <a:cs typeface="Helvetica Neue UltraLight"/>
              </a:rPr>
              <a:t>CLUB</a:t>
            </a:r>
            <a:endParaRPr lang="de-DE" sz="2800" b="0" i="0" dirty="0">
              <a:solidFill>
                <a:srgbClr val="FFFFFF"/>
              </a:solidFill>
              <a:effectLst>
                <a:innerShdw blurRad="114300">
                  <a:prstClr val="black"/>
                </a:innerShdw>
                <a:reflection blurRad="6350" stA="55000" endA="300" endPos="45500" dir="5400000" sy="-100000" algn="bl" rotWithShape="0"/>
              </a:effectLst>
              <a:latin typeface="Helvetica Neue UltraLight"/>
              <a:cs typeface="Helvetica Neue UltraLight"/>
            </a:endParaRPr>
          </a:p>
        </p:txBody>
      </p:sp>
    </p:spTree>
    <p:extLst>
      <p:ext uri="{BB962C8B-B14F-4D97-AF65-F5344CB8AC3E}">
        <p14:creationId xmlns:p14="http://schemas.microsoft.com/office/powerpoint/2010/main" val="92901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roemm@dhm.mhn.d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Abklärung „eingeschränkte LV- Funktion“</a:t>
            </a:r>
            <a:endParaRPr lang="de-DE" dirty="0"/>
          </a:p>
        </p:txBody>
      </p:sp>
      <p:sp>
        <p:nvSpPr>
          <p:cNvPr id="3" name="Untertitel 2"/>
          <p:cNvSpPr>
            <a:spLocks noGrp="1"/>
          </p:cNvSpPr>
          <p:nvPr>
            <p:ph type="subTitle" idx="4294967295"/>
          </p:nvPr>
        </p:nvSpPr>
        <p:spPr>
          <a:xfrm>
            <a:off x="1371600" y="3886200"/>
            <a:ext cx="6400800" cy="1752600"/>
          </a:xfrm>
        </p:spPr>
        <p:txBody>
          <a:bodyPr>
            <a:normAutofit/>
          </a:bodyPr>
          <a:lstStyle/>
          <a:p>
            <a:pPr marL="0" indent="0" algn="ctr">
              <a:buNone/>
            </a:pPr>
            <a:r>
              <a:rPr lang="de-DE" sz="1400" dirty="0" smtClean="0">
                <a:solidFill>
                  <a:schemeClr val="bg1">
                    <a:lumMod val="95000"/>
                  </a:schemeClr>
                </a:solidFill>
              </a:rPr>
              <a:t>27.04.2015</a:t>
            </a:r>
          </a:p>
          <a:p>
            <a:pPr marL="0" indent="0" algn="ctr">
              <a:buNone/>
            </a:pPr>
            <a:r>
              <a:rPr lang="de-DE" sz="1400" dirty="0" smtClean="0">
                <a:solidFill>
                  <a:schemeClr val="bg1">
                    <a:lumMod val="95000"/>
                  </a:schemeClr>
                </a:solidFill>
              </a:rPr>
              <a:t>Suzan </a:t>
            </a:r>
            <a:r>
              <a:rPr lang="de-DE" sz="1400" dirty="0" err="1" smtClean="0">
                <a:solidFill>
                  <a:schemeClr val="bg1">
                    <a:lumMod val="95000"/>
                  </a:schemeClr>
                </a:solidFill>
              </a:rPr>
              <a:t>Nasifoglu</a:t>
            </a:r>
            <a:endParaRPr lang="de-DE" sz="1400" dirty="0">
              <a:solidFill>
                <a:schemeClr val="bg1">
                  <a:lumMod val="95000"/>
                </a:schemeClr>
              </a:solidFill>
            </a:endParaRPr>
          </a:p>
        </p:txBody>
      </p:sp>
    </p:spTree>
    <p:extLst>
      <p:ext uri="{BB962C8B-B14F-4D97-AF65-F5344CB8AC3E}">
        <p14:creationId xmlns:p14="http://schemas.microsoft.com/office/powerpoint/2010/main" val="41359353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weiterführende Diagnostik: MRT</a:t>
            </a:r>
            <a:endParaRPr lang="de-DE" dirty="0"/>
          </a:p>
        </p:txBody>
      </p:sp>
      <p:sp>
        <p:nvSpPr>
          <p:cNvPr id="3" name="Inhaltsplatzhalter 2"/>
          <p:cNvSpPr>
            <a:spLocks noGrp="1"/>
          </p:cNvSpPr>
          <p:nvPr>
            <p:ph idx="1"/>
          </p:nvPr>
        </p:nvSpPr>
        <p:spPr/>
        <p:txBody>
          <a:bodyPr>
            <a:normAutofit fontScale="92500" lnSpcReduction="20000"/>
          </a:bodyPr>
          <a:lstStyle/>
          <a:p>
            <a:r>
              <a:rPr lang="en-US" dirty="0" err="1"/>
              <a:t>Beurteilung</a:t>
            </a:r>
            <a:r>
              <a:rPr lang="en-US" dirty="0"/>
              <a:t> </a:t>
            </a:r>
            <a:r>
              <a:rPr lang="en-US" dirty="0" err="1" smtClean="0"/>
              <a:t>Anatomie</a:t>
            </a:r>
            <a:r>
              <a:rPr lang="en-US" dirty="0" smtClean="0"/>
              <a:t>, </a:t>
            </a:r>
            <a:r>
              <a:rPr lang="en-US" dirty="0" err="1" smtClean="0"/>
              <a:t>regionale</a:t>
            </a:r>
            <a:r>
              <a:rPr lang="en-US" dirty="0" smtClean="0"/>
              <a:t> </a:t>
            </a:r>
            <a:r>
              <a:rPr lang="en-US" dirty="0" err="1"/>
              <a:t>sowie</a:t>
            </a:r>
            <a:r>
              <a:rPr lang="en-US" dirty="0"/>
              <a:t> </a:t>
            </a:r>
            <a:r>
              <a:rPr lang="en-US" dirty="0" err="1"/>
              <a:t>globale</a:t>
            </a:r>
            <a:r>
              <a:rPr lang="en-US" dirty="0"/>
              <a:t> LV </a:t>
            </a:r>
            <a:r>
              <a:rPr lang="en-US" dirty="0" err="1"/>
              <a:t>Funktion</a:t>
            </a:r>
            <a:r>
              <a:rPr lang="en-US" dirty="0"/>
              <a:t> </a:t>
            </a:r>
            <a:endParaRPr lang="en-US" dirty="0" smtClean="0"/>
          </a:p>
          <a:p>
            <a:r>
              <a:rPr lang="en-US" dirty="0" err="1" smtClean="0"/>
              <a:t>Vorteil</a:t>
            </a:r>
            <a:r>
              <a:rPr lang="en-US" dirty="0" smtClean="0"/>
              <a:t> </a:t>
            </a:r>
            <a:r>
              <a:rPr lang="en-US" dirty="0" err="1" smtClean="0"/>
              <a:t>gg</a:t>
            </a:r>
            <a:r>
              <a:rPr lang="en-US" dirty="0" smtClean="0"/>
              <a:t> Echo: </a:t>
            </a:r>
            <a:r>
              <a:rPr lang="de-DE" dirty="0" smtClean="0"/>
              <a:t>Präzision </a:t>
            </a:r>
            <a:r>
              <a:rPr lang="de-DE" dirty="0"/>
              <a:t>sowie Reproduzierbarkeit </a:t>
            </a:r>
            <a:endParaRPr lang="de-DE" dirty="0" smtClean="0"/>
          </a:p>
          <a:p>
            <a:r>
              <a:rPr lang="en-US" dirty="0" err="1" smtClean="0"/>
              <a:t>unterschiedliche</a:t>
            </a:r>
            <a:r>
              <a:rPr lang="en-US" dirty="0" smtClean="0"/>
              <a:t> </a:t>
            </a:r>
            <a:r>
              <a:rPr lang="en-US" dirty="0" err="1"/>
              <a:t>Relaxationseigenschaften</a:t>
            </a:r>
            <a:r>
              <a:rPr lang="en-US" dirty="0"/>
              <a:t> von </a:t>
            </a:r>
            <a:r>
              <a:rPr lang="en-US" dirty="0" err="1"/>
              <a:t>Fett</a:t>
            </a:r>
            <a:r>
              <a:rPr lang="en-US" dirty="0"/>
              <a:t>,- </a:t>
            </a:r>
            <a:r>
              <a:rPr lang="en-US" dirty="0" err="1"/>
              <a:t>Muskel</a:t>
            </a:r>
            <a:r>
              <a:rPr lang="en-US" dirty="0"/>
              <a:t> </a:t>
            </a:r>
            <a:r>
              <a:rPr lang="en-US" dirty="0" err="1"/>
              <a:t>als</a:t>
            </a:r>
            <a:r>
              <a:rPr lang="en-US" dirty="0"/>
              <a:t> </a:t>
            </a:r>
            <a:r>
              <a:rPr lang="en-US" dirty="0" err="1"/>
              <a:t>auch</a:t>
            </a:r>
            <a:r>
              <a:rPr lang="en-US" dirty="0"/>
              <a:t> </a:t>
            </a:r>
            <a:r>
              <a:rPr lang="en-US" dirty="0" err="1"/>
              <a:t>entzündetem</a:t>
            </a:r>
            <a:r>
              <a:rPr lang="en-US" dirty="0"/>
              <a:t> </a:t>
            </a:r>
            <a:r>
              <a:rPr lang="en-US" dirty="0" err="1"/>
              <a:t>Gewebe</a:t>
            </a:r>
            <a:r>
              <a:rPr lang="en-US" dirty="0"/>
              <a:t> -- </a:t>
            </a:r>
            <a:r>
              <a:rPr lang="en-US" dirty="0" err="1"/>
              <a:t>Beurteilung</a:t>
            </a:r>
            <a:r>
              <a:rPr lang="en-US" dirty="0"/>
              <a:t> des </a:t>
            </a:r>
            <a:r>
              <a:rPr lang="en-US" dirty="0" err="1"/>
              <a:t>Herzmuskelgewebes</a:t>
            </a:r>
            <a:r>
              <a:rPr lang="en-US" dirty="0"/>
              <a:t> </a:t>
            </a:r>
            <a:r>
              <a:rPr lang="en-US" dirty="0" err="1"/>
              <a:t>sowie</a:t>
            </a:r>
            <a:r>
              <a:rPr lang="en-US" dirty="0"/>
              <a:t> Muster des “Late enhancement” </a:t>
            </a:r>
            <a:endParaRPr lang="en-US" dirty="0" smtClean="0"/>
          </a:p>
          <a:p>
            <a:r>
              <a:rPr lang="de-DE" dirty="0" smtClean="0"/>
              <a:t>Myokardinfarkt</a:t>
            </a:r>
            <a:r>
              <a:rPr lang="de-DE" dirty="0"/>
              <a:t>, HCM, ARVCM, </a:t>
            </a:r>
            <a:r>
              <a:rPr lang="de-DE" dirty="0" err="1" smtClean="0"/>
              <a:t>Sarkoidose</a:t>
            </a:r>
            <a:r>
              <a:rPr lang="de-DE" dirty="0"/>
              <a:t>, </a:t>
            </a:r>
            <a:r>
              <a:rPr lang="de-DE" dirty="0" err="1"/>
              <a:t>Amyloidose</a:t>
            </a:r>
            <a:r>
              <a:rPr lang="de-DE" dirty="0"/>
              <a:t>, Myokarditis, proximaler KHK</a:t>
            </a:r>
            <a:endParaRPr lang="en-US" dirty="0"/>
          </a:p>
          <a:p>
            <a:pPr marL="285750" indent="-285750">
              <a:buFont typeface="Arial" panose="020B0604020202020204" pitchFamily="34" charset="0"/>
              <a:buChar char="•"/>
            </a:pPr>
            <a:r>
              <a:rPr lang="de-DE" dirty="0"/>
              <a:t>Pat. mit schlechtem Schallfenster</a:t>
            </a:r>
          </a:p>
          <a:p>
            <a:endParaRPr lang="de-DE" dirty="0"/>
          </a:p>
        </p:txBody>
      </p:sp>
    </p:spTree>
    <p:extLst>
      <p:ext uri="{BB962C8B-B14F-4D97-AF65-F5344CB8AC3E}">
        <p14:creationId xmlns:p14="http://schemas.microsoft.com/office/powerpoint/2010/main" val="270160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Inhaltsplatzhalt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65" y="500020"/>
            <a:ext cx="7206384" cy="7141127"/>
          </a:xfrm>
          <a:prstGeom prst="rect">
            <a:avLst/>
          </a:prstGeom>
          <a:ln>
            <a:noFill/>
          </a:ln>
        </p:spPr>
      </p:pic>
      <p:sp>
        <p:nvSpPr>
          <p:cNvPr id="5" name="Abgerundetes Rechteck 4"/>
          <p:cNvSpPr/>
          <p:nvPr/>
        </p:nvSpPr>
        <p:spPr>
          <a:xfrm>
            <a:off x="3914775" y="873124"/>
            <a:ext cx="911225" cy="5064125"/>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70393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105214" y="582129"/>
            <a:ext cx="2449062" cy="646331"/>
          </a:xfrm>
          <a:prstGeom prst="rect">
            <a:avLst/>
          </a:prstGeom>
          <a:noFill/>
          <a:ln w="28575">
            <a:solidFill>
              <a:schemeClr val="tx1"/>
            </a:solidFill>
          </a:ln>
          <a:effectLst>
            <a:softEdge rad="12700"/>
          </a:effectLst>
        </p:spPr>
        <p:txBody>
          <a:bodyPr wrap="square" rtlCol="0">
            <a:spAutoFit/>
          </a:bodyPr>
          <a:lstStyle/>
          <a:p>
            <a:pPr algn="ctr"/>
            <a:r>
              <a:rPr lang="de-DE" dirty="0" smtClean="0"/>
              <a:t>eingeschränkte LV- Funktion</a:t>
            </a:r>
            <a:endParaRPr lang="de-DE" dirty="0"/>
          </a:p>
        </p:txBody>
      </p:sp>
      <p:sp>
        <p:nvSpPr>
          <p:cNvPr id="16" name="Textfeld 15"/>
          <p:cNvSpPr txBox="1"/>
          <p:nvPr/>
        </p:nvSpPr>
        <p:spPr>
          <a:xfrm>
            <a:off x="5619028"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Vitien</a:t>
            </a:r>
            <a:endParaRPr lang="de-DE" sz="1100" dirty="0"/>
          </a:p>
        </p:txBody>
      </p:sp>
      <p:sp>
        <p:nvSpPr>
          <p:cNvPr id="18" name="Textfeld 17"/>
          <p:cNvSpPr txBox="1"/>
          <p:nvPr/>
        </p:nvSpPr>
        <p:spPr>
          <a:xfrm>
            <a:off x="3492262"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Echokardiographie</a:t>
            </a:r>
            <a:endParaRPr lang="de-DE" sz="1100" dirty="0"/>
          </a:p>
        </p:txBody>
      </p:sp>
      <p:sp>
        <p:nvSpPr>
          <p:cNvPr id="19" name="Textfeld 18"/>
          <p:cNvSpPr txBox="1"/>
          <p:nvPr/>
        </p:nvSpPr>
        <p:spPr>
          <a:xfrm>
            <a:off x="3485070"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EKG</a:t>
            </a:r>
            <a:endParaRPr lang="de-DE" sz="1100" dirty="0"/>
          </a:p>
        </p:txBody>
      </p:sp>
      <p:cxnSp>
        <p:nvCxnSpPr>
          <p:cNvPr id="20" name="Gerade Verbindung mit Pfeil 19"/>
          <p:cNvCxnSpPr/>
          <p:nvPr/>
        </p:nvCxnSpPr>
        <p:spPr>
          <a:xfrm>
            <a:off x="5243056" y="1829329"/>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5619028"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Tachymyopathie</a:t>
            </a:r>
            <a:endParaRPr lang="de-DE" sz="1100" dirty="0"/>
          </a:p>
        </p:txBody>
      </p:sp>
      <p:sp>
        <p:nvSpPr>
          <p:cNvPr id="31" name="Textfeld 30"/>
          <p:cNvSpPr txBox="1"/>
          <p:nvPr/>
        </p:nvSpPr>
        <p:spPr>
          <a:xfrm>
            <a:off x="3463509" y="363446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Herzkatheteruntersuchung</a:t>
            </a:r>
            <a:endParaRPr lang="de-DE" sz="1100" dirty="0"/>
          </a:p>
        </p:txBody>
      </p:sp>
      <p:sp>
        <p:nvSpPr>
          <p:cNvPr id="33" name="Textfeld 32"/>
          <p:cNvSpPr txBox="1"/>
          <p:nvPr/>
        </p:nvSpPr>
        <p:spPr>
          <a:xfrm>
            <a:off x="5619028" y="3634460"/>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Koronare Herzerkrankung</a:t>
            </a:r>
            <a:endParaRPr lang="de-DE" sz="1100" dirty="0"/>
          </a:p>
        </p:txBody>
      </p:sp>
      <p:sp>
        <p:nvSpPr>
          <p:cNvPr id="34" name="Textfeld 33"/>
          <p:cNvSpPr txBox="1"/>
          <p:nvPr/>
        </p:nvSpPr>
        <p:spPr>
          <a:xfrm>
            <a:off x="3463505" y="4508649"/>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MRT</a:t>
            </a:r>
            <a:endParaRPr lang="de-DE" sz="1100" dirty="0"/>
          </a:p>
        </p:txBody>
      </p:sp>
      <p:sp>
        <p:nvSpPr>
          <p:cNvPr id="37" name="Textfeld 36"/>
          <p:cNvSpPr txBox="1"/>
          <p:nvPr/>
        </p:nvSpPr>
        <p:spPr>
          <a:xfrm>
            <a:off x="5619028" y="4247039"/>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a:t>ischämische CM </a:t>
            </a:r>
          </a:p>
        </p:txBody>
      </p:sp>
      <p:sp>
        <p:nvSpPr>
          <p:cNvPr id="39" name="Textfeld 38"/>
          <p:cNvSpPr txBox="1"/>
          <p:nvPr/>
        </p:nvSpPr>
        <p:spPr>
          <a:xfrm>
            <a:off x="5619028" y="467499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nicht ischämische CM</a:t>
            </a:r>
            <a:endParaRPr lang="de-DE" sz="1100" dirty="0"/>
          </a:p>
        </p:txBody>
      </p:sp>
      <p:sp>
        <p:nvSpPr>
          <p:cNvPr id="44" name="Textfeld 43"/>
          <p:cNvSpPr txBox="1"/>
          <p:nvPr/>
        </p:nvSpPr>
        <p:spPr>
          <a:xfrm>
            <a:off x="3463505" y="5560423"/>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Endomyokardbiopsie</a:t>
            </a:r>
            <a:r>
              <a:rPr lang="de-DE" sz="1100" dirty="0" smtClean="0"/>
              <a:t>?</a:t>
            </a:r>
            <a:endParaRPr lang="de-DE" sz="1100" dirty="0"/>
          </a:p>
        </p:txBody>
      </p:sp>
      <p:cxnSp>
        <p:nvCxnSpPr>
          <p:cNvPr id="53" name="Gerade Verbindung mit Pfeil 52"/>
          <p:cNvCxnSpPr/>
          <p:nvPr/>
        </p:nvCxnSpPr>
        <p:spPr>
          <a:xfrm flipH="1">
            <a:off x="4327583" y="4000414"/>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4320397" y="314352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4336209" y="203934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flipH="1">
            <a:off x="4329026" y="1228460"/>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5185913" y="2847246"/>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243055" y="3762805"/>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flipH="1">
            <a:off x="5757412" y="5691228"/>
            <a:ext cx="11643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Gerade Verbindung mit Pfeil 76"/>
          <p:cNvCxnSpPr/>
          <p:nvPr/>
        </p:nvCxnSpPr>
        <p:spPr>
          <a:xfrm>
            <a:off x="5214242" y="4733996"/>
            <a:ext cx="366563" cy="83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Gerade Verbindung mit Pfeil 77"/>
          <p:cNvCxnSpPr/>
          <p:nvPr/>
        </p:nvCxnSpPr>
        <p:spPr>
          <a:xfrm flipV="1">
            <a:off x="5214242" y="4435398"/>
            <a:ext cx="324944" cy="14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7283926" y="1586048"/>
            <a:ext cx="1731033" cy="1107996"/>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Sinustachykardie, ausgeprägte lang anhaltende ventrikuläre Tachykardie, </a:t>
            </a:r>
            <a:r>
              <a:rPr lang="de-DE" sz="1100" dirty="0" err="1" smtClean="0">
                <a:solidFill>
                  <a:schemeClr val="accent1">
                    <a:lumMod val="60000"/>
                    <a:lumOff val="40000"/>
                  </a:schemeClr>
                </a:solidFill>
              </a:rPr>
              <a:t>tachykard</a:t>
            </a:r>
            <a:r>
              <a:rPr lang="de-DE" sz="1100" dirty="0" smtClean="0">
                <a:solidFill>
                  <a:schemeClr val="accent1">
                    <a:lumMod val="60000"/>
                    <a:lumOff val="40000"/>
                  </a:schemeClr>
                </a:solidFill>
              </a:rPr>
              <a:t> übergeleitetes VHF, Vorhofflattern</a:t>
            </a:r>
            <a:endParaRPr lang="de-DE" sz="1100" dirty="0">
              <a:solidFill>
                <a:schemeClr val="accent1">
                  <a:lumMod val="60000"/>
                  <a:lumOff val="40000"/>
                </a:schemeClr>
              </a:solidFill>
            </a:endParaRPr>
          </a:p>
        </p:txBody>
      </p:sp>
      <p:sp>
        <p:nvSpPr>
          <p:cNvPr id="27" name="Textfeld 26"/>
          <p:cNvSpPr txBox="1"/>
          <p:nvPr/>
        </p:nvSpPr>
        <p:spPr>
          <a:xfrm>
            <a:off x="7283926" y="2716441"/>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Stenose/ Insuffizienz</a:t>
            </a:r>
            <a:endParaRPr lang="de-DE" sz="1100" dirty="0">
              <a:solidFill>
                <a:schemeClr val="accent1">
                  <a:lumMod val="60000"/>
                  <a:lumOff val="40000"/>
                </a:schemeClr>
              </a:solidFill>
            </a:endParaRPr>
          </a:p>
        </p:txBody>
      </p:sp>
      <p:sp>
        <p:nvSpPr>
          <p:cNvPr id="28" name="Textfeld 27"/>
          <p:cNvSpPr txBox="1"/>
          <p:nvPr/>
        </p:nvSpPr>
        <p:spPr>
          <a:xfrm>
            <a:off x="7283925" y="424979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Thrombose, Embolie</a:t>
            </a:r>
            <a:endParaRPr lang="de-DE" sz="1100" dirty="0">
              <a:solidFill>
                <a:schemeClr val="accent1">
                  <a:lumMod val="60000"/>
                  <a:lumOff val="40000"/>
                </a:schemeClr>
              </a:solidFill>
            </a:endParaRPr>
          </a:p>
        </p:txBody>
      </p:sp>
      <p:sp>
        <p:nvSpPr>
          <p:cNvPr id="29" name="Textfeld 28"/>
          <p:cNvSpPr txBox="1"/>
          <p:nvPr/>
        </p:nvSpPr>
        <p:spPr>
          <a:xfrm>
            <a:off x="7283926" y="4672505"/>
            <a:ext cx="1731033" cy="2400657"/>
          </a:xfrm>
          <a:prstGeom prst="rect">
            <a:avLst/>
          </a:prstGeom>
          <a:noFill/>
          <a:ln w="28575">
            <a:solidFill>
              <a:schemeClr val="tx1"/>
            </a:solidFill>
          </a:ln>
          <a:effectLst>
            <a:softEdge rad="12700"/>
          </a:effectLst>
        </p:spPr>
        <p:txBody>
          <a:bodyPr wrap="square" rtlCol="0">
            <a:spAutoFit/>
          </a:bodyPr>
          <a:lstStyle/>
          <a:p>
            <a:r>
              <a:rPr lang="de-DE" sz="1100" dirty="0" smtClean="0">
                <a:solidFill>
                  <a:schemeClr val="accent1">
                    <a:lumMod val="60000"/>
                    <a:lumOff val="40000"/>
                  </a:schemeClr>
                </a:solidFill>
              </a:rPr>
              <a:t>idiopathisch</a:t>
            </a:r>
          </a:p>
          <a:p>
            <a:r>
              <a:rPr lang="de-DE" sz="1100" dirty="0" smtClean="0">
                <a:solidFill>
                  <a:schemeClr val="accent1">
                    <a:lumMod val="60000"/>
                    <a:lumOff val="40000"/>
                  </a:schemeClr>
                </a:solidFill>
              </a:rPr>
              <a:t>Myokarditis</a:t>
            </a:r>
          </a:p>
          <a:p>
            <a:r>
              <a:rPr lang="de-DE" sz="1100" dirty="0" err="1" smtClean="0">
                <a:solidFill>
                  <a:schemeClr val="accent1">
                    <a:lumMod val="60000"/>
                    <a:lumOff val="40000"/>
                  </a:schemeClr>
                </a:solidFill>
              </a:rPr>
              <a:t>Infiltrative</a:t>
            </a:r>
            <a:r>
              <a:rPr lang="de-DE" sz="1100" dirty="0" smtClean="0">
                <a:solidFill>
                  <a:schemeClr val="accent1">
                    <a:lumMod val="60000"/>
                    <a:lumOff val="40000"/>
                  </a:schemeClr>
                </a:solidFill>
              </a:rPr>
              <a:t> Erkrankung</a:t>
            </a:r>
          </a:p>
          <a:p>
            <a:r>
              <a:rPr lang="de-DE" sz="1100" dirty="0" smtClean="0">
                <a:solidFill>
                  <a:schemeClr val="accent1">
                    <a:lumMod val="60000"/>
                    <a:lumOff val="40000"/>
                  </a:schemeClr>
                </a:solidFill>
              </a:rPr>
              <a:t>Speichererkrankung</a:t>
            </a:r>
          </a:p>
          <a:p>
            <a:r>
              <a:rPr lang="de-DE" sz="1100" dirty="0" smtClean="0">
                <a:solidFill>
                  <a:schemeClr val="accent1">
                    <a:lumMod val="60000"/>
                    <a:lumOff val="40000"/>
                  </a:schemeClr>
                </a:solidFill>
              </a:rPr>
              <a:t>Autoimmunerkrankung</a:t>
            </a:r>
          </a:p>
          <a:p>
            <a:r>
              <a:rPr lang="de-DE" sz="1100" dirty="0" smtClean="0">
                <a:solidFill>
                  <a:schemeClr val="accent1">
                    <a:lumMod val="60000"/>
                    <a:lumOff val="40000"/>
                  </a:schemeClr>
                </a:solidFill>
              </a:rPr>
              <a:t>exogene Ursachen</a:t>
            </a:r>
          </a:p>
          <a:p>
            <a:r>
              <a:rPr lang="de-DE" sz="1100" dirty="0" smtClean="0">
                <a:solidFill>
                  <a:schemeClr val="accent1">
                    <a:lumMod val="60000"/>
                    <a:lumOff val="40000"/>
                  </a:schemeClr>
                </a:solidFill>
              </a:rPr>
              <a:t>Spätfolge </a:t>
            </a:r>
          </a:p>
          <a:p>
            <a:pPr marL="171450" indent="-171450">
              <a:buFont typeface="Arial" panose="020B0604020202020204" pitchFamily="34" charset="0"/>
              <a:buChar char="•"/>
            </a:pPr>
            <a:r>
              <a:rPr lang="de-DE" sz="1000" dirty="0" smtClean="0">
                <a:solidFill>
                  <a:schemeClr val="accent1">
                    <a:lumMod val="60000"/>
                    <a:lumOff val="40000"/>
                  </a:schemeClr>
                </a:solidFill>
              </a:rPr>
              <a:t>Art</a:t>
            </a:r>
            <a:r>
              <a:rPr lang="de-DE" sz="1000" dirty="0">
                <a:solidFill>
                  <a:schemeClr val="accent1">
                    <a:lumMod val="60000"/>
                    <a:lumOff val="40000"/>
                  </a:schemeClr>
                </a:solidFill>
              </a:rPr>
              <a:t>. </a:t>
            </a:r>
            <a:r>
              <a:rPr lang="de-DE" sz="1000" dirty="0" smtClean="0">
                <a:solidFill>
                  <a:schemeClr val="accent1">
                    <a:lumMod val="60000"/>
                    <a:lumOff val="40000"/>
                  </a:schemeClr>
                </a:solidFill>
              </a:rPr>
              <a:t>Hypertonie</a:t>
            </a:r>
            <a:endParaRPr lang="de-DE" sz="1000" dirty="0">
              <a:solidFill>
                <a:schemeClr val="accent1">
                  <a:lumMod val="60000"/>
                  <a:lumOff val="40000"/>
                </a:schemeClr>
              </a:solidFill>
            </a:endParaRPr>
          </a:p>
          <a:p>
            <a:pPr marL="171450" indent="-171450">
              <a:buFont typeface="Arial" panose="020B0604020202020204" pitchFamily="34" charset="0"/>
              <a:buChar char="•"/>
            </a:pPr>
            <a:r>
              <a:rPr lang="de-DE" sz="1000" dirty="0" err="1" smtClean="0">
                <a:solidFill>
                  <a:schemeClr val="accent1">
                    <a:lumMod val="60000"/>
                    <a:lumOff val="40000"/>
                  </a:schemeClr>
                </a:solidFill>
              </a:rPr>
              <a:t>Vitien</a:t>
            </a:r>
            <a:endParaRPr lang="de-DE" sz="1000" dirty="0" smtClean="0">
              <a:solidFill>
                <a:schemeClr val="accent1">
                  <a:lumMod val="60000"/>
                  <a:lumOff val="40000"/>
                </a:schemeClr>
              </a:solidFill>
            </a:endParaRPr>
          </a:p>
          <a:p>
            <a:pPr marL="171450" indent="-171450">
              <a:buFont typeface="Arial" panose="020B0604020202020204" pitchFamily="34" charset="0"/>
              <a:buChar char="•"/>
            </a:pPr>
            <a:r>
              <a:rPr lang="de-DE" sz="1000" dirty="0" smtClean="0">
                <a:solidFill>
                  <a:schemeClr val="accent1">
                    <a:lumMod val="60000"/>
                    <a:lumOff val="40000"/>
                  </a:schemeClr>
                </a:solidFill>
              </a:rPr>
              <a:t>Ischämie </a:t>
            </a:r>
          </a:p>
          <a:p>
            <a:pPr marL="171450" indent="-171450">
              <a:buFont typeface="Arial" panose="020B0604020202020204" pitchFamily="34" charset="0"/>
              <a:buChar char="•"/>
            </a:pPr>
            <a:r>
              <a:rPr lang="de-DE" sz="1000" dirty="0" smtClean="0">
                <a:solidFill>
                  <a:schemeClr val="accent1">
                    <a:lumMod val="60000"/>
                    <a:lumOff val="40000"/>
                  </a:schemeClr>
                </a:solidFill>
              </a:rPr>
              <a:t>Arrhythmien</a:t>
            </a:r>
            <a:endParaRPr lang="de-DE" sz="1000" dirty="0">
              <a:solidFill>
                <a:schemeClr val="accent1">
                  <a:lumMod val="60000"/>
                  <a:lumOff val="40000"/>
                </a:schemeClr>
              </a:solidFill>
            </a:endParaRPr>
          </a:p>
          <a:p>
            <a:endParaRPr lang="de-DE" sz="1100" dirty="0" smtClean="0">
              <a:solidFill>
                <a:schemeClr val="accent3">
                  <a:lumMod val="75000"/>
                </a:schemeClr>
              </a:solidFill>
            </a:endParaRPr>
          </a:p>
          <a:p>
            <a:pPr algn="ctr"/>
            <a:endParaRPr lang="de-DE" sz="1100" dirty="0" smtClean="0">
              <a:solidFill>
                <a:schemeClr val="accent3">
                  <a:lumMod val="75000"/>
                </a:schemeClr>
              </a:solidFill>
            </a:endParaRPr>
          </a:p>
          <a:p>
            <a:pPr algn="ctr"/>
            <a:endParaRPr lang="de-DE" sz="1100" dirty="0">
              <a:solidFill>
                <a:schemeClr val="accent3">
                  <a:lumMod val="75000"/>
                </a:schemeClr>
              </a:solidFill>
            </a:endParaRPr>
          </a:p>
        </p:txBody>
      </p:sp>
    </p:spTree>
    <p:extLst>
      <p:ext uri="{BB962C8B-B14F-4D97-AF65-F5344CB8AC3E}">
        <p14:creationId xmlns:p14="http://schemas.microsoft.com/office/powerpoint/2010/main" val="2060795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(MRT bei ischämischer Kardiomyopathie)</a:t>
            </a:r>
            <a:endParaRPr lang="de-DE" sz="1200" dirty="0">
              <a:solidFill>
                <a:schemeClr val="accent3">
                  <a:lumMod val="75000"/>
                </a:schemeClr>
              </a:solidFill>
            </a:endParaRPr>
          </a:p>
        </p:txBody>
      </p:sp>
      <p:sp>
        <p:nvSpPr>
          <p:cNvPr id="3" name="Inhaltsplatzhalter 2"/>
          <p:cNvSpPr>
            <a:spLocks noGrp="1"/>
          </p:cNvSpPr>
          <p:nvPr>
            <p:ph idx="1"/>
          </p:nvPr>
        </p:nvSpPr>
        <p:spPr/>
        <p:txBody>
          <a:bodyPr>
            <a:normAutofit fontScale="92500"/>
          </a:bodyPr>
          <a:lstStyle/>
          <a:p>
            <a:endParaRPr lang="en-US" dirty="0" smtClean="0"/>
          </a:p>
          <a:p>
            <a:r>
              <a:rPr lang="en-US" dirty="0" err="1"/>
              <a:t>Goldstandard</a:t>
            </a:r>
            <a:r>
              <a:rPr lang="en-US" dirty="0"/>
              <a:t> der </a:t>
            </a:r>
            <a:r>
              <a:rPr lang="en-US" dirty="0" err="1"/>
              <a:t>nicht</a:t>
            </a:r>
            <a:r>
              <a:rPr lang="en-US" dirty="0"/>
              <a:t> </a:t>
            </a:r>
            <a:r>
              <a:rPr lang="en-US" dirty="0" err="1"/>
              <a:t>invasiven</a:t>
            </a:r>
            <a:r>
              <a:rPr lang="en-US" dirty="0"/>
              <a:t> </a:t>
            </a:r>
            <a:r>
              <a:rPr lang="en-US" dirty="0" err="1"/>
              <a:t>Methoden</a:t>
            </a:r>
            <a:r>
              <a:rPr lang="en-US" dirty="0"/>
              <a:t> </a:t>
            </a:r>
            <a:r>
              <a:rPr lang="en-US" dirty="0" err="1"/>
              <a:t>zur</a:t>
            </a:r>
            <a:r>
              <a:rPr lang="en-US" dirty="0"/>
              <a:t> </a:t>
            </a:r>
            <a:r>
              <a:rPr lang="en-US" dirty="0" err="1"/>
              <a:t>Beurteilung</a:t>
            </a:r>
            <a:r>
              <a:rPr lang="en-US" dirty="0"/>
              <a:t> </a:t>
            </a:r>
            <a:r>
              <a:rPr lang="en-US" dirty="0" err="1"/>
              <a:t>irreversibel</a:t>
            </a:r>
            <a:r>
              <a:rPr lang="en-US" dirty="0"/>
              <a:t> </a:t>
            </a:r>
            <a:r>
              <a:rPr lang="en-US" dirty="0" err="1"/>
              <a:t>geschädigten</a:t>
            </a:r>
            <a:r>
              <a:rPr lang="en-US" dirty="0"/>
              <a:t> </a:t>
            </a:r>
            <a:r>
              <a:rPr lang="en-US" dirty="0" err="1"/>
              <a:t>Myokardgewebes</a:t>
            </a:r>
            <a:r>
              <a:rPr lang="en-US" dirty="0"/>
              <a:t> und </a:t>
            </a:r>
            <a:r>
              <a:rPr lang="en-US" dirty="0" err="1"/>
              <a:t>dessen</a:t>
            </a:r>
            <a:r>
              <a:rPr lang="en-US" dirty="0"/>
              <a:t> </a:t>
            </a:r>
            <a:r>
              <a:rPr lang="en-US" dirty="0" err="1" smtClean="0"/>
              <a:t>Ausdehnung</a:t>
            </a:r>
            <a:endParaRPr lang="en-US" dirty="0" smtClean="0"/>
          </a:p>
          <a:p>
            <a:r>
              <a:rPr lang="en-US" dirty="0" err="1" smtClean="0"/>
              <a:t>Subendokardial</a:t>
            </a:r>
            <a:endParaRPr lang="en-US" dirty="0"/>
          </a:p>
          <a:p>
            <a:r>
              <a:rPr lang="en-US" dirty="0" err="1" smtClean="0"/>
              <a:t>akute</a:t>
            </a:r>
            <a:r>
              <a:rPr lang="en-US" dirty="0" smtClean="0"/>
              <a:t> </a:t>
            </a:r>
            <a:r>
              <a:rPr lang="en-US" dirty="0" err="1"/>
              <a:t>Gewebgsverletzung</a:t>
            </a:r>
            <a:r>
              <a:rPr lang="en-US" dirty="0"/>
              <a:t> (</a:t>
            </a:r>
            <a:r>
              <a:rPr lang="en-US" dirty="0" err="1"/>
              <a:t>Ödem</a:t>
            </a:r>
            <a:r>
              <a:rPr lang="en-US" dirty="0"/>
              <a:t>) vs </a:t>
            </a:r>
            <a:r>
              <a:rPr lang="en-US" dirty="0" err="1"/>
              <a:t>irreversiblem</a:t>
            </a:r>
            <a:r>
              <a:rPr lang="en-US" dirty="0"/>
              <a:t> </a:t>
            </a:r>
            <a:r>
              <a:rPr lang="en-US" dirty="0" err="1"/>
              <a:t>Schaden</a:t>
            </a:r>
            <a:r>
              <a:rPr lang="en-US" dirty="0"/>
              <a:t> (</a:t>
            </a:r>
            <a:r>
              <a:rPr lang="en-US" dirty="0" err="1"/>
              <a:t>Narbe</a:t>
            </a:r>
            <a:r>
              <a:rPr lang="en-US" dirty="0"/>
              <a:t>) </a:t>
            </a:r>
            <a:endParaRPr lang="en-US" dirty="0" smtClean="0"/>
          </a:p>
          <a:p>
            <a:r>
              <a:rPr lang="en-US" dirty="0" err="1" smtClean="0"/>
              <a:t>Vorhersage</a:t>
            </a:r>
            <a:r>
              <a:rPr lang="en-US" dirty="0" smtClean="0"/>
              <a:t> </a:t>
            </a:r>
            <a:r>
              <a:rPr lang="en-US" dirty="0" err="1" smtClean="0"/>
              <a:t>bzgl</a:t>
            </a:r>
            <a:r>
              <a:rPr lang="en-US" dirty="0" smtClean="0"/>
              <a:t> </a:t>
            </a:r>
            <a:r>
              <a:rPr lang="en-US" dirty="0" err="1" smtClean="0"/>
              <a:t>Erholung</a:t>
            </a:r>
            <a:r>
              <a:rPr lang="en-US" dirty="0" smtClean="0"/>
              <a:t> der </a:t>
            </a:r>
            <a:r>
              <a:rPr lang="en-US" dirty="0" err="1" smtClean="0"/>
              <a:t>Kontraktilität</a:t>
            </a:r>
            <a:r>
              <a:rPr lang="en-US" dirty="0" smtClean="0"/>
              <a:t> post- </a:t>
            </a:r>
            <a:r>
              <a:rPr lang="en-US" dirty="0" err="1" smtClean="0"/>
              <a:t>revaskularisierten</a:t>
            </a:r>
            <a:r>
              <a:rPr lang="en-US" dirty="0" smtClean="0"/>
              <a:t> </a:t>
            </a:r>
            <a:r>
              <a:rPr lang="en-US" dirty="0" err="1" smtClean="0"/>
              <a:t>Gewebes</a:t>
            </a:r>
            <a:r>
              <a:rPr lang="en-US" dirty="0" smtClean="0"/>
              <a:t> </a:t>
            </a:r>
            <a:r>
              <a:rPr lang="en-US" dirty="0" err="1" smtClean="0"/>
              <a:t>nach</a:t>
            </a:r>
            <a:r>
              <a:rPr lang="en-US" dirty="0" smtClean="0"/>
              <a:t> </a:t>
            </a:r>
            <a:r>
              <a:rPr lang="en-US" dirty="0" err="1" smtClean="0"/>
              <a:t>Myokardinfarkt</a:t>
            </a:r>
            <a:endParaRPr lang="de-DE" dirty="0"/>
          </a:p>
        </p:txBody>
      </p:sp>
    </p:spTree>
    <p:extLst>
      <p:ext uri="{BB962C8B-B14F-4D97-AF65-F5344CB8AC3E}">
        <p14:creationId xmlns:p14="http://schemas.microsoft.com/office/powerpoint/2010/main" val="151083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MRT bei </a:t>
            </a:r>
            <a:r>
              <a:rPr lang="de-DE" dirty="0" smtClean="0"/>
              <a:t>nicht ischämischer </a:t>
            </a:r>
            <a:r>
              <a:rPr lang="de-DE" dirty="0"/>
              <a:t>Kardiomyopathie</a:t>
            </a:r>
          </a:p>
        </p:txBody>
      </p:sp>
      <p:sp>
        <p:nvSpPr>
          <p:cNvPr id="3" name="Inhaltsplatzhalter 2"/>
          <p:cNvSpPr>
            <a:spLocks noGrp="1"/>
          </p:cNvSpPr>
          <p:nvPr>
            <p:ph idx="1"/>
          </p:nvPr>
        </p:nvSpPr>
        <p:spPr/>
        <p:txBody>
          <a:bodyPr/>
          <a:lstStyle/>
          <a:p>
            <a:r>
              <a:rPr lang="en-US" dirty="0" err="1" smtClean="0"/>
              <a:t>Fibrose</a:t>
            </a:r>
            <a:r>
              <a:rPr lang="en-US" dirty="0"/>
              <a:t>, Infiltration, </a:t>
            </a:r>
            <a:r>
              <a:rPr lang="en-US" dirty="0" err="1" smtClean="0"/>
              <a:t>Eisenüberladung</a:t>
            </a:r>
            <a:endParaRPr lang="en-US" dirty="0" smtClean="0"/>
          </a:p>
          <a:p>
            <a:r>
              <a:rPr lang="en-US" dirty="0" err="1" smtClean="0"/>
              <a:t>Mittmyokardial</a:t>
            </a:r>
            <a:r>
              <a:rPr lang="en-US" dirty="0" smtClean="0"/>
              <a:t>, </a:t>
            </a:r>
            <a:r>
              <a:rPr lang="en-US" dirty="0" err="1" smtClean="0"/>
              <a:t>subepikardial</a:t>
            </a:r>
            <a:endParaRPr lang="en-US" dirty="0"/>
          </a:p>
          <a:p>
            <a:endParaRPr lang="de-DE" dirty="0"/>
          </a:p>
        </p:txBody>
      </p:sp>
    </p:spTree>
    <p:extLst>
      <p:ext uri="{BB962C8B-B14F-4D97-AF65-F5344CB8AC3E}">
        <p14:creationId xmlns:p14="http://schemas.microsoft.com/office/powerpoint/2010/main" val="1298351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11" y="642697"/>
            <a:ext cx="4312249" cy="5027734"/>
          </a:xfrm>
          <a:prstGeom prst="rect">
            <a:avLst/>
          </a:prstGeom>
        </p:spPr>
      </p:pic>
      <p:sp>
        <p:nvSpPr>
          <p:cNvPr id="3" name="TextBox 2"/>
          <p:cNvSpPr txBox="1"/>
          <p:nvPr/>
        </p:nvSpPr>
        <p:spPr>
          <a:xfrm>
            <a:off x="488350" y="5663484"/>
            <a:ext cx="8215222" cy="317500"/>
          </a:xfrm>
          <a:prstGeom prst="rect">
            <a:avLst/>
          </a:prstGeom>
        </p:spPr>
        <p:txBody>
          <a:bodyPr/>
          <a:lstStyle/>
          <a:p>
            <a:r>
              <a:rPr lang="en-US" sz="1000" i="0" baseline="0" dirty="0">
                <a:latin typeface="Arial"/>
              </a:rPr>
              <a:t> Figure 1 HE Patterns for Ischemic and </a:t>
            </a:r>
            <a:r>
              <a:rPr lang="en-US" sz="1000" i="0" baseline="0" dirty="0" err="1">
                <a:latin typeface="Arial"/>
              </a:rPr>
              <a:t>Nonischemic</a:t>
            </a:r>
            <a:r>
              <a:rPr lang="en-US" sz="1000" i="0" baseline="0" dirty="0">
                <a:latin typeface="Arial"/>
              </a:rPr>
              <a:t> Disorders A schematic representation of </a:t>
            </a:r>
            <a:r>
              <a:rPr lang="en-US" sz="1000" i="0" baseline="0" dirty="0" err="1">
                <a:latin typeface="Arial"/>
              </a:rPr>
              <a:t>hyperenhancement</a:t>
            </a:r>
            <a:r>
              <a:rPr lang="en-US" sz="1000" i="0" baseline="0" dirty="0">
                <a:latin typeface="Arial"/>
              </a:rPr>
              <a:t> (HE) patterns that are characteristic for ischemic and </a:t>
            </a:r>
            <a:r>
              <a:rPr lang="en-US" sz="1000" i="0" baseline="0" dirty="0" err="1">
                <a:latin typeface="Arial"/>
              </a:rPr>
              <a:t>nonischemic</a:t>
            </a:r>
            <a:r>
              <a:rPr lang="en-US" sz="1000" i="0" baseline="0" dirty="0">
                <a:latin typeface="Arial"/>
              </a:rPr>
              <a:t> disorders. Note that the area of HE in ischemic cardiomyopathy always involves </a:t>
            </a:r>
            <a:r>
              <a:rPr lang="en-US" sz="1000" i="0" baseline="0" dirty="0" err="1">
                <a:latin typeface="Arial"/>
              </a:rPr>
              <a:t>th.</a:t>
            </a:r>
            <a:r>
              <a:rPr lang="en-US" sz="1000" i="0" baseline="0" dirty="0">
                <a:latin typeface="Arial"/>
              </a:rPr>
              <a:t>..</a:t>
            </a:r>
          </a:p>
        </p:txBody>
      </p:sp>
      <p:sp>
        <p:nvSpPr>
          <p:cNvPr id="4" name="TextBox 3"/>
          <p:cNvSpPr txBox="1"/>
          <p:nvPr/>
        </p:nvSpPr>
        <p:spPr>
          <a:xfrm>
            <a:off x="1083572" y="5980984"/>
            <a:ext cx="7620000" cy="254000"/>
          </a:xfrm>
          <a:prstGeom prst="rect">
            <a:avLst/>
          </a:prstGeom>
        </p:spPr>
        <p:txBody>
          <a:bodyPr/>
          <a:lstStyle/>
          <a:p>
            <a:r>
              <a:rPr lang="en-US" sz="1000" dirty="0" err="1">
                <a:latin typeface="Arial"/>
              </a:rPr>
              <a:t>Theodoros</a:t>
            </a:r>
            <a:r>
              <a:rPr lang="en-US" sz="1000" dirty="0">
                <a:latin typeface="Arial"/>
              </a:rPr>
              <a:t> D.  </a:t>
            </a:r>
            <a:r>
              <a:rPr lang="en-US" sz="1000" dirty="0" err="1">
                <a:latin typeface="Arial"/>
              </a:rPr>
              <a:t>Karamitsos</a:t>
            </a:r>
            <a:r>
              <a:rPr lang="en-US" sz="1000" dirty="0">
                <a:latin typeface="Arial"/>
              </a:rPr>
              <a:t> , Jane M.  Francis , Saul  Myerson , Joseph B.  </a:t>
            </a:r>
            <a:r>
              <a:rPr lang="en-US" sz="1000" dirty="0" err="1">
                <a:latin typeface="Arial"/>
              </a:rPr>
              <a:t>Selvanayagam</a:t>
            </a:r>
            <a:r>
              <a:rPr lang="en-US" sz="1000" dirty="0">
                <a:latin typeface="Arial"/>
              </a:rPr>
              <a:t> , Stefan  </a:t>
            </a:r>
            <a:r>
              <a:rPr lang="en-US" sz="1000" dirty="0" err="1">
                <a:latin typeface="Arial"/>
              </a:rPr>
              <a:t>Neubauer</a:t>
            </a:r>
            <a:endParaRPr lang="en-US" sz="1000" dirty="0">
              <a:latin typeface="Arial"/>
            </a:endParaRPr>
          </a:p>
        </p:txBody>
      </p:sp>
      <p:sp>
        <p:nvSpPr>
          <p:cNvPr id="5" name="TextBox 4"/>
          <p:cNvSpPr txBox="1"/>
          <p:nvPr/>
        </p:nvSpPr>
        <p:spPr>
          <a:xfrm>
            <a:off x="2251494" y="6213177"/>
            <a:ext cx="7620000" cy="254000"/>
          </a:xfrm>
          <a:prstGeom prst="rect">
            <a:avLst/>
          </a:prstGeom>
        </p:spPr>
        <p:txBody>
          <a:bodyPr/>
          <a:lstStyle/>
          <a:p>
            <a:r>
              <a:rPr lang="en-US" sz="1000" b="1" i="0" baseline="0" dirty="0">
                <a:latin typeface="Arial"/>
              </a:rPr>
              <a:t> The Role of Cardiovascular Magnetic Resonance Imaging in Heart Failure</a:t>
            </a:r>
          </a:p>
        </p:txBody>
      </p:sp>
      <p:sp>
        <p:nvSpPr>
          <p:cNvPr id="6" name="TextBox 5"/>
          <p:cNvSpPr txBox="1"/>
          <p:nvPr/>
        </p:nvSpPr>
        <p:spPr>
          <a:xfrm>
            <a:off x="2317150" y="6467177"/>
            <a:ext cx="7620000" cy="254000"/>
          </a:xfrm>
          <a:prstGeom prst="rect">
            <a:avLst/>
          </a:prstGeom>
        </p:spPr>
        <p:txBody>
          <a:bodyPr/>
          <a:lstStyle/>
          <a:p>
            <a:r>
              <a:rPr lang="en-US" sz="1000" dirty="0">
                <a:latin typeface="Arial"/>
              </a:rPr>
              <a:t>Journal of the American College of Cardiology, Volume 54, Issue 15, 2009, 1407 - 1424</a:t>
            </a:r>
          </a:p>
        </p:txBody>
      </p:sp>
    </p:spTree>
    <p:extLst>
      <p:ext uri="{BB962C8B-B14F-4D97-AF65-F5344CB8AC3E}">
        <p14:creationId xmlns:p14="http://schemas.microsoft.com/office/powerpoint/2010/main" val="39057228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Dilatative</a:t>
            </a:r>
            <a:r>
              <a:rPr lang="de-DE" dirty="0"/>
              <a:t> CM</a:t>
            </a:r>
            <a:br>
              <a:rPr lang="de-DE" dirty="0"/>
            </a:br>
            <a:endParaRPr lang="de-DE" dirty="0"/>
          </a:p>
        </p:txBody>
      </p:sp>
      <p:sp>
        <p:nvSpPr>
          <p:cNvPr id="3" name="Inhaltsplatzhalter 2"/>
          <p:cNvSpPr>
            <a:spLocks noGrp="1"/>
          </p:cNvSpPr>
          <p:nvPr>
            <p:ph idx="1"/>
          </p:nvPr>
        </p:nvSpPr>
        <p:spPr/>
        <p:txBody>
          <a:bodyPr>
            <a:normAutofit fontScale="55000" lnSpcReduction="20000"/>
          </a:bodyPr>
          <a:lstStyle/>
          <a:p>
            <a:r>
              <a:rPr lang="de-DE" dirty="0" smtClean="0"/>
              <a:t>idiopathisch 50 </a:t>
            </a:r>
            <a:r>
              <a:rPr lang="en-US" dirty="0"/>
              <a:t>% </a:t>
            </a:r>
            <a:endParaRPr lang="de-DE" dirty="0" smtClean="0"/>
          </a:p>
          <a:p>
            <a:r>
              <a:rPr lang="de-DE" dirty="0" smtClean="0"/>
              <a:t>Myokarditis  9 </a:t>
            </a:r>
            <a:r>
              <a:rPr lang="en-US" dirty="0"/>
              <a:t>% </a:t>
            </a:r>
            <a:endParaRPr lang="de-DE" dirty="0" smtClean="0"/>
          </a:p>
          <a:p>
            <a:r>
              <a:rPr lang="de-DE" dirty="0" smtClean="0"/>
              <a:t>Spätstadium</a:t>
            </a:r>
          </a:p>
          <a:p>
            <a:pPr lvl="1"/>
            <a:r>
              <a:rPr lang="de-DE" dirty="0" smtClean="0"/>
              <a:t>Non- </a:t>
            </a:r>
            <a:r>
              <a:rPr lang="de-DE" dirty="0" err="1" smtClean="0"/>
              <a:t>Compaction</a:t>
            </a:r>
            <a:r>
              <a:rPr lang="de-DE" dirty="0" smtClean="0"/>
              <a:t>-CM</a:t>
            </a:r>
          </a:p>
          <a:p>
            <a:pPr lvl="1"/>
            <a:r>
              <a:rPr lang="de-DE" dirty="0" smtClean="0"/>
              <a:t>Art. Hypertension </a:t>
            </a:r>
          </a:p>
          <a:p>
            <a:pPr lvl="1"/>
            <a:r>
              <a:rPr lang="de-DE" dirty="0" err="1" smtClean="0"/>
              <a:t>Vitien</a:t>
            </a:r>
            <a:endParaRPr lang="de-DE" dirty="0"/>
          </a:p>
          <a:p>
            <a:pPr lvl="1"/>
            <a:r>
              <a:rPr lang="de-DE" dirty="0" smtClean="0"/>
              <a:t>Ischämie </a:t>
            </a:r>
            <a:r>
              <a:rPr lang="de-DE" dirty="0"/>
              <a:t>7 </a:t>
            </a:r>
            <a:r>
              <a:rPr lang="en-US" dirty="0"/>
              <a:t>% </a:t>
            </a:r>
            <a:endParaRPr lang="de-DE" dirty="0" smtClean="0"/>
          </a:p>
          <a:p>
            <a:pPr lvl="1"/>
            <a:r>
              <a:rPr lang="de-DE" dirty="0" smtClean="0"/>
              <a:t>lang anhaltende, unkontrollierte Arrhythmien</a:t>
            </a:r>
          </a:p>
          <a:p>
            <a:r>
              <a:rPr lang="de-DE" dirty="0" err="1"/>
              <a:t>I</a:t>
            </a:r>
            <a:r>
              <a:rPr lang="de-DE" dirty="0" err="1" smtClean="0"/>
              <a:t>nfiltrative</a:t>
            </a:r>
            <a:r>
              <a:rPr lang="de-DE" dirty="0" smtClean="0"/>
              <a:t> Erkrankungen (</a:t>
            </a:r>
            <a:r>
              <a:rPr lang="de-DE" b="1" dirty="0" err="1" smtClean="0"/>
              <a:t>Amyloidose</a:t>
            </a:r>
            <a:r>
              <a:rPr lang="de-DE" b="1" dirty="0" smtClean="0"/>
              <a:t>, Morbus Fabry</a:t>
            </a:r>
            <a:r>
              <a:rPr lang="de-DE" dirty="0" smtClean="0"/>
              <a:t>, </a:t>
            </a:r>
            <a:r>
              <a:rPr lang="de-DE" dirty="0" err="1" smtClean="0"/>
              <a:t>M.Gaucher</a:t>
            </a:r>
            <a:r>
              <a:rPr lang="de-DE" dirty="0" smtClean="0"/>
              <a:t>) 5 </a:t>
            </a:r>
            <a:r>
              <a:rPr lang="en-US" dirty="0" smtClean="0"/>
              <a:t>% </a:t>
            </a:r>
          </a:p>
          <a:p>
            <a:r>
              <a:rPr lang="de-DE" dirty="0"/>
              <a:t>Speichererkrankungen: </a:t>
            </a:r>
            <a:r>
              <a:rPr lang="de-DE" b="1" dirty="0" err="1"/>
              <a:t>Hämochromatose</a:t>
            </a:r>
            <a:r>
              <a:rPr lang="de-DE" b="1" dirty="0"/>
              <a:t>,</a:t>
            </a:r>
            <a:r>
              <a:rPr lang="de-DE" dirty="0"/>
              <a:t> </a:t>
            </a:r>
            <a:r>
              <a:rPr lang="de-DE" dirty="0" smtClean="0"/>
              <a:t>Morbus Fabry, Morbus Pompe</a:t>
            </a:r>
          </a:p>
          <a:p>
            <a:r>
              <a:rPr lang="de-DE" dirty="0" smtClean="0">
                <a:solidFill>
                  <a:srgbClr val="000000"/>
                </a:solidFill>
              </a:rPr>
              <a:t>Autoimmunkrankheiten</a:t>
            </a:r>
            <a:r>
              <a:rPr lang="de-DE" dirty="0">
                <a:solidFill>
                  <a:srgbClr val="000000"/>
                </a:solidFill>
              </a:rPr>
              <a:t>, </a:t>
            </a:r>
            <a:r>
              <a:rPr lang="de-DE" dirty="0" err="1">
                <a:solidFill>
                  <a:srgbClr val="000000"/>
                </a:solidFill>
              </a:rPr>
              <a:t>Bindegewebs</a:t>
            </a:r>
            <a:r>
              <a:rPr lang="de-DE" dirty="0">
                <a:solidFill>
                  <a:srgbClr val="000000"/>
                </a:solidFill>
              </a:rPr>
              <a:t>,- oder Systemerkrankungen (SLE, </a:t>
            </a:r>
            <a:r>
              <a:rPr lang="de-DE" b="1" dirty="0" err="1">
                <a:solidFill>
                  <a:srgbClr val="000000"/>
                </a:solidFill>
              </a:rPr>
              <a:t>Sarkoidose</a:t>
            </a:r>
            <a:r>
              <a:rPr lang="de-DE" dirty="0">
                <a:solidFill>
                  <a:srgbClr val="000000"/>
                </a:solidFill>
              </a:rPr>
              <a:t>) 3</a:t>
            </a:r>
            <a:r>
              <a:rPr lang="de-DE" dirty="0" smtClean="0">
                <a:solidFill>
                  <a:srgbClr val="000000"/>
                </a:solidFill>
              </a:rPr>
              <a:t>%</a:t>
            </a:r>
          </a:p>
          <a:p>
            <a:r>
              <a:rPr lang="de-DE" dirty="0" err="1" smtClean="0"/>
              <a:t>Peripartum</a:t>
            </a:r>
            <a:r>
              <a:rPr lang="de-DE" dirty="0" smtClean="0"/>
              <a:t> </a:t>
            </a:r>
            <a:r>
              <a:rPr lang="de-DE" dirty="0" err="1" smtClean="0"/>
              <a:t>cardiomyopathy</a:t>
            </a:r>
            <a:r>
              <a:rPr lang="de-DE" dirty="0" smtClean="0"/>
              <a:t> </a:t>
            </a:r>
            <a:r>
              <a:rPr lang="de-DE" dirty="0"/>
              <a:t>4</a:t>
            </a:r>
            <a:r>
              <a:rPr lang="en-US" dirty="0"/>
              <a:t> </a:t>
            </a:r>
            <a:r>
              <a:rPr lang="en-US" dirty="0" smtClean="0"/>
              <a:t>%</a:t>
            </a:r>
            <a:endParaRPr lang="de-DE" dirty="0"/>
          </a:p>
          <a:p>
            <a:r>
              <a:rPr lang="de-DE" dirty="0" smtClean="0"/>
              <a:t>Mangelernährung  (</a:t>
            </a:r>
            <a:r>
              <a:rPr lang="de-DE" dirty="0" err="1" smtClean="0"/>
              <a:t>Thiamin</a:t>
            </a:r>
            <a:r>
              <a:rPr lang="de-DE" dirty="0" smtClean="0"/>
              <a:t>, Selen, </a:t>
            </a:r>
            <a:r>
              <a:rPr lang="de-DE" dirty="0" err="1" smtClean="0"/>
              <a:t>Carnitinmangel</a:t>
            </a:r>
            <a:r>
              <a:rPr lang="de-DE" dirty="0" smtClean="0"/>
              <a:t>)</a:t>
            </a:r>
          </a:p>
          <a:p>
            <a:r>
              <a:rPr lang="de-DE" dirty="0" smtClean="0"/>
              <a:t>Exogene Faktoren(Alkohol, </a:t>
            </a:r>
            <a:r>
              <a:rPr lang="de-DE" dirty="0"/>
              <a:t>Kokain, </a:t>
            </a:r>
            <a:r>
              <a:rPr lang="de-DE" dirty="0" err="1" smtClean="0"/>
              <a:t>Anthracycline</a:t>
            </a:r>
            <a:r>
              <a:rPr lang="de-DE" dirty="0" smtClean="0"/>
              <a:t>) </a:t>
            </a:r>
            <a:r>
              <a:rPr lang="de-DE" dirty="0"/>
              <a:t>3 </a:t>
            </a:r>
            <a:r>
              <a:rPr lang="en-US" dirty="0"/>
              <a:t>% </a:t>
            </a:r>
            <a:endParaRPr lang="de-DE" dirty="0" smtClean="0"/>
          </a:p>
          <a:p>
            <a:r>
              <a:rPr lang="de-DE" dirty="0" smtClean="0"/>
              <a:t>Weitere 10 % </a:t>
            </a:r>
            <a:r>
              <a:rPr lang="en-US" dirty="0" err="1" smtClean="0"/>
              <a:t>Churg</a:t>
            </a:r>
            <a:r>
              <a:rPr lang="en-US" dirty="0" smtClean="0"/>
              <a:t>-Strauss, </a:t>
            </a:r>
            <a:r>
              <a:rPr lang="en-US" dirty="0" err="1" smtClean="0"/>
              <a:t>Tako-Tsubo</a:t>
            </a:r>
            <a:endParaRPr lang="de-DE" dirty="0"/>
          </a:p>
          <a:p>
            <a:endParaRPr lang="de-DE" dirty="0" smtClean="0"/>
          </a:p>
        </p:txBody>
      </p:sp>
    </p:spTree>
    <p:extLst>
      <p:ext uri="{BB962C8B-B14F-4D97-AF65-F5344CB8AC3E}">
        <p14:creationId xmlns:p14="http://schemas.microsoft.com/office/powerpoint/2010/main" val="1745265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Amyloidose</a:t>
            </a:r>
            <a:r>
              <a:rPr lang="de-DE" dirty="0" smtClean="0"/>
              <a:t>)</a:t>
            </a:r>
            <a:endParaRPr lang="de-DE" dirty="0"/>
          </a:p>
        </p:txBody>
      </p:sp>
      <p:sp>
        <p:nvSpPr>
          <p:cNvPr id="3" name="Inhaltsplatzhalter 2"/>
          <p:cNvSpPr>
            <a:spLocks noGrp="1"/>
          </p:cNvSpPr>
          <p:nvPr>
            <p:ph idx="1"/>
          </p:nvPr>
        </p:nvSpPr>
        <p:spPr/>
        <p:txBody>
          <a:bodyPr>
            <a:normAutofit fontScale="85000" lnSpcReduction="20000"/>
          </a:bodyPr>
          <a:lstStyle/>
          <a:p>
            <a:r>
              <a:rPr lang="de-DE" dirty="0"/>
              <a:t>Anreicherung von abnorm veränderten </a:t>
            </a:r>
            <a:r>
              <a:rPr lang="de-DE" dirty="0" smtClean="0"/>
              <a:t>Proteinen </a:t>
            </a:r>
            <a:r>
              <a:rPr lang="de-DE" dirty="0"/>
              <a:t>im </a:t>
            </a:r>
            <a:r>
              <a:rPr lang="de-DE" dirty="0" smtClean="0"/>
              <a:t>Interstitium</a:t>
            </a:r>
          </a:p>
          <a:p>
            <a:r>
              <a:rPr lang="en-US" dirty="0"/>
              <a:t>50 % der </a:t>
            </a:r>
            <a:r>
              <a:rPr lang="en-US" dirty="0" err="1"/>
              <a:t>Betroffenen</a:t>
            </a:r>
            <a:r>
              <a:rPr lang="en-US" dirty="0"/>
              <a:t> </a:t>
            </a:r>
            <a:r>
              <a:rPr lang="en-US" dirty="0" err="1"/>
              <a:t>kardiale</a:t>
            </a:r>
            <a:r>
              <a:rPr lang="en-US" dirty="0"/>
              <a:t> </a:t>
            </a:r>
            <a:r>
              <a:rPr lang="en-US" dirty="0" err="1"/>
              <a:t>Beteiligung</a:t>
            </a:r>
            <a:r>
              <a:rPr lang="en-US" dirty="0"/>
              <a:t> </a:t>
            </a:r>
            <a:endParaRPr lang="de-DE" dirty="0" smtClean="0"/>
          </a:p>
          <a:p>
            <a:r>
              <a:rPr lang="en-US" dirty="0" err="1" smtClean="0"/>
              <a:t>klinische</a:t>
            </a:r>
            <a:r>
              <a:rPr lang="en-US" dirty="0" smtClean="0"/>
              <a:t> Manifestation in Form </a:t>
            </a:r>
            <a:r>
              <a:rPr lang="en-US" dirty="0" err="1" smtClean="0"/>
              <a:t>einer</a:t>
            </a:r>
            <a:r>
              <a:rPr lang="en-US" dirty="0" smtClean="0"/>
              <a:t> </a:t>
            </a:r>
            <a:r>
              <a:rPr lang="en-US" dirty="0" err="1" smtClean="0"/>
              <a:t>eingeschränkten</a:t>
            </a:r>
            <a:r>
              <a:rPr lang="en-US" dirty="0" smtClean="0"/>
              <a:t> LV- </a:t>
            </a:r>
            <a:r>
              <a:rPr lang="en-US" dirty="0" err="1" smtClean="0"/>
              <a:t>Funktion</a:t>
            </a:r>
            <a:r>
              <a:rPr lang="en-US" dirty="0" smtClean="0"/>
              <a:t> (</a:t>
            </a:r>
            <a:r>
              <a:rPr lang="en-US" dirty="0" err="1" smtClean="0"/>
              <a:t>unbehandelt</a:t>
            </a:r>
            <a:r>
              <a:rPr lang="en-US" dirty="0" smtClean="0"/>
              <a:t> </a:t>
            </a:r>
            <a:r>
              <a:rPr lang="en-US" dirty="0" err="1" smtClean="0"/>
              <a:t>mediane</a:t>
            </a:r>
            <a:r>
              <a:rPr lang="en-US" dirty="0" smtClean="0"/>
              <a:t> </a:t>
            </a:r>
            <a:r>
              <a:rPr lang="en-US" dirty="0" err="1" smtClean="0"/>
              <a:t>Überlebenszeit</a:t>
            </a:r>
            <a:r>
              <a:rPr lang="en-US" dirty="0" smtClean="0"/>
              <a:t> </a:t>
            </a:r>
            <a:r>
              <a:rPr lang="en-US" dirty="0" err="1" smtClean="0"/>
              <a:t>bei</a:t>
            </a:r>
            <a:r>
              <a:rPr lang="en-US" dirty="0" smtClean="0"/>
              <a:t> </a:t>
            </a:r>
            <a:r>
              <a:rPr lang="en-US" dirty="0" err="1" smtClean="0"/>
              <a:t>eineschränkter</a:t>
            </a:r>
            <a:r>
              <a:rPr lang="en-US" dirty="0" smtClean="0"/>
              <a:t> LV </a:t>
            </a:r>
            <a:r>
              <a:rPr lang="en-US" dirty="0" err="1" smtClean="0"/>
              <a:t>Funktion</a:t>
            </a:r>
            <a:r>
              <a:rPr lang="en-US" dirty="0" smtClean="0"/>
              <a:t> auf </a:t>
            </a:r>
            <a:r>
              <a:rPr lang="en-US" dirty="0" err="1" smtClean="0"/>
              <a:t>Grund</a:t>
            </a:r>
            <a:r>
              <a:rPr lang="en-US" dirty="0" smtClean="0"/>
              <a:t> </a:t>
            </a:r>
            <a:r>
              <a:rPr lang="en-US" dirty="0" err="1" smtClean="0"/>
              <a:t>einer</a:t>
            </a:r>
            <a:r>
              <a:rPr lang="en-US" dirty="0" smtClean="0"/>
              <a:t> </a:t>
            </a:r>
            <a:r>
              <a:rPr lang="en-US" dirty="0" err="1" smtClean="0"/>
              <a:t>Amyloidose</a:t>
            </a:r>
            <a:r>
              <a:rPr lang="en-US" dirty="0" smtClean="0"/>
              <a:t> &lt; 6 </a:t>
            </a:r>
            <a:r>
              <a:rPr lang="en-US" dirty="0" err="1" smtClean="0"/>
              <a:t>Monaten</a:t>
            </a:r>
            <a:r>
              <a:rPr lang="en-US" dirty="0" smtClean="0"/>
              <a:t>)</a:t>
            </a:r>
          </a:p>
          <a:p>
            <a:r>
              <a:rPr lang="en-US" dirty="0" smtClean="0"/>
              <a:t>MRT: </a:t>
            </a:r>
            <a:r>
              <a:rPr lang="en-US" dirty="0" err="1" smtClean="0"/>
              <a:t>konzentrische</a:t>
            </a:r>
            <a:r>
              <a:rPr lang="en-US" dirty="0" smtClean="0"/>
              <a:t> </a:t>
            </a:r>
            <a:r>
              <a:rPr lang="en-US" dirty="0" err="1" smtClean="0"/>
              <a:t>Hypertrophie</a:t>
            </a:r>
            <a:r>
              <a:rPr lang="en-US" dirty="0" smtClean="0"/>
              <a:t> </a:t>
            </a:r>
            <a:r>
              <a:rPr lang="en-US" dirty="0" err="1" smtClean="0"/>
              <a:t>mit</a:t>
            </a:r>
            <a:r>
              <a:rPr lang="en-US" dirty="0" smtClean="0"/>
              <a:t> </a:t>
            </a:r>
            <a:r>
              <a:rPr lang="en-US" dirty="0" err="1" smtClean="0"/>
              <a:t>normaler</a:t>
            </a:r>
            <a:r>
              <a:rPr lang="en-US" dirty="0" smtClean="0"/>
              <a:t> </a:t>
            </a:r>
            <a:r>
              <a:rPr lang="en-US" dirty="0" err="1" smtClean="0"/>
              <a:t>oder</a:t>
            </a:r>
            <a:r>
              <a:rPr lang="en-US" dirty="0" smtClean="0"/>
              <a:t> </a:t>
            </a:r>
            <a:r>
              <a:rPr lang="en-US" dirty="0" err="1" smtClean="0"/>
              <a:t>reduzierter</a:t>
            </a:r>
            <a:r>
              <a:rPr lang="en-US" dirty="0" smtClean="0"/>
              <a:t> </a:t>
            </a:r>
            <a:r>
              <a:rPr lang="en-US" dirty="0" err="1" smtClean="0"/>
              <a:t>Kontraktilität</a:t>
            </a:r>
            <a:r>
              <a:rPr lang="en-US" dirty="0" smtClean="0"/>
              <a:t>, </a:t>
            </a:r>
            <a:r>
              <a:rPr lang="en-US" dirty="0" err="1" smtClean="0"/>
              <a:t>verdicktem</a:t>
            </a:r>
            <a:r>
              <a:rPr lang="en-US" dirty="0" smtClean="0"/>
              <a:t> </a:t>
            </a:r>
            <a:r>
              <a:rPr lang="en-US" dirty="0" err="1" smtClean="0"/>
              <a:t>interatrialem</a:t>
            </a:r>
            <a:r>
              <a:rPr lang="en-US" dirty="0" smtClean="0"/>
              <a:t> Septum </a:t>
            </a:r>
            <a:r>
              <a:rPr lang="en-US" dirty="0" err="1" smtClean="0"/>
              <a:t>sowie</a:t>
            </a:r>
            <a:r>
              <a:rPr lang="en-US" dirty="0" smtClean="0"/>
              <a:t> </a:t>
            </a:r>
            <a:r>
              <a:rPr lang="en-US" dirty="0" err="1" smtClean="0"/>
              <a:t>biatriale</a:t>
            </a:r>
            <a:r>
              <a:rPr lang="en-US" dirty="0" smtClean="0"/>
              <a:t> Dilatation, </a:t>
            </a:r>
            <a:r>
              <a:rPr lang="en-US" dirty="0" err="1" smtClean="0"/>
              <a:t>spezifisch</a:t>
            </a:r>
            <a:r>
              <a:rPr lang="en-US" dirty="0" smtClean="0"/>
              <a:t> </a:t>
            </a:r>
            <a:r>
              <a:rPr lang="en-US" dirty="0" err="1" smtClean="0"/>
              <a:t>pathologische</a:t>
            </a:r>
            <a:r>
              <a:rPr lang="en-US" dirty="0" smtClean="0"/>
              <a:t> wash-in- wash-out </a:t>
            </a:r>
            <a:r>
              <a:rPr lang="en-US" dirty="0" err="1" smtClean="0"/>
              <a:t>Phänomen</a:t>
            </a:r>
            <a:r>
              <a:rPr lang="en-US" dirty="0" smtClean="0"/>
              <a:t> des Gadoliniums auf </a:t>
            </a:r>
            <a:r>
              <a:rPr lang="en-US" dirty="0" err="1" smtClean="0"/>
              <a:t>Grund</a:t>
            </a:r>
            <a:r>
              <a:rPr lang="en-US" dirty="0" smtClean="0"/>
              <a:t> der Amyloid </a:t>
            </a:r>
            <a:r>
              <a:rPr lang="en-US" dirty="0" err="1" smtClean="0"/>
              <a:t>Fibrillen</a:t>
            </a:r>
            <a:r>
              <a:rPr lang="en-US" dirty="0" smtClean="0"/>
              <a:t>, </a:t>
            </a:r>
            <a:r>
              <a:rPr lang="en-US" dirty="0" err="1" smtClean="0"/>
              <a:t>zirkumferentielle</a:t>
            </a:r>
            <a:r>
              <a:rPr lang="en-US" dirty="0" smtClean="0"/>
              <a:t> </a:t>
            </a:r>
            <a:r>
              <a:rPr lang="en-US" dirty="0" err="1" smtClean="0"/>
              <a:t>subendokardiale</a:t>
            </a:r>
            <a:r>
              <a:rPr lang="en-US" dirty="0" smtClean="0"/>
              <a:t> </a:t>
            </a:r>
            <a:r>
              <a:rPr lang="en-US" dirty="0" err="1" smtClean="0"/>
              <a:t>Anreicherung</a:t>
            </a:r>
            <a:endParaRPr lang="en-US" dirty="0" smtClean="0"/>
          </a:p>
        </p:txBody>
      </p:sp>
    </p:spTree>
    <p:extLst>
      <p:ext uri="{BB962C8B-B14F-4D97-AF65-F5344CB8AC3E}">
        <p14:creationId xmlns:p14="http://schemas.microsoft.com/office/powerpoint/2010/main" val="16827840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473" y="179406"/>
            <a:ext cx="8229600" cy="1143000"/>
          </a:xfrm>
        </p:spPr>
        <p:txBody>
          <a:bodyPr/>
          <a:lstStyle/>
          <a:p>
            <a:r>
              <a:rPr lang="de-DE" dirty="0" err="1" smtClean="0"/>
              <a:t>Hämochromatose</a:t>
            </a:r>
            <a:endParaRPr lang="de-DE" dirty="0"/>
          </a:p>
        </p:txBody>
      </p:sp>
      <p:sp>
        <p:nvSpPr>
          <p:cNvPr id="3" name="Inhaltsplatzhalter 2"/>
          <p:cNvSpPr>
            <a:spLocks noGrp="1"/>
          </p:cNvSpPr>
          <p:nvPr>
            <p:ph idx="1"/>
          </p:nvPr>
        </p:nvSpPr>
        <p:spPr>
          <a:xfrm>
            <a:off x="457200" y="1162484"/>
            <a:ext cx="8229600" cy="4691061"/>
          </a:xfrm>
        </p:spPr>
        <p:txBody>
          <a:bodyPr>
            <a:normAutofit fontScale="70000" lnSpcReduction="20000"/>
          </a:bodyPr>
          <a:lstStyle/>
          <a:p>
            <a:r>
              <a:rPr lang="de-DE" dirty="0" smtClean="0">
                <a:solidFill>
                  <a:srgbClr val="000000"/>
                </a:solidFill>
              </a:rPr>
              <a:t>Primäre: Autosomal- rezessive Erbkrankheit (</a:t>
            </a:r>
            <a:r>
              <a:rPr lang="de-DE" i="1" dirty="0" smtClean="0">
                <a:solidFill>
                  <a:srgbClr val="000000"/>
                </a:solidFill>
              </a:rPr>
              <a:t>HFE- GEN</a:t>
            </a:r>
            <a:r>
              <a:rPr lang="de-DE" dirty="0">
                <a:solidFill>
                  <a:srgbClr val="000000"/>
                </a:solidFill>
              </a:rPr>
              <a:t>)</a:t>
            </a:r>
            <a:endParaRPr lang="de-DE" dirty="0" smtClean="0">
              <a:solidFill>
                <a:srgbClr val="000000"/>
              </a:solidFill>
            </a:endParaRPr>
          </a:p>
          <a:p>
            <a:r>
              <a:rPr lang="de-DE" dirty="0" smtClean="0">
                <a:solidFill>
                  <a:srgbClr val="000000"/>
                </a:solidFill>
              </a:rPr>
              <a:t>Sekundäre: </a:t>
            </a:r>
            <a:r>
              <a:rPr lang="de-DE" dirty="0" err="1" smtClean="0">
                <a:solidFill>
                  <a:srgbClr val="000000"/>
                </a:solidFill>
              </a:rPr>
              <a:t>Hypertransufsionssiderose</a:t>
            </a:r>
            <a:r>
              <a:rPr lang="de-DE" dirty="0" smtClean="0">
                <a:solidFill>
                  <a:srgbClr val="000000"/>
                </a:solidFill>
              </a:rPr>
              <a:t> bei </a:t>
            </a:r>
            <a:r>
              <a:rPr lang="de-DE" dirty="0" err="1" smtClean="0"/>
              <a:t>tranfusionsabhängige</a:t>
            </a:r>
            <a:r>
              <a:rPr lang="de-DE" dirty="0" smtClean="0"/>
              <a:t> Anämie beispielsweise B</a:t>
            </a:r>
            <a:r>
              <a:rPr lang="en-US" dirty="0" smtClean="0"/>
              <a:t>eta</a:t>
            </a:r>
            <a:r>
              <a:rPr lang="en-US" dirty="0"/>
              <a:t>- </a:t>
            </a:r>
            <a:r>
              <a:rPr lang="en-US" dirty="0" err="1"/>
              <a:t>Thalassämie</a:t>
            </a:r>
            <a:r>
              <a:rPr lang="en-US" dirty="0"/>
              <a:t> major </a:t>
            </a:r>
            <a:r>
              <a:rPr lang="en-US" dirty="0" smtClean="0">
                <a:sym typeface="Wingdings"/>
              </a:rPr>
              <a:t>--&gt; </a:t>
            </a:r>
            <a:r>
              <a:rPr lang="en-US" dirty="0" err="1"/>
              <a:t>Herzinsuffizienz</a:t>
            </a:r>
            <a:r>
              <a:rPr lang="en-US" dirty="0"/>
              <a:t> </a:t>
            </a:r>
            <a:r>
              <a:rPr lang="en-US" dirty="0" err="1"/>
              <a:t>häufigste</a:t>
            </a:r>
            <a:r>
              <a:rPr lang="en-US" dirty="0"/>
              <a:t> </a:t>
            </a:r>
            <a:r>
              <a:rPr lang="en-US" dirty="0" err="1"/>
              <a:t>Todesursache</a:t>
            </a:r>
            <a:r>
              <a:rPr lang="en-US" dirty="0"/>
              <a:t> </a:t>
            </a:r>
            <a:endParaRPr lang="en-US" dirty="0" smtClean="0"/>
          </a:p>
          <a:p>
            <a:r>
              <a:rPr lang="de-DE" dirty="0" smtClean="0"/>
              <a:t>erhöhte </a:t>
            </a:r>
            <a:r>
              <a:rPr lang="de-DE" dirty="0"/>
              <a:t>Aufnahme von </a:t>
            </a:r>
            <a:r>
              <a:rPr lang="de-DE" dirty="0" smtClean="0"/>
              <a:t>Eisen </a:t>
            </a:r>
            <a:r>
              <a:rPr lang="de-DE" dirty="0"/>
              <a:t>im oberen </a:t>
            </a:r>
            <a:r>
              <a:rPr lang="de-DE" dirty="0" smtClean="0"/>
              <a:t>Dünndarm, Gesamtkörpereisengehalt bis zu 80 </a:t>
            </a:r>
            <a:r>
              <a:rPr lang="de-DE" dirty="0" err="1" smtClean="0"/>
              <a:t>g</a:t>
            </a:r>
            <a:r>
              <a:rPr lang="de-DE" dirty="0" smtClean="0"/>
              <a:t> (Normwert 2-6 </a:t>
            </a:r>
            <a:r>
              <a:rPr lang="de-DE" dirty="0" err="1" smtClean="0"/>
              <a:t>g</a:t>
            </a:r>
            <a:r>
              <a:rPr lang="de-DE" dirty="0" smtClean="0"/>
              <a:t>)</a:t>
            </a:r>
          </a:p>
          <a:p>
            <a:r>
              <a:rPr lang="de-DE" b="1" dirty="0" smtClean="0"/>
              <a:t>LEBER, </a:t>
            </a:r>
            <a:r>
              <a:rPr lang="de-DE" dirty="0" smtClean="0"/>
              <a:t>Pankreas, Herz, Gelenke, Milz, Schilddrüse, Haut betroffen</a:t>
            </a:r>
          </a:p>
          <a:p>
            <a:r>
              <a:rPr lang="de-DE" dirty="0" smtClean="0">
                <a:solidFill>
                  <a:srgbClr val="000000"/>
                </a:solidFill>
              </a:rPr>
              <a:t>Diagnose: Bei Verdacht Gentest, dann Leberbiospie</a:t>
            </a:r>
          </a:p>
          <a:p>
            <a:r>
              <a:rPr lang="en-US" dirty="0" err="1" smtClean="0"/>
              <a:t>Kardio</a:t>
            </a:r>
            <a:r>
              <a:rPr lang="en-US" dirty="0" smtClean="0"/>
              <a:t>-MRT: </a:t>
            </a:r>
            <a:r>
              <a:rPr lang="en-US" dirty="0" err="1" smtClean="0"/>
              <a:t>Beurteilung</a:t>
            </a:r>
            <a:r>
              <a:rPr lang="en-US" dirty="0" smtClean="0"/>
              <a:t> der </a:t>
            </a:r>
            <a:r>
              <a:rPr lang="en-US" dirty="0" err="1" smtClean="0"/>
              <a:t>quantitativen</a:t>
            </a:r>
            <a:r>
              <a:rPr lang="en-US" dirty="0" smtClean="0"/>
              <a:t> </a:t>
            </a:r>
            <a:r>
              <a:rPr lang="en-US" dirty="0" err="1" smtClean="0"/>
              <a:t>Überladung</a:t>
            </a:r>
            <a:r>
              <a:rPr lang="en-US" dirty="0" smtClean="0"/>
              <a:t> </a:t>
            </a:r>
          </a:p>
          <a:p>
            <a:pPr lvl="1"/>
            <a:r>
              <a:rPr lang="en-US" dirty="0" smtClean="0"/>
              <a:t>Je </a:t>
            </a:r>
            <a:r>
              <a:rPr lang="en-US" dirty="0" err="1" smtClean="0"/>
              <a:t>höher</a:t>
            </a:r>
            <a:r>
              <a:rPr lang="en-US" dirty="0" smtClean="0"/>
              <a:t> </a:t>
            </a:r>
            <a:r>
              <a:rPr lang="en-US" dirty="0" err="1" smtClean="0"/>
              <a:t>myokardialer</a:t>
            </a:r>
            <a:r>
              <a:rPr lang="en-US" dirty="0" smtClean="0"/>
              <a:t> </a:t>
            </a:r>
            <a:r>
              <a:rPr lang="en-US" dirty="0" err="1" smtClean="0"/>
              <a:t>Eisengehalt</a:t>
            </a:r>
            <a:r>
              <a:rPr lang="en-US" dirty="0" smtClean="0"/>
              <a:t> </a:t>
            </a:r>
            <a:r>
              <a:rPr lang="en-US" dirty="0" err="1" smtClean="0"/>
              <a:t>desto</a:t>
            </a:r>
            <a:r>
              <a:rPr lang="en-US" dirty="0" smtClean="0"/>
              <a:t> </a:t>
            </a:r>
            <a:r>
              <a:rPr lang="en-US" dirty="0" err="1" smtClean="0"/>
              <a:t>ausgeprägter</a:t>
            </a:r>
            <a:r>
              <a:rPr lang="en-US" dirty="0" smtClean="0"/>
              <a:t> </a:t>
            </a:r>
            <a:r>
              <a:rPr lang="en-US" dirty="0" err="1" smtClean="0"/>
              <a:t>eingeschränkte</a:t>
            </a:r>
            <a:r>
              <a:rPr lang="en-US" dirty="0" smtClean="0"/>
              <a:t> EF</a:t>
            </a:r>
            <a:r>
              <a:rPr lang="en-US" dirty="0" smtClean="0">
                <a:sym typeface="Wingdings" panose="020B0604020202020204" pitchFamily="2" charset="2"/>
              </a:rPr>
              <a:t>-&gt;</a:t>
            </a:r>
            <a:r>
              <a:rPr lang="en-US" dirty="0" smtClean="0"/>
              <a:t> Monitoring der EF </a:t>
            </a:r>
            <a:r>
              <a:rPr lang="en-US" dirty="0" err="1" smtClean="0"/>
              <a:t>unter</a:t>
            </a:r>
            <a:r>
              <a:rPr lang="en-US" dirty="0" smtClean="0"/>
              <a:t> </a:t>
            </a:r>
            <a:r>
              <a:rPr lang="en-US" dirty="0" err="1" smtClean="0"/>
              <a:t>Chlelatortherapie</a:t>
            </a:r>
            <a:r>
              <a:rPr lang="en-US" dirty="0" smtClean="0"/>
              <a:t> </a:t>
            </a:r>
            <a:r>
              <a:rPr lang="en-US" dirty="0" err="1" smtClean="0"/>
              <a:t>mittels</a:t>
            </a:r>
            <a:r>
              <a:rPr lang="en-US" dirty="0" smtClean="0"/>
              <a:t> MRT</a:t>
            </a:r>
          </a:p>
          <a:p>
            <a:r>
              <a:rPr lang="en-US" dirty="0"/>
              <a:t> </a:t>
            </a:r>
            <a:r>
              <a:rPr lang="en-US" dirty="0" err="1"/>
              <a:t>reversibel</a:t>
            </a:r>
            <a:r>
              <a:rPr lang="en-US" dirty="0"/>
              <a:t> </a:t>
            </a:r>
            <a:r>
              <a:rPr lang="en-US" dirty="0" err="1"/>
              <a:t>wenn</a:t>
            </a:r>
            <a:r>
              <a:rPr lang="en-US" dirty="0"/>
              <a:t> </a:t>
            </a:r>
            <a:r>
              <a:rPr lang="en-US" dirty="0" err="1"/>
              <a:t>Eisenchelatorgabe</a:t>
            </a:r>
            <a:r>
              <a:rPr lang="en-US" dirty="0"/>
              <a:t> </a:t>
            </a:r>
            <a:r>
              <a:rPr lang="en-US" dirty="0" err="1" smtClean="0"/>
              <a:t>frühzeitig</a:t>
            </a:r>
            <a:r>
              <a:rPr lang="en-US" dirty="0" smtClean="0"/>
              <a:t>, </a:t>
            </a:r>
            <a:r>
              <a:rPr lang="en-US" dirty="0" err="1" smtClean="0"/>
              <a:t>bei</a:t>
            </a:r>
            <a:r>
              <a:rPr lang="en-US" dirty="0" smtClean="0"/>
              <a:t> </a:t>
            </a:r>
            <a:r>
              <a:rPr lang="en-US" dirty="0" err="1" smtClean="0"/>
              <a:t>Therapiebeginn</a:t>
            </a:r>
            <a:r>
              <a:rPr lang="en-US" dirty="0" smtClean="0"/>
              <a:t> </a:t>
            </a:r>
            <a:r>
              <a:rPr lang="en-US" dirty="0" err="1" smtClean="0"/>
              <a:t>vor</a:t>
            </a:r>
            <a:r>
              <a:rPr lang="en-US" dirty="0" smtClean="0"/>
              <a:t> </a:t>
            </a:r>
            <a:r>
              <a:rPr lang="en-US" dirty="0" err="1" smtClean="0"/>
              <a:t>Leberzirrhose</a:t>
            </a:r>
            <a:r>
              <a:rPr lang="en-US" dirty="0" smtClean="0">
                <a:sym typeface="Wingdings"/>
              </a:rPr>
              <a:t>-&gt;</a:t>
            </a:r>
            <a:r>
              <a:rPr lang="en-US" dirty="0" err="1" smtClean="0"/>
              <a:t>normale</a:t>
            </a:r>
            <a:r>
              <a:rPr lang="en-US" dirty="0" smtClean="0"/>
              <a:t> </a:t>
            </a:r>
            <a:r>
              <a:rPr lang="en-US" dirty="0" err="1" smtClean="0"/>
              <a:t>Lebenserwartung</a:t>
            </a:r>
            <a:endParaRPr lang="de-DE" dirty="0"/>
          </a:p>
          <a:p>
            <a:pPr marL="0" indent="0">
              <a:buNone/>
            </a:pPr>
            <a:endParaRPr lang="de-DE" dirty="0"/>
          </a:p>
        </p:txBody>
      </p:sp>
    </p:spTree>
    <p:extLst>
      <p:ext uri="{BB962C8B-B14F-4D97-AF65-F5344CB8AC3E}">
        <p14:creationId xmlns:p14="http://schemas.microsoft.com/office/powerpoint/2010/main" val="15772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 Fabry)</a:t>
            </a:r>
            <a:endParaRPr lang="de-DE" dirty="0"/>
          </a:p>
        </p:txBody>
      </p:sp>
      <p:sp>
        <p:nvSpPr>
          <p:cNvPr id="3" name="Inhaltsplatzhalter 2"/>
          <p:cNvSpPr>
            <a:spLocks noGrp="1"/>
          </p:cNvSpPr>
          <p:nvPr>
            <p:ph idx="1"/>
          </p:nvPr>
        </p:nvSpPr>
        <p:spPr/>
        <p:txBody>
          <a:bodyPr>
            <a:normAutofit fontScale="77500" lnSpcReduction="20000"/>
          </a:bodyPr>
          <a:lstStyle/>
          <a:p>
            <a:r>
              <a:rPr lang="de-DE" dirty="0" err="1" smtClean="0"/>
              <a:t>Lysosomale</a:t>
            </a:r>
            <a:r>
              <a:rPr lang="de-DE" dirty="0" smtClean="0"/>
              <a:t> Speichererkrankung, Mutation im  X- Chromosom</a:t>
            </a:r>
            <a:r>
              <a:rPr lang="de-DE" dirty="0" smtClean="0">
                <a:sym typeface="Wingdings"/>
              </a:rPr>
              <a:t>-&gt; </a:t>
            </a:r>
            <a:r>
              <a:rPr lang="de-DE" dirty="0" err="1" smtClean="0">
                <a:solidFill>
                  <a:srgbClr val="000000"/>
                </a:solidFill>
              </a:rPr>
              <a:t>alpha</a:t>
            </a:r>
            <a:r>
              <a:rPr lang="de-DE" dirty="0" smtClean="0">
                <a:solidFill>
                  <a:srgbClr val="000000"/>
                </a:solidFill>
              </a:rPr>
              <a:t> </a:t>
            </a:r>
            <a:r>
              <a:rPr lang="de-DE" dirty="0" err="1" smtClean="0">
                <a:solidFill>
                  <a:srgbClr val="000000"/>
                </a:solidFill>
              </a:rPr>
              <a:t>Galactosidase</a:t>
            </a:r>
            <a:r>
              <a:rPr lang="de-DE" dirty="0" smtClean="0">
                <a:solidFill>
                  <a:srgbClr val="000000"/>
                </a:solidFill>
              </a:rPr>
              <a:t> </a:t>
            </a:r>
            <a:r>
              <a:rPr lang="de-DE" dirty="0" smtClean="0"/>
              <a:t>vermindert</a:t>
            </a:r>
            <a:r>
              <a:rPr lang="de-DE" dirty="0" smtClean="0">
                <a:sym typeface="Wingdings"/>
              </a:rPr>
              <a:t>-&gt;</a:t>
            </a:r>
            <a:r>
              <a:rPr lang="en-US" dirty="0" smtClean="0">
                <a:sym typeface="Wingdings"/>
              </a:rPr>
              <a:t> </a:t>
            </a:r>
            <a:r>
              <a:rPr lang="de-DE" dirty="0" smtClean="0"/>
              <a:t>Gb3 Anreicherung in Endothelzellen</a:t>
            </a:r>
          </a:p>
          <a:p>
            <a:r>
              <a:rPr lang="en-US" dirty="0"/>
              <a:t> 6% </a:t>
            </a:r>
            <a:r>
              <a:rPr lang="en-US" dirty="0" err="1"/>
              <a:t>aller</a:t>
            </a:r>
            <a:r>
              <a:rPr lang="en-US" dirty="0"/>
              <a:t> </a:t>
            </a:r>
            <a:r>
              <a:rPr lang="en-US" dirty="0" smtClean="0"/>
              <a:t>HCM</a:t>
            </a:r>
          </a:p>
          <a:p>
            <a:r>
              <a:rPr lang="de-DE" dirty="0">
                <a:sym typeface="Wingdings"/>
              </a:rPr>
              <a:t>Unerklärliche LV- Hypertrophie bei jungen </a:t>
            </a:r>
            <a:r>
              <a:rPr lang="de-DE" dirty="0" err="1">
                <a:sym typeface="Wingdings"/>
              </a:rPr>
              <a:t>PatientInnen</a:t>
            </a:r>
            <a:endParaRPr lang="en-US" dirty="0"/>
          </a:p>
          <a:p>
            <a:r>
              <a:rPr lang="de-DE" dirty="0" smtClean="0"/>
              <a:t>Multisystemerkrankung die unbehandelt hauptsächlich auf Grund chronischen Nierenversagens, Herzinsuffizienz, Beeinträchtigung de Blutversorgung des Gehirns eine Lebenserwartung bei Männern 50 LJ</a:t>
            </a:r>
            <a:r>
              <a:rPr lang="de-DE" dirty="0"/>
              <a:t>, Frauen 70 </a:t>
            </a:r>
            <a:r>
              <a:rPr lang="de-DE" dirty="0" smtClean="0"/>
              <a:t>LJ</a:t>
            </a:r>
          </a:p>
          <a:p>
            <a:r>
              <a:rPr lang="de-DE" dirty="0" smtClean="0"/>
              <a:t>Therapie: gentechnisch </a:t>
            </a:r>
            <a:r>
              <a:rPr lang="de-DE" dirty="0"/>
              <a:t>produzierte </a:t>
            </a:r>
            <a:r>
              <a:rPr lang="de-DE" dirty="0" smtClean="0"/>
              <a:t>alpha- </a:t>
            </a:r>
            <a:r>
              <a:rPr lang="de-DE" dirty="0" err="1" smtClean="0"/>
              <a:t>Galaktosidase</a:t>
            </a:r>
            <a:r>
              <a:rPr lang="de-DE" dirty="0" smtClean="0"/>
              <a:t> (vor </a:t>
            </a:r>
            <a:r>
              <a:rPr lang="de-DE" dirty="0" err="1" smtClean="0"/>
              <a:t>myokardialer</a:t>
            </a:r>
            <a:r>
              <a:rPr lang="de-DE" dirty="0" smtClean="0"/>
              <a:t> </a:t>
            </a:r>
            <a:r>
              <a:rPr lang="de-DE" dirty="0" err="1" smtClean="0"/>
              <a:t>Fibrose</a:t>
            </a:r>
            <a:r>
              <a:rPr lang="de-DE" dirty="0" smtClean="0"/>
              <a:t>)</a:t>
            </a:r>
            <a:r>
              <a:rPr lang="de-DE" dirty="0" smtClean="0">
                <a:sym typeface="Wingdings"/>
              </a:rPr>
              <a:t>-&gt; Hypertrophie </a:t>
            </a:r>
            <a:r>
              <a:rPr lang="de-DE" dirty="0" err="1" smtClean="0">
                <a:sym typeface="Wingdings"/>
              </a:rPr>
              <a:t>regredient</a:t>
            </a:r>
            <a:endParaRPr lang="de-DE" dirty="0" smtClean="0">
              <a:sym typeface="Wingdings"/>
            </a:endParaRPr>
          </a:p>
          <a:p>
            <a:r>
              <a:rPr lang="en-US" dirty="0" smtClean="0"/>
              <a:t>MRT: basal </a:t>
            </a:r>
            <a:r>
              <a:rPr lang="en-US" dirty="0" err="1" smtClean="0"/>
              <a:t>sowie</a:t>
            </a:r>
            <a:r>
              <a:rPr lang="en-US" dirty="0" smtClean="0"/>
              <a:t> </a:t>
            </a:r>
            <a:r>
              <a:rPr lang="en-US" dirty="0" err="1" smtClean="0"/>
              <a:t>inferolaterale</a:t>
            </a:r>
            <a:r>
              <a:rPr lang="en-US" dirty="0" smtClean="0"/>
              <a:t> </a:t>
            </a:r>
            <a:r>
              <a:rPr lang="en-US" dirty="0" err="1" smtClean="0"/>
              <a:t>Anreicherung</a:t>
            </a:r>
            <a:r>
              <a:rPr lang="en-US" dirty="0" smtClean="0"/>
              <a:t>  (</a:t>
            </a:r>
            <a:r>
              <a:rPr lang="en-US" dirty="0" err="1" smtClean="0"/>
              <a:t>subendokardiale</a:t>
            </a:r>
            <a:r>
              <a:rPr lang="en-US" dirty="0" smtClean="0"/>
              <a:t> </a:t>
            </a:r>
            <a:r>
              <a:rPr lang="en-US" dirty="0" err="1" smtClean="0"/>
              <a:t>Aussparung</a:t>
            </a:r>
            <a:r>
              <a:rPr lang="en-US" dirty="0" smtClean="0"/>
              <a:t>)</a:t>
            </a:r>
          </a:p>
        </p:txBody>
      </p:sp>
    </p:spTree>
    <p:extLst>
      <p:ext uri="{BB962C8B-B14F-4D97-AF65-F5344CB8AC3E}">
        <p14:creationId xmlns:p14="http://schemas.microsoft.com/office/powerpoint/2010/main" val="75879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„eingeschränkte LV- Funktion“</a:t>
            </a:r>
          </a:p>
        </p:txBody>
      </p:sp>
      <p:sp>
        <p:nvSpPr>
          <p:cNvPr id="3" name="Inhaltsplatzhalter 2"/>
          <p:cNvSpPr>
            <a:spLocks noGrp="1"/>
          </p:cNvSpPr>
          <p:nvPr>
            <p:ph idx="1"/>
          </p:nvPr>
        </p:nvSpPr>
        <p:spPr/>
        <p:txBody>
          <a:bodyPr/>
          <a:lstStyle/>
          <a:p>
            <a:r>
              <a:rPr lang="de-DE" dirty="0" smtClean="0"/>
              <a:t>Einteilung</a:t>
            </a:r>
          </a:p>
          <a:p>
            <a:r>
              <a:rPr lang="de-DE" dirty="0" smtClean="0"/>
              <a:t>Diagnose</a:t>
            </a:r>
          </a:p>
          <a:p>
            <a:r>
              <a:rPr lang="de-DE" dirty="0" smtClean="0"/>
              <a:t>Ätiologie</a:t>
            </a:r>
          </a:p>
          <a:p>
            <a:r>
              <a:rPr lang="de-DE" dirty="0" smtClean="0"/>
              <a:t>Klinischer Ablauf</a:t>
            </a:r>
          </a:p>
          <a:p>
            <a:endParaRPr lang="de-DE" dirty="0"/>
          </a:p>
        </p:txBody>
      </p:sp>
    </p:spTree>
    <p:extLst>
      <p:ext uri="{BB962C8B-B14F-4D97-AF65-F5344CB8AC3E}">
        <p14:creationId xmlns:p14="http://schemas.microsoft.com/office/powerpoint/2010/main" val="1333516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Sarkoidose</a:t>
            </a:r>
            <a:endParaRPr lang="de-DE" dirty="0"/>
          </a:p>
        </p:txBody>
      </p:sp>
      <p:sp>
        <p:nvSpPr>
          <p:cNvPr id="3" name="Inhaltsplatzhalter 2"/>
          <p:cNvSpPr>
            <a:spLocks noGrp="1"/>
          </p:cNvSpPr>
          <p:nvPr>
            <p:ph idx="1"/>
          </p:nvPr>
        </p:nvSpPr>
        <p:spPr/>
        <p:txBody>
          <a:bodyPr>
            <a:normAutofit fontScale="62500" lnSpcReduction="20000"/>
          </a:bodyPr>
          <a:lstStyle/>
          <a:p>
            <a:r>
              <a:rPr lang="de-DE" sz="2900" dirty="0" smtClean="0"/>
              <a:t>Systemische Erkrankung des Bindegewebes mit </a:t>
            </a:r>
            <a:r>
              <a:rPr lang="de-DE" sz="2900" dirty="0" err="1" smtClean="0"/>
              <a:t>Granulombildung</a:t>
            </a:r>
            <a:r>
              <a:rPr lang="de-DE" sz="2900" dirty="0" smtClean="0"/>
              <a:t> i.S. einer verstärkten Immunantwort</a:t>
            </a:r>
          </a:p>
          <a:p>
            <a:r>
              <a:rPr lang="de-DE" sz="2900" dirty="0" smtClean="0"/>
              <a:t>Erkrankungsgipfel </a:t>
            </a:r>
            <a:r>
              <a:rPr lang="de-DE" sz="2900" dirty="0"/>
              <a:t>zwischen 20 und 40 Jahren</a:t>
            </a:r>
            <a:r>
              <a:rPr lang="de-DE" sz="2900" dirty="0" smtClean="0"/>
              <a:t>.</a:t>
            </a:r>
          </a:p>
          <a:p>
            <a:r>
              <a:rPr lang="de-DE" sz="2900" dirty="0" smtClean="0"/>
              <a:t>Lymphknoten </a:t>
            </a:r>
            <a:r>
              <a:rPr lang="de-DE" sz="2900" dirty="0"/>
              <a:t>(90 % der </a:t>
            </a:r>
            <a:r>
              <a:rPr lang="de-DE" sz="2900" dirty="0" smtClean="0"/>
              <a:t>Fälle), Lunge </a:t>
            </a:r>
            <a:r>
              <a:rPr lang="de-DE" sz="2900" dirty="0"/>
              <a:t>(90 </a:t>
            </a:r>
            <a:r>
              <a:rPr lang="de-DE" sz="2900" dirty="0" smtClean="0"/>
              <a:t>%) Leber(</a:t>
            </a:r>
            <a:r>
              <a:rPr lang="de-DE" sz="2900" dirty="0"/>
              <a:t>60–90 </a:t>
            </a:r>
            <a:r>
              <a:rPr lang="de-DE" sz="2900" dirty="0" smtClean="0"/>
              <a:t>%), Augen </a:t>
            </a:r>
            <a:r>
              <a:rPr lang="de-DE" sz="2900" dirty="0"/>
              <a:t>(25 %</a:t>
            </a:r>
            <a:r>
              <a:rPr lang="de-DE" sz="2900" dirty="0" smtClean="0"/>
              <a:t>,),Skelett(</a:t>
            </a:r>
            <a:r>
              <a:rPr lang="de-DE" sz="2900" dirty="0"/>
              <a:t>25–50 </a:t>
            </a:r>
            <a:r>
              <a:rPr lang="de-DE" sz="2900" dirty="0" smtClean="0"/>
              <a:t>%) Milz </a:t>
            </a:r>
            <a:r>
              <a:rPr lang="de-DE" sz="2900" dirty="0"/>
              <a:t>(50–60 </a:t>
            </a:r>
            <a:r>
              <a:rPr lang="de-DE" sz="2900" dirty="0" smtClean="0"/>
              <a:t>%), Haut(</a:t>
            </a:r>
            <a:r>
              <a:rPr lang="de-DE" sz="2900" dirty="0"/>
              <a:t>25–50 %, </a:t>
            </a:r>
            <a:r>
              <a:rPr lang="de-DE" sz="2900" dirty="0" smtClean="0"/>
              <a:t>)Knochenmark(</a:t>
            </a:r>
            <a:r>
              <a:rPr lang="de-DE" sz="2900" dirty="0"/>
              <a:t>15–40 %), </a:t>
            </a:r>
            <a:r>
              <a:rPr lang="de-DE" sz="2900" dirty="0" smtClean="0"/>
              <a:t>Herz (</a:t>
            </a:r>
            <a:r>
              <a:rPr lang="de-DE" sz="2900" dirty="0"/>
              <a:t>5 %)</a:t>
            </a:r>
            <a:endParaRPr lang="de-DE" sz="2900" dirty="0" smtClean="0"/>
          </a:p>
          <a:p>
            <a:r>
              <a:rPr lang="de-DE" sz="2900" dirty="0" err="1" smtClean="0"/>
              <a:t>Herzsarkoidose</a:t>
            </a:r>
            <a:r>
              <a:rPr lang="de-DE" sz="2900" dirty="0" smtClean="0"/>
              <a:t>: Eingeschränkte LV Dysfunktion sowie HRSTR</a:t>
            </a:r>
          </a:p>
          <a:p>
            <a:pPr lvl="1"/>
            <a:r>
              <a:rPr lang="en-US" sz="2900" dirty="0" smtClean="0"/>
              <a:t>25</a:t>
            </a:r>
            <a:r>
              <a:rPr lang="en-US" sz="2900" dirty="0"/>
              <a:t>% </a:t>
            </a:r>
            <a:r>
              <a:rPr lang="en-US" sz="2900" dirty="0" smtClean="0"/>
              <a:t>der </a:t>
            </a:r>
            <a:r>
              <a:rPr lang="en-US" sz="2900" dirty="0" err="1" smtClean="0"/>
              <a:t>Sarkoidose</a:t>
            </a:r>
            <a:r>
              <a:rPr lang="en-US" sz="2900" dirty="0" smtClean="0"/>
              <a:t> </a:t>
            </a:r>
            <a:r>
              <a:rPr lang="en-US" sz="2900" dirty="0" err="1" smtClean="0"/>
              <a:t>Patienten</a:t>
            </a:r>
            <a:r>
              <a:rPr lang="en-US" sz="2900" dirty="0" smtClean="0"/>
              <a:t> </a:t>
            </a:r>
            <a:r>
              <a:rPr lang="de-DE" sz="2900" dirty="0" err="1" smtClean="0"/>
              <a:t>post</a:t>
            </a:r>
            <a:r>
              <a:rPr lang="de-DE" sz="2900" dirty="0" smtClean="0"/>
              <a:t> </a:t>
            </a:r>
            <a:r>
              <a:rPr lang="de-DE" sz="2900" dirty="0" err="1" smtClean="0"/>
              <a:t>mortem</a:t>
            </a:r>
            <a:r>
              <a:rPr lang="de-DE" sz="2900" dirty="0" smtClean="0"/>
              <a:t> kardiale Beteiligung</a:t>
            </a:r>
          </a:p>
          <a:p>
            <a:pPr lvl="1"/>
            <a:r>
              <a:rPr lang="de-DE" sz="2900" dirty="0" smtClean="0"/>
              <a:t>Häufigste Todesursache: 1. maligne Arrhythmien 2. Herzinsuffizienz</a:t>
            </a:r>
            <a:endParaRPr lang="en-US" sz="2900" dirty="0" smtClean="0"/>
          </a:p>
          <a:p>
            <a:r>
              <a:rPr lang="en-US" sz="2900" dirty="0" smtClean="0"/>
              <a:t>MRT: </a:t>
            </a:r>
          </a:p>
          <a:p>
            <a:pPr lvl="1"/>
            <a:r>
              <a:rPr lang="en-US" sz="2900" dirty="0" err="1" smtClean="0"/>
              <a:t>septale</a:t>
            </a:r>
            <a:r>
              <a:rPr lang="en-US" sz="2900" dirty="0" smtClean="0"/>
              <a:t> </a:t>
            </a:r>
            <a:r>
              <a:rPr lang="en-US" sz="2900" dirty="0" err="1"/>
              <a:t>Ausdünnung</a:t>
            </a:r>
            <a:r>
              <a:rPr lang="en-US" sz="2900" dirty="0"/>
              <a:t>, LV/RV Dilatation, </a:t>
            </a:r>
            <a:r>
              <a:rPr lang="en-US" sz="2900" dirty="0" err="1"/>
              <a:t>eingeschränkte</a:t>
            </a:r>
            <a:r>
              <a:rPr lang="en-US" sz="2900" dirty="0"/>
              <a:t> EF</a:t>
            </a:r>
          </a:p>
          <a:p>
            <a:pPr lvl="1"/>
            <a:r>
              <a:rPr lang="en-US" sz="2900" dirty="0" err="1"/>
              <a:t>Nichtischämisches</a:t>
            </a:r>
            <a:r>
              <a:rPr lang="en-US" sz="2900" dirty="0"/>
              <a:t> </a:t>
            </a:r>
            <a:r>
              <a:rPr lang="en-US" sz="2900" dirty="0" err="1"/>
              <a:t>Anreicherungsmusster</a:t>
            </a:r>
            <a:r>
              <a:rPr lang="en-US" sz="2900" dirty="0"/>
              <a:t> </a:t>
            </a:r>
            <a:r>
              <a:rPr lang="en-US" sz="2900" dirty="0" err="1" smtClean="0"/>
              <a:t>mittmyokardial</a:t>
            </a:r>
            <a:r>
              <a:rPr lang="en-US" sz="2900" dirty="0" smtClean="0"/>
              <a:t> </a:t>
            </a:r>
            <a:r>
              <a:rPr lang="en-US" sz="2900" dirty="0" err="1"/>
              <a:t>sowie</a:t>
            </a:r>
            <a:r>
              <a:rPr lang="en-US" sz="2900" dirty="0"/>
              <a:t> </a:t>
            </a:r>
            <a:r>
              <a:rPr lang="en-US" sz="2900" dirty="0" err="1"/>
              <a:t>epikardial</a:t>
            </a:r>
            <a:r>
              <a:rPr lang="en-US" sz="2900" dirty="0"/>
              <a:t>, </a:t>
            </a:r>
            <a:r>
              <a:rPr lang="en-US" sz="2900" dirty="0" err="1" smtClean="0"/>
              <a:t>aber</a:t>
            </a:r>
            <a:r>
              <a:rPr lang="en-US" sz="2900" dirty="0" smtClean="0"/>
              <a:t> </a:t>
            </a:r>
            <a:r>
              <a:rPr lang="en-US" sz="2900" dirty="0" err="1" smtClean="0"/>
              <a:t>auch</a:t>
            </a:r>
            <a:r>
              <a:rPr lang="en-US" sz="2900" dirty="0" smtClean="0"/>
              <a:t> </a:t>
            </a:r>
            <a:r>
              <a:rPr lang="en-US" sz="2900" dirty="0" err="1"/>
              <a:t>subendokardial</a:t>
            </a:r>
            <a:r>
              <a:rPr lang="en-US" sz="2900" dirty="0"/>
              <a:t> </a:t>
            </a:r>
            <a:r>
              <a:rPr lang="en-US" sz="2900" dirty="0" err="1"/>
              <a:t>als</a:t>
            </a:r>
            <a:r>
              <a:rPr lang="en-US" sz="2900" dirty="0"/>
              <a:t> </a:t>
            </a:r>
            <a:r>
              <a:rPr lang="en-US" sz="2900" dirty="0" err="1"/>
              <a:t>auch</a:t>
            </a:r>
            <a:r>
              <a:rPr lang="en-US" sz="2900" dirty="0"/>
              <a:t> </a:t>
            </a:r>
            <a:r>
              <a:rPr lang="en-US" sz="2900" dirty="0" err="1"/>
              <a:t>transmurale</a:t>
            </a:r>
            <a:r>
              <a:rPr lang="en-US" sz="2900" dirty="0"/>
              <a:t> </a:t>
            </a:r>
            <a:r>
              <a:rPr lang="en-US" sz="2900" dirty="0" err="1" smtClean="0"/>
              <a:t>Anreicherung</a:t>
            </a:r>
            <a:endParaRPr lang="en-US" sz="2900" dirty="0" smtClean="0"/>
          </a:p>
          <a:p>
            <a:pPr lvl="1"/>
            <a:r>
              <a:rPr lang="en-US" sz="2900" dirty="0"/>
              <a:t>Diagnose, </a:t>
            </a:r>
            <a:r>
              <a:rPr lang="en-US" sz="2900" dirty="0" err="1"/>
              <a:t>als</a:t>
            </a:r>
            <a:r>
              <a:rPr lang="en-US" sz="2900" dirty="0"/>
              <a:t> </a:t>
            </a:r>
            <a:r>
              <a:rPr lang="en-US" sz="2900" dirty="0" err="1"/>
              <a:t>auch</a:t>
            </a:r>
            <a:r>
              <a:rPr lang="en-US" sz="2900" dirty="0"/>
              <a:t> </a:t>
            </a:r>
            <a:r>
              <a:rPr lang="en-US" sz="2900" dirty="0" err="1"/>
              <a:t>Verlaufskontrolle</a:t>
            </a:r>
            <a:r>
              <a:rPr lang="en-US" sz="2900" dirty="0"/>
              <a:t> </a:t>
            </a:r>
            <a:r>
              <a:rPr lang="en-US" sz="2900" dirty="0" err="1"/>
              <a:t>Therapieansprechen</a:t>
            </a:r>
            <a:r>
              <a:rPr lang="en-US" sz="2900" dirty="0"/>
              <a:t>, EMB </a:t>
            </a:r>
            <a:r>
              <a:rPr lang="en-US" sz="2900" dirty="0" smtClean="0"/>
              <a:t>Guide</a:t>
            </a:r>
            <a:endParaRPr lang="en-US" sz="2900" dirty="0"/>
          </a:p>
          <a:p>
            <a:pPr marL="342900" lvl="1" indent="-342900">
              <a:buFont typeface="Arial"/>
              <a:buChar char="•"/>
            </a:pPr>
            <a:r>
              <a:rPr lang="en-US" sz="2900" dirty="0" smtClean="0"/>
              <a:t>60</a:t>
            </a:r>
            <a:r>
              <a:rPr lang="en-US" sz="2900" dirty="0"/>
              <a:t> % der </a:t>
            </a:r>
            <a:r>
              <a:rPr lang="en-US" sz="2900" dirty="0" err="1"/>
              <a:t>Sarkoidosen</a:t>
            </a:r>
            <a:r>
              <a:rPr lang="en-US" sz="2900" dirty="0"/>
              <a:t> </a:t>
            </a:r>
            <a:r>
              <a:rPr lang="en-US" sz="2900" dirty="0" err="1" smtClean="0"/>
              <a:t>Spontanremission</a:t>
            </a:r>
            <a:r>
              <a:rPr lang="en-US" sz="2900" dirty="0"/>
              <a:t>. </a:t>
            </a:r>
            <a:endParaRPr lang="en-US" sz="2900" dirty="0" smtClean="0"/>
          </a:p>
          <a:p>
            <a:pPr marL="342900" lvl="1" indent="-342900">
              <a:buFont typeface="Arial"/>
              <a:buChar char="•"/>
            </a:pPr>
            <a:r>
              <a:rPr lang="en-US" sz="2900" dirty="0" err="1" smtClean="0"/>
              <a:t>Cortison</a:t>
            </a:r>
            <a:r>
              <a:rPr lang="en-US" sz="2900" dirty="0" err="1"/>
              <a:t>t</a:t>
            </a:r>
            <a:r>
              <a:rPr lang="en-US" sz="2900" dirty="0" err="1" smtClean="0"/>
              <a:t>herapie</a:t>
            </a:r>
            <a:r>
              <a:rPr lang="en-US" sz="2900" dirty="0" smtClean="0"/>
              <a:t>  </a:t>
            </a:r>
            <a:r>
              <a:rPr lang="en-US" sz="2900" dirty="0" err="1" smtClean="0"/>
              <a:t>bei</a:t>
            </a:r>
            <a:r>
              <a:rPr lang="en-US" sz="2900" dirty="0" smtClean="0"/>
              <a:t> </a:t>
            </a:r>
            <a:r>
              <a:rPr lang="en-US" sz="2900" dirty="0" err="1" smtClean="0"/>
              <a:t>symptomatischem</a:t>
            </a:r>
            <a:r>
              <a:rPr lang="en-US" sz="2900" dirty="0" smtClean="0"/>
              <a:t> </a:t>
            </a:r>
            <a:r>
              <a:rPr lang="en-US" sz="2900" dirty="0" err="1" smtClean="0"/>
              <a:t>Organbefall</a:t>
            </a:r>
            <a:r>
              <a:rPr lang="en-US" sz="2900" dirty="0" smtClean="0"/>
              <a:t>, </a:t>
            </a:r>
            <a:r>
              <a:rPr lang="en-US" sz="2900" dirty="0" err="1" smtClean="0"/>
              <a:t>ggf</a:t>
            </a:r>
            <a:r>
              <a:rPr lang="en-US" sz="2900" dirty="0" smtClean="0"/>
              <a:t> ICD</a:t>
            </a:r>
            <a:r>
              <a:rPr lang="en-US" sz="2900" dirty="0"/>
              <a:t>- Implantation</a:t>
            </a:r>
            <a:endParaRPr lang="de-DE" sz="2900" dirty="0"/>
          </a:p>
          <a:p>
            <a:endParaRPr lang="en-US" dirty="0" smtClean="0"/>
          </a:p>
          <a:p>
            <a:endParaRPr lang="en-US" dirty="0" smtClean="0"/>
          </a:p>
          <a:p>
            <a:pPr lvl="1"/>
            <a:endParaRPr lang="en-US" dirty="0"/>
          </a:p>
        </p:txBody>
      </p:sp>
    </p:spTree>
    <p:extLst>
      <p:ext uri="{BB962C8B-B14F-4D97-AF65-F5344CB8AC3E}">
        <p14:creationId xmlns:p14="http://schemas.microsoft.com/office/powerpoint/2010/main" val="17389983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1">
                    <a:lumMod val="75000"/>
                  </a:schemeClr>
                </a:solidFill>
              </a:rPr>
              <a:t>Ätiologie</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665" y="500021"/>
            <a:ext cx="7206384" cy="7141127"/>
          </a:xfrm>
          <a:ln>
            <a:solidFill>
              <a:srgbClr val="C00000"/>
            </a:solidFill>
          </a:ln>
        </p:spPr>
      </p:pic>
      <p:sp>
        <p:nvSpPr>
          <p:cNvPr id="7" name="Ellipse 6"/>
          <p:cNvSpPr/>
          <p:nvPr/>
        </p:nvSpPr>
        <p:spPr>
          <a:xfrm>
            <a:off x="1005962" y="3804248"/>
            <a:ext cx="4651888" cy="33643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3091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err="1"/>
              <a:t>Chagas</a:t>
            </a:r>
            <a:r>
              <a:rPr lang="en-US" b="1" dirty="0"/>
              <a:t> </a:t>
            </a:r>
            <a:r>
              <a:rPr lang="en-US" b="1" dirty="0" smtClean="0"/>
              <a:t>- </a:t>
            </a:r>
            <a:r>
              <a:rPr lang="en-US" b="1" dirty="0" err="1" smtClean="0"/>
              <a:t>Krankheit</a:t>
            </a:r>
            <a:endParaRPr lang="de-DE" dirty="0"/>
          </a:p>
        </p:txBody>
      </p:sp>
      <p:sp>
        <p:nvSpPr>
          <p:cNvPr id="3" name="Inhaltsplatzhalter 2"/>
          <p:cNvSpPr>
            <a:spLocks noGrp="1"/>
          </p:cNvSpPr>
          <p:nvPr>
            <p:ph idx="1"/>
          </p:nvPr>
        </p:nvSpPr>
        <p:spPr/>
        <p:txBody>
          <a:bodyPr>
            <a:normAutofit fontScale="70000" lnSpcReduction="20000"/>
          </a:bodyPr>
          <a:lstStyle/>
          <a:p>
            <a:r>
              <a:rPr lang="de-DE" dirty="0"/>
              <a:t>I</a:t>
            </a:r>
            <a:r>
              <a:rPr lang="de-DE" dirty="0" smtClean="0"/>
              <a:t>nfektiöse Erkrankung</a:t>
            </a:r>
            <a:r>
              <a:rPr lang="de-DE" dirty="0"/>
              <a:t> </a:t>
            </a:r>
            <a:r>
              <a:rPr lang="de-DE" dirty="0" smtClean="0"/>
              <a:t>und </a:t>
            </a:r>
            <a:r>
              <a:rPr lang="de-DE" dirty="0"/>
              <a:t>Parasitose, die durch den Einzeller </a:t>
            </a:r>
            <a:r>
              <a:rPr lang="de-DE" i="1" dirty="0"/>
              <a:t>Trypanosoma cruzi</a:t>
            </a:r>
            <a:r>
              <a:rPr lang="de-DE" dirty="0"/>
              <a:t> hervorgerufen wird</a:t>
            </a:r>
            <a:r>
              <a:rPr lang="de-DE" dirty="0" smtClean="0"/>
              <a:t>.</a:t>
            </a:r>
          </a:p>
          <a:p>
            <a:r>
              <a:rPr lang="de-DE" dirty="0" smtClean="0"/>
              <a:t>Vorkommen Mittel</a:t>
            </a:r>
            <a:r>
              <a:rPr lang="de-DE" dirty="0"/>
              <a:t>- und Südamerika </a:t>
            </a:r>
            <a:r>
              <a:rPr lang="de-DE" dirty="0" smtClean="0"/>
              <a:t>, Überträger blutsaugende </a:t>
            </a:r>
            <a:r>
              <a:rPr lang="de-DE" dirty="0"/>
              <a:t>Raubwanzen </a:t>
            </a:r>
            <a:endParaRPr lang="de-DE" dirty="0" smtClean="0"/>
          </a:p>
          <a:p>
            <a:r>
              <a:rPr lang="de-DE" dirty="0" err="1" smtClean="0"/>
              <a:t>insbs</a:t>
            </a:r>
            <a:r>
              <a:rPr lang="de-DE" dirty="0"/>
              <a:t>. Kinder und </a:t>
            </a:r>
            <a:r>
              <a:rPr lang="de-DE" dirty="0" smtClean="0"/>
              <a:t>Immunsupprimierte</a:t>
            </a:r>
          </a:p>
          <a:p>
            <a:r>
              <a:rPr lang="de-DE" dirty="0" smtClean="0"/>
              <a:t>Fieber, </a:t>
            </a:r>
            <a:r>
              <a:rPr lang="de-DE" dirty="0"/>
              <a:t>Luftnot, Ödeme, Durchfall, Bauchschmerzen, Lymphknotenschwellungen, Krampfanfälle bei Einschluss des Gehirns und Herzvergrößerung sind die Folge.</a:t>
            </a:r>
          </a:p>
          <a:p>
            <a:r>
              <a:rPr lang="en-US" dirty="0" smtClean="0"/>
              <a:t>MRT: LV Apex und </a:t>
            </a:r>
            <a:r>
              <a:rPr lang="en-US" dirty="0" err="1" smtClean="0"/>
              <a:t>inferolaterale</a:t>
            </a:r>
            <a:r>
              <a:rPr lang="en-US" dirty="0" smtClean="0"/>
              <a:t> progressive </a:t>
            </a:r>
            <a:r>
              <a:rPr lang="en-US" dirty="0" err="1" smtClean="0"/>
              <a:t>Fibrosierung</a:t>
            </a:r>
            <a:r>
              <a:rPr lang="en-US" dirty="0" smtClean="0"/>
              <a:t>, </a:t>
            </a:r>
            <a:r>
              <a:rPr lang="en-US" dirty="0" err="1" smtClean="0"/>
              <a:t>Überschneidung</a:t>
            </a:r>
            <a:r>
              <a:rPr lang="en-US" dirty="0" smtClean="0"/>
              <a:t> </a:t>
            </a:r>
            <a:r>
              <a:rPr lang="en-US" dirty="0" err="1" smtClean="0"/>
              <a:t>mit</a:t>
            </a:r>
            <a:r>
              <a:rPr lang="en-US" dirty="0" smtClean="0"/>
              <a:t> </a:t>
            </a:r>
            <a:r>
              <a:rPr lang="en-US" dirty="0" err="1" smtClean="0"/>
              <a:t>ischämischen</a:t>
            </a:r>
            <a:r>
              <a:rPr lang="en-US" dirty="0" smtClean="0"/>
              <a:t> und </a:t>
            </a:r>
            <a:r>
              <a:rPr lang="en-US" dirty="0" err="1" smtClean="0"/>
              <a:t>nicht</a:t>
            </a:r>
            <a:r>
              <a:rPr lang="en-US" dirty="0" smtClean="0"/>
              <a:t> </a:t>
            </a:r>
            <a:r>
              <a:rPr lang="en-US" dirty="0" err="1" smtClean="0"/>
              <a:t>ischämischen</a:t>
            </a:r>
            <a:r>
              <a:rPr lang="en-US" dirty="0" smtClean="0"/>
              <a:t> </a:t>
            </a:r>
            <a:r>
              <a:rPr lang="en-US" dirty="0" err="1" smtClean="0"/>
              <a:t>Anreicherungsmuster</a:t>
            </a:r>
            <a:endParaRPr lang="en-US" dirty="0" smtClean="0"/>
          </a:p>
          <a:p>
            <a:r>
              <a:rPr lang="en-US" dirty="0" err="1" smtClean="0"/>
              <a:t>Therapie</a:t>
            </a:r>
            <a:r>
              <a:rPr lang="en-US" dirty="0" smtClean="0"/>
              <a:t>: </a:t>
            </a:r>
            <a:r>
              <a:rPr lang="en-US" dirty="0" err="1" smtClean="0"/>
              <a:t>Nifurtimox</a:t>
            </a:r>
            <a:r>
              <a:rPr lang="en-US" dirty="0" smtClean="0"/>
              <a:t>, </a:t>
            </a:r>
            <a:r>
              <a:rPr lang="en-US" dirty="0" err="1" smtClean="0"/>
              <a:t>Benznidazol</a:t>
            </a:r>
            <a:r>
              <a:rPr lang="en-US" dirty="0"/>
              <a:t>, </a:t>
            </a:r>
            <a:r>
              <a:rPr lang="en-US" dirty="0" err="1"/>
              <a:t>wirken</a:t>
            </a:r>
            <a:r>
              <a:rPr lang="en-US" dirty="0"/>
              <a:t> </a:t>
            </a:r>
            <a:r>
              <a:rPr lang="en-US" dirty="0" err="1"/>
              <a:t>vor</a:t>
            </a:r>
            <a:r>
              <a:rPr lang="en-US" dirty="0"/>
              <a:t> </a:t>
            </a:r>
            <a:r>
              <a:rPr lang="en-US" dirty="0" err="1"/>
              <a:t>allem</a:t>
            </a:r>
            <a:r>
              <a:rPr lang="en-US" dirty="0"/>
              <a:t> in der </a:t>
            </a:r>
            <a:r>
              <a:rPr lang="en-US" dirty="0" err="1"/>
              <a:t>akuten</a:t>
            </a:r>
            <a:r>
              <a:rPr lang="en-US" dirty="0"/>
              <a:t> Phase der </a:t>
            </a:r>
            <a:r>
              <a:rPr lang="en-US" dirty="0" err="1"/>
              <a:t>Erkrankung</a:t>
            </a:r>
            <a:r>
              <a:rPr lang="en-US" dirty="0"/>
              <a:t>, </a:t>
            </a:r>
            <a:r>
              <a:rPr lang="en-US" dirty="0" err="1" smtClean="0"/>
              <a:t>schwere</a:t>
            </a:r>
            <a:r>
              <a:rPr lang="en-US" dirty="0" smtClean="0"/>
              <a:t> </a:t>
            </a:r>
            <a:r>
              <a:rPr lang="en-US" dirty="0" err="1"/>
              <a:t>Nebenwirkungen</a:t>
            </a:r>
            <a:r>
              <a:rPr lang="en-US" dirty="0"/>
              <a:t> und </a:t>
            </a:r>
            <a:r>
              <a:rPr lang="en-US" dirty="0" err="1"/>
              <a:t>gelten</a:t>
            </a:r>
            <a:r>
              <a:rPr lang="en-US" dirty="0"/>
              <a:t> </a:t>
            </a:r>
            <a:r>
              <a:rPr lang="en-US" dirty="0" err="1"/>
              <a:t>als</a:t>
            </a:r>
            <a:r>
              <a:rPr lang="en-US" dirty="0"/>
              <a:t> </a:t>
            </a:r>
            <a:r>
              <a:rPr lang="en-US" dirty="0" smtClean="0"/>
              <a:t>mutagen</a:t>
            </a:r>
            <a:endParaRPr lang="en-US" dirty="0"/>
          </a:p>
          <a:p>
            <a:endParaRPr lang="de-DE" dirty="0"/>
          </a:p>
        </p:txBody>
      </p:sp>
    </p:spTree>
    <p:extLst>
      <p:ext uri="{BB962C8B-B14F-4D97-AF65-F5344CB8AC3E}">
        <p14:creationId xmlns:p14="http://schemas.microsoft.com/office/powerpoint/2010/main" val="10880301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91" y="1012732"/>
            <a:ext cx="7702262"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67592" y="583779"/>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9pPr>
          </a:lstStyle>
          <a:p>
            <a:pPr algn="ctr">
              <a:lnSpc>
                <a:spcPct val="97000"/>
              </a:lnSpc>
            </a:pPr>
            <a:r>
              <a:rPr lang="en-US" altLang="de-DE" sz="1400" b="1" dirty="0">
                <a:solidFill>
                  <a:schemeClr val="tx1"/>
                </a:solidFill>
                <a:cs typeface="Arial Unicode MS" pitchFamily="32" charset="0"/>
              </a:rPr>
              <a:t>Adjusted Kaplan–Meier Estimates of Survival among Patients with Cardiomyopathy Due to Amyloidosis, Sarcoidosis, or Hemochromatosis, as Compared with That among Patients with </a:t>
            </a:r>
            <a:r>
              <a:rPr lang="en-US" altLang="de-DE" sz="1400" b="1" dirty="0">
                <a:cs typeface="Arial Unicode MS" pitchFamily="32" charset="0"/>
              </a:rPr>
              <a:t>Idiopathic Cardiomyopathy.</a:t>
            </a:r>
          </a:p>
        </p:txBody>
      </p:sp>
      <p:sp>
        <p:nvSpPr>
          <p:cNvPr id="3076" name="Rectangle 4"/>
          <p:cNvSpPr>
            <a:spLocks noGrp="1" noChangeArrowheads="1"/>
          </p:cNvSpPr>
          <p:nvPr>
            <p:ph type="title"/>
          </p:nvPr>
        </p:nvSpPr>
        <p:spPr bwMode="auto">
          <a:xfrm>
            <a:off x="1148773" y="6013357"/>
            <a:ext cx="5315239"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Lst>
            </a:pPr>
            <a:r>
              <a:rPr lang="en-US" altLang="de-DE" sz="1100" b="1" dirty="0" err="1">
                <a:cs typeface="Arial Unicode MS" pitchFamily="32" charset="0"/>
              </a:rPr>
              <a:t>Felker</a:t>
            </a:r>
            <a:r>
              <a:rPr lang="en-US" altLang="de-DE" sz="1100" b="1" dirty="0">
                <a:cs typeface="Arial Unicode MS" pitchFamily="32" charset="0"/>
              </a:rPr>
              <a:t> GM et al. N </a:t>
            </a:r>
            <a:r>
              <a:rPr lang="en-US" altLang="de-DE" sz="1100" b="1" dirty="0" err="1">
                <a:cs typeface="Arial Unicode MS" pitchFamily="32" charset="0"/>
              </a:rPr>
              <a:t>Engl</a:t>
            </a:r>
            <a:r>
              <a:rPr lang="en-US" altLang="de-DE" sz="1100" b="1" dirty="0">
                <a:cs typeface="Arial Unicode MS" pitchFamily="32" charset="0"/>
              </a:rPr>
              <a:t> J Med 2000;342:1077-1084.</a:t>
            </a:r>
          </a:p>
        </p:txBody>
      </p:sp>
    </p:spTree>
    <p:extLst>
      <p:ext uri="{BB962C8B-B14F-4D97-AF65-F5344CB8AC3E}">
        <p14:creationId xmlns:p14="http://schemas.microsoft.com/office/powerpoint/2010/main" val="8988325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58" y="1012732"/>
            <a:ext cx="7622886"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7" y="483954"/>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9pPr>
          </a:lstStyle>
          <a:p>
            <a:pPr algn="ctr">
              <a:lnSpc>
                <a:spcPct val="97000"/>
              </a:lnSpc>
            </a:pPr>
            <a:r>
              <a:rPr lang="en-US" altLang="de-DE" sz="1400" b="1" dirty="0">
                <a:solidFill>
                  <a:schemeClr val="tx1"/>
                </a:solidFill>
                <a:cs typeface="Arial Unicode MS" pitchFamily="32" charset="0"/>
              </a:rPr>
              <a:t>Adjusted Kaplan–Meier Estimates of Survival According to the Underlying Cause of Cardiomyopathy.</a:t>
            </a:r>
          </a:p>
        </p:txBody>
      </p:sp>
      <p:sp>
        <p:nvSpPr>
          <p:cNvPr id="3076" name="Rectangle 4"/>
          <p:cNvSpPr>
            <a:spLocks noGrp="1" noChangeArrowheads="1"/>
          </p:cNvSpPr>
          <p:nvPr>
            <p:ph type="title"/>
          </p:nvPr>
        </p:nvSpPr>
        <p:spPr bwMode="auto">
          <a:xfrm>
            <a:off x="1166091" y="6013357"/>
            <a:ext cx="5297921"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Lst>
            </a:pPr>
            <a:r>
              <a:rPr lang="en-US" altLang="de-DE" sz="1100" b="1">
                <a:cs typeface="Arial Unicode MS" pitchFamily="32" charset="0"/>
              </a:rPr>
              <a:t>Felker GM et al. N Engl J Med 2000;342:1077-1084.</a:t>
            </a:r>
          </a:p>
        </p:txBody>
      </p:sp>
    </p:spTree>
    <p:extLst>
      <p:ext uri="{BB962C8B-B14F-4D97-AF65-F5344CB8AC3E}">
        <p14:creationId xmlns:p14="http://schemas.microsoft.com/office/powerpoint/2010/main" val="5723907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57532" y="940279"/>
            <a:ext cx="7021902" cy="2400657"/>
          </a:xfrm>
          <a:prstGeom prst="rect">
            <a:avLst/>
          </a:prstGeom>
          <a:noFill/>
        </p:spPr>
        <p:txBody>
          <a:bodyPr wrap="square" rtlCol="0">
            <a:spAutoFit/>
          </a:bodyPr>
          <a:lstStyle/>
          <a:p>
            <a:endParaRPr lang="en-US" dirty="0" smtClean="0"/>
          </a:p>
          <a:p>
            <a:pPr marL="285750" indent="-285750">
              <a:buFont typeface="Arial"/>
              <a:buChar char="•"/>
            </a:pPr>
            <a:r>
              <a:rPr lang="en-US" sz="1600" dirty="0" err="1" smtClean="0"/>
              <a:t>Entzündliche</a:t>
            </a:r>
            <a:r>
              <a:rPr lang="en-US" sz="1600" dirty="0" smtClean="0"/>
              <a:t> </a:t>
            </a:r>
            <a:r>
              <a:rPr lang="en-US" sz="1600" dirty="0" err="1" smtClean="0"/>
              <a:t>Erkrankung</a:t>
            </a:r>
            <a:r>
              <a:rPr lang="en-US" sz="1600" dirty="0" smtClean="0"/>
              <a:t> des </a:t>
            </a:r>
            <a:r>
              <a:rPr lang="en-US" sz="1600" dirty="0" err="1" smtClean="0"/>
              <a:t>Myokards</a:t>
            </a:r>
            <a:endParaRPr lang="en-US" sz="1600" dirty="0" smtClean="0"/>
          </a:p>
          <a:p>
            <a:pPr marL="285750" indent="-285750">
              <a:buFont typeface="Arial"/>
              <a:buChar char="•"/>
            </a:pPr>
            <a:r>
              <a:rPr lang="en-US" sz="1600" dirty="0" err="1" smtClean="0"/>
              <a:t>Häufigste</a:t>
            </a:r>
            <a:r>
              <a:rPr lang="en-US" sz="1600" dirty="0" smtClean="0"/>
              <a:t> </a:t>
            </a:r>
            <a:r>
              <a:rPr lang="en-US" sz="1600" dirty="0" err="1"/>
              <a:t>Ursache</a:t>
            </a:r>
            <a:r>
              <a:rPr lang="en-US" sz="1600" dirty="0"/>
              <a:t>: viral </a:t>
            </a:r>
            <a:endParaRPr lang="en-US" sz="1600" dirty="0" smtClean="0"/>
          </a:p>
          <a:p>
            <a:pPr lvl="2"/>
            <a:endParaRPr lang="de-DE" sz="1600" dirty="0" smtClean="0"/>
          </a:p>
          <a:p>
            <a:pPr marL="1200150" lvl="2" indent="-285750">
              <a:buFont typeface="Arial"/>
              <a:buChar char="•"/>
            </a:pPr>
            <a:endParaRPr lang="de-DE" sz="1600" dirty="0" smtClean="0"/>
          </a:p>
          <a:p>
            <a:pPr marL="1200150" lvl="2" indent="-285750">
              <a:buFont typeface="Arial"/>
              <a:buChar char="•"/>
            </a:pPr>
            <a:endParaRPr lang="de-DE" sz="1600" dirty="0" smtClean="0"/>
          </a:p>
          <a:p>
            <a:pPr marL="742950" lvl="1" indent="-285750">
              <a:buFont typeface="Arial"/>
              <a:buChar char="•"/>
            </a:pPr>
            <a:endParaRPr lang="de-DE" sz="1600" dirty="0" smtClean="0"/>
          </a:p>
          <a:p>
            <a:pPr marL="742950" lvl="1" indent="-285750">
              <a:buFont typeface="Arial"/>
              <a:buChar char="•"/>
            </a:pPr>
            <a:endParaRPr lang="en-US" dirty="0" smtClean="0"/>
          </a:p>
          <a:p>
            <a:endParaRPr lang="de-DE" dirty="0"/>
          </a:p>
        </p:txBody>
      </p:sp>
      <p:sp>
        <p:nvSpPr>
          <p:cNvPr id="3" name="Titel 1"/>
          <p:cNvSpPr txBox="1">
            <a:spLocks/>
          </p:cNvSpPr>
          <p:nvPr/>
        </p:nvSpPr>
        <p:spPr>
          <a:xfrm>
            <a:off x="457200" y="560406"/>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Myokarditis</a:t>
            </a:r>
            <a:r>
              <a:rPr lang="en-US" b="1" dirty="0" smtClean="0"/>
              <a:t/>
            </a:r>
            <a:br>
              <a:rPr lang="en-US" b="1" dirty="0" smtClean="0"/>
            </a:br>
            <a:endParaRPr lang="de-DE" dirty="0"/>
          </a:p>
        </p:txBody>
      </p:sp>
    </p:spTree>
    <p:extLst>
      <p:ext uri="{BB962C8B-B14F-4D97-AF65-F5344CB8AC3E}">
        <p14:creationId xmlns:p14="http://schemas.microsoft.com/office/powerpoint/2010/main" val="1389319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455" y="-1"/>
            <a:ext cx="5307445" cy="7796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31872" y="1974851"/>
            <a:ext cx="1280583" cy="646331"/>
          </a:xfrm>
          <a:prstGeom prst="rect">
            <a:avLst/>
          </a:prstGeom>
          <a:noFill/>
        </p:spPr>
        <p:txBody>
          <a:bodyPr wrap="square" rtlCol="0">
            <a:spAutoFit/>
          </a:bodyPr>
          <a:lstStyle/>
          <a:p>
            <a:r>
              <a:rPr lang="de-DE" sz="1200" dirty="0" err="1" smtClean="0">
                <a:solidFill>
                  <a:schemeClr val="accent1"/>
                </a:solidFill>
              </a:rPr>
              <a:t>lymphozytäre</a:t>
            </a:r>
            <a:r>
              <a:rPr lang="de-DE" sz="1200" dirty="0" smtClean="0">
                <a:solidFill>
                  <a:schemeClr val="accent1"/>
                </a:solidFill>
              </a:rPr>
              <a:t> Myokarditis—</a:t>
            </a:r>
            <a:r>
              <a:rPr lang="de-DE" sz="1200" dirty="0" err="1" smtClean="0">
                <a:solidFill>
                  <a:schemeClr val="accent1"/>
                </a:solidFill>
              </a:rPr>
              <a:t>myotrope</a:t>
            </a:r>
            <a:r>
              <a:rPr lang="de-DE" sz="1200" dirty="0" smtClean="0">
                <a:solidFill>
                  <a:schemeClr val="accent1"/>
                </a:solidFill>
              </a:rPr>
              <a:t> Viren</a:t>
            </a:r>
            <a:endParaRPr lang="de-DE" sz="1200" dirty="0">
              <a:solidFill>
                <a:schemeClr val="accent1"/>
              </a:solidFill>
            </a:endParaRPr>
          </a:p>
        </p:txBody>
      </p:sp>
      <p:sp>
        <p:nvSpPr>
          <p:cNvPr id="4" name="Textfeld 3"/>
          <p:cNvSpPr txBox="1"/>
          <p:nvPr/>
        </p:nvSpPr>
        <p:spPr>
          <a:xfrm>
            <a:off x="6819900" y="1668166"/>
            <a:ext cx="1885950" cy="2308324"/>
          </a:xfrm>
          <a:prstGeom prst="rect">
            <a:avLst/>
          </a:prstGeom>
          <a:noFill/>
        </p:spPr>
        <p:txBody>
          <a:bodyPr wrap="square" rtlCol="0">
            <a:spAutoFit/>
          </a:bodyPr>
          <a:lstStyle/>
          <a:p>
            <a:r>
              <a:rPr lang="de-DE" sz="1200" dirty="0" err="1" smtClean="0">
                <a:solidFill>
                  <a:schemeClr val="accent1"/>
                </a:solidFill>
              </a:rPr>
              <a:t>Eosinophile</a:t>
            </a:r>
            <a:r>
              <a:rPr lang="de-DE" sz="1200" dirty="0" smtClean="0">
                <a:solidFill>
                  <a:schemeClr val="accent1"/>
                </a:solidFill>
              </a:rPr>
              <a:t> Myokarditis</a:t>
            </a:r>
            <a:r>
              <a:rPr lang="de-DE" sz="1200" dirty="0">
                <a:solidFill>
                  <a:schemeClr val="accent1"/>
                </a:solidFill>
              </a:rPr>
              <a:t> </a:t>
            </a:r>
            <a:r>
              <a:rPr lang="de-DE" sz="1200" dirty="0" smtClean="0">
                <a:solidFill>
                  <a:schemeClr val="accent1"/>
                </a:solidFill>
              </a:rPr>
              <a:t>—</a:t>
            </a:r>
            <a:r>
              <a:rPr lang="de-DE" sz="1200" dirty="0" err="1" smtClean="0">
                <a:solidFill>
                  <a:schemeClr val="accent1"/>
                </a:solidFill>
              </a:rPr>
              <a:t>characterized</a:t>
            </a:r>
            <a:r>
              <a:rPr lang="de-DE" sz="1200" dirty="0" smtClean="0">
                <a:solidFill>
                  <a:schemeClr val="accent1"/>
                </a:solidFill>
              </a:rPr>
              <a:t> </a:t>
            </a:r>
            <a:r>
              <a:rPr lang="de-DE" sz="1200" dirty="0" err="1">
                <a:solidFill>
                  <a:schemeClr val="accent1"/>
                </a:solidFill>
              </a:rPr>
              <a:t>by</a:t>
            </a:r>
            <a:r>
              <a:rPr lang="de-DE" sz="1200" dirty="0">
                <a:solidFill>
                  <a:schemeClr val="accent1"/>
                </a:solidFill>
              </a:rPr>
              <a:t> a </a:t>
            </a:r>
            <a:r>
              <a:rPr lang="de-DE" sz="1200" dirty="0" err="1">
                <a:solidFill>
                  <a:schemeClr val="accent1"/>
                </a:solidFill>
              </a:rPr>
              <a:t>predominantly</a:t>
            </a:r>
            <a:r>
              <a:rPr lang="de-DE" sz="1200" dirty="0">
                <a:solidFill>
                  <a:schemeClr val="accent1"/>
                </a:solidFill>
              </a:rPr>
              <a:t> </a:t>
            </a:r>
            <a:r>
              <a:rPr lang="de-DE" sz="1200" dirty="0" err="1">
                <a:solidFill>
                  <a:schemeClr val="accent1"/>
                </a:solidFill>
              </a:rPr>
              <a:t>eosinophilic</a:t>
            </a:r>
            <a:r>
              <a:rPr lang="de-DE" sz="1200" dirty="0">
                <a:solidFill>
                  <a:schemeClr val="accent1"/>
                </a:solidFill>
              </a:rPr>
              <a:t> </a:t>
            </a:r>
            <a:r>
              <a:rPr lang="de-DE" sz="1200" dirty="0" err="1">
                <a:solidFill>
                  <a:schemeClr val="accent1"/>
                </a:solidFill>
              </a:rPr>
              <a:t>infiltrate</a:t>
            </a:r>
            <a:r>
              <a:rPr lang="de-DE" sz="1200" dirty="0">
                <a:solidFill>
                  <a:schemeClr val="accent1"/>
                </a:solidFill>
              </a:rPr>
              <a:t> </a:t>
            </a:r>
            <a:r>
              <a:rPr lang="de-DE" sz="1200" dirty="0" err="1">
                <a:solidFill>
                  <a:schemeClr val="accent1"/>
                </a:solidFill>
              </a:rPr>
              <a:t>may</a:t>
            </a:r>
            <a:r>
              <a:rPr lang="de-DE" sz="1200" dirty="0">
                <a:solidFill>
                  <a:schemeClr val="accent1"/>
                </a:solidFill>
              </a:rPr>
              <a:t> </a:t>
            </a:r>
            <a:r>
              <a:rPr lang="de-DE" sz="1200" dirty="0" err="1">
                <a:solidFill>
                  <a:schemeClr val="accent1"/>
                </a:solidFill>
              </a:rPr>
              <a:t>occur</a:t>
            </a:r>
            <a:r>
              <a:rPr lang="de-DE" sz="1200" dirty="0">
                <a:solidFill>
                  <a:schemeClr val="accent1"/>
                </a:solidFill>
              </a:rPr>
              <a:t> in </a:t>
            </a:r>
            <a:r>
              <a:rPr lang="de-DE" sz="1200" dirty="0" err="1">
                <a:solidFill>
                  <a:schemeClr val="accent1"/>
                </a:solidFill>
              </a:rPr>
              <a:t>association</a:t>
            </a:r>
            <a:r>
              <a:rPr lang="de-DE" sz="1200" dirty="0">
                <a:solidFill>
                  <a:schemeClr val="accent1"/>
                </a:solidFill>
              </a:rPr>
              <a:t> </a:t>
            </a:r>
            <a:r>
              <a:rPr lang="de-DE" sz="1200" dirty="0" err="1">
                <a:solidFill>
                  <a:schemeClr val="accent1"/>
                </a:solidFill>
              </a:rPr>
              <a:t>with</a:t>
            </a:r>
            <a:r>
              <a:rPr lang="de-DE" sz="1200" dirty="0">
                <a:solidFill>
                  <a:schemeClr val="accent1"/>
                </a:solidFill>
              </a:rPr>
              <a:t> </a:t>
            </a:r>
            <a:r>
              <a:rPr lang="de-DE" sz="1200" dirty="0" err="1">
                <a:solidFill>
                  <a:schemeClr val="accent1"/>
                </a:solidFill>
              </a:rPr>
              <a:t>malignancy</a:t>
            </a:r>
            <a:r>
              <a:rPr lang="de-DE" sz="1200" dirty="0">
                <a:solidFill>
                  <a:schemeClr val="accent1"/>
                </a:solidFill>
              </a:rPr>
              <a:t>, </a:t>
            </a:r>
            <a:r>
              <a:rPr lang="de-DE" sz="1200" dirty="0" err="1">
                <a:solidFill>
                  <a:schemeClr val="accent1"/>
                </a:solidFill>
              </a:rPr>
              <a:t>parasite</a:t>
            </a:r>
            <a:r>
              <a:rPr lang="de-DE" sz="1200" dirty="0">
                <a:solidFill>
                  <a:schemeClr val="accent1"/>
                </a:solidFill>
              </a:rPr>
              <a:t> </a:t>
            </a:r>
            <a:r>
              <a:rPr lang="de-DE" sz="1200" dirty="0" err="1">
                <a:solidFill>
                  <a:schemeClr val="accent1"/>
                </a:solidFill>
              </a:rPr>
              <a:t>infection</a:t>
            </a:r>
            <a:r>
              <a:rPr lang="de-DE" sz="1200" dirty="0">
                <a:solidFill>
                  <a:schemeClr val="accent1"/>
                </a:solidFill>
              </a:rPr>
              <a:t>, </a:t>
            </a:r>
            <a:r>
              <a:rPr lang="de-DE" sz="1200" dirty="0" err="1">
                <a:solidFill>
                  <a:schemeClr val="accent1"/>
                </a:solidFill>
              </a:rPr>
              <a:t>hypersensitivity</a:t>
            </a:r>
            <a:r>
              <a:rPr lang="de-DE" sz="1200" dirty="0">
                <a:solidFill>
                  <a:schemeClr val="accent1"/>
                </a:solidFill>
              </a:rPr>
              <a:t> </a:t>
            </a:r>
            <a:r>
              <a:rPr lang="de-DE" sz="1200" dirty="0" err="1">
                <a:solidFill>
                  <a:schemeClr val="accent1"/>
                </a:solidFill>
              </a:rPr>
              <a:t>myocarditis</a:t>
            </a:r>
            <a:r>
              <a:rPr lang="de-DE" sz="1200" dirty="0">
                <a:solidFill>
                  <a:schemeClr val="accent1"/>
                </a:solidFill>
              </a:rPr>
              <a:t> (HSM), </a:t>
            </a:r>
            <a:r>
              <a:rPr lang="de-DE" sz="1200" dirty="0" err="1">
                <a:solidFill>
                  <a:schemeClr val="accent1"/>
                </a:solidFill>
              </a:rPr>
              <a:t>endomyocardial</a:t>
            </a:r>
            <a:r>
              <a:rPr lang="de-DE" sz="1200" dirty="0">
                <a:solidFill>
                  <a:schemeClr val="accent1"/>
                </a:solidFill>
              </a:rPr>
              <a:t> </a:t>
            </a:r>
            <a:r>
              <a:rPr lang="de-DE" sz="1200" dirty="0" err="1">
                <a:solidFill>
                  <a:schemeClr val="accent1"/>
                </a:solidFill>
              </a:rPr>
              <a:t>fibrosis</a:t>
            </a:r>
            <a:r>
              <a:rPr lang="de-DE" sz="1200" dirty="0">
                <a:solidFill>
                  <a:schemeClr val="accent1"/>
                </a:solidFill>
              </a:rPr>
              <a:t>, </a:t>
            </a:r>
            <a:r>
              <a:rPr lang="de-DE" sz="1200" dirty="0" err="1">
                <a:solidFill>
                  <a:schemeClr val="accent1"/>
                </a:solidFill>
              </a:rPr>
              <a:t>and</a:t>
            </a:r>
            <a:r>
              <a:rPr lang="de-DE" sz="1200" dirty="0">
                <a:solidFill>
                  <a:schemeClr val="accent1"/>
                </a:solidFill>
              </a:rPr>
              <a:t> </a:t>
            </a:r>
            <a:r>
              <a:rPr lang="de-DE" sz="1200" dirty="0" err="1">
                <a:solidFill>
                  <a:schemeClr val="accent1"/>
                </a:solidFill>
              </a:rPr>
              <a:t>with</a:t>
            </a:r>
            <a:r>
              <a:rPr lang="de-DE" sz="1200" dirty="0">
                <a:solidFill>
                  <a:schemeClr val="accent1"/>
                </a:solidFill>
              </a:rPr>
              <a:t> </a:t>
            </a:r>
            <a:r>
              <a:rPr lang="de-DE" sz="1200" dirty="0" err="1">
                <a:solidFill>
                  <a:schemeClr val="accent1"/>
                </a:solidFill>
              </a:rPr>
              <a:t>the</a:t>
            </a:r>
            <a:r>
              <a:rPr lang="de-DE" sz="1200" dirty="0">
                <a:solidFill>
                  <a:schemeClr val="accent1"/>
                </a:solidFill>
              </a:rPr>
              <a:t> </a:t>
            </a:r>
            <a:r>
              <a:rPr lang="de-DE" sz="1200" dirty="0" err="1">
                <a:solidFill>
                  <a:schemeClr val="accent1"/>
                </a:solidFill>
              </a:rPr>
              <a:t>idiopathic</a:t>
            </a:r>
            <a:r>
              <a:rPr lang="de-DE" sz="1200" dirty="0">
                <a:solidFill>
                  <a:schemeClr val="accent1"/>
                </a:solidFill>
              </a:rPr>
              <a:t> </a:t>
            </a:r>
            <a:r>
              <a:rPr lang="de-DE" sz="1200" dirty="0" err="1">
                <a:solidFill>
                  <a:schemeClr val="accent1"/>
                </a:solidFill>
              </a:rPr>
              <a:t>hypereosinophilic</a:t>
            </a:r>
            <a:r>
              <a:rPr lang="de-DE" sz="1200" dirty="0">
                <a:solidFill>
                  <a:schemeClr val="accent1"/>
                </a:solidFill>
              </a:rPr>
              <a:t> </a:t>
            </a:r>
            <a:r>
              <a:rPr lang="de-DE" sz="1200" dirty="0" err="1">
                <a:solidFill>
                  <a:schemeClr val="accent1"/>
                </a:solidFill>
              </a:rPr>
              <a:t>syndrome</a:t>
            </a:r>
            <a:endParaRPr lang="de-DE" sz="1200" dirty="0">
              <a:solidFill>
                <a:schemeClr val="accent1"/>
              </a:solidFill>
            </a:endParaRPr>
          </a:p>
        </p:txBody>
      </p:sp>
      <p:sp>
        <p:nvSpPr>
          <p:cNvPr id="6" name="Geschweifte Klammer links 5"/>
          <p:cNvSpPr/>
          <p:nvPr/>
        </p:nvSpPr>
        <p:spPr>
          <a:xfrm>
            <a:off x="1512455" y="355600"/>
            <a:ext cx="182995" cy="3810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7468149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57532" y="940279"/>
            <a:ext cx="7021902" cy="3139321"/>
          </a:xfrm>
          <a:prstGeom prst="rect">
            <a:avLst/>
          </a:prstGeom>
          <a:noFill/>
        </p:spPr>
        <p:txBody>
          <a:bodyPr wrap="square" rtlCol="0">
            <a:spAutoFit/>
          </a:bodyPr>
          <a:lstStyle/>
          <a:p>
            <a:endParaRPr lang="en-US" dirty="0" smtClean="0"/>
          </a:p>
          <a:p>
            <a:pPr marL="285750" indent="-285750">
              <a:buFont typeface="Arial"/>
              <a:buChar char="•"/>
            </a:pPr>
            <a:r>
              <a:rPr lang="en-US" sz="1600" dirty="0" err="1" smtClean="0"/>
              <a:t>Entzündliche</a:t>
            </a:r>
            <a:r>
              <a:rPr lang="en-US" sz="1600" dirty="0" smtClean="0"/>
              <a:t> </a:t>
            </a:r>
            <a:r>
              <a:rPr lang="en-US" sz="1600" dirty="0" err="1" smtClean="0"/>
              <a:t>Erkrankung</a:t>
            </a:r>
            <a:r>
              <a:rPr lang="en-US" sz="1600" dirty="0" smtClean="0"/>
              <a:t> des </a:t>
            </a:r>
            <a:r>
              <a:rPr lang="en-US" sz="1600" dirty="0" err="1" smtClean="0"/>
              <a:t>Myokards</a:t>
            </a:r>
            <a:endParaRPr lang="en-US" sz="1600" dirty="0" smtClean="0"/>
          </a:p>
          <a:p>
            <a:pPr marL="285750" indent="-285750">
              <a:buFont typeface="Arial"/>
              <a:buChar char="•"/>
            </a:pPr>
            <a:r>
              <a:rPr lang="en-US" sz="1600" dirty="0" err="1" smtClean="0"/>
              <a:t>Häufigste</a:t>
            </a:r>
            <a:r>
              <a:rPr lang="en-US" sz="1600" dirty="0" smtClean="0"/>
              <a:t> </a:t>
            </a:r>
            <a:r>
              <a:rPr lang="en-US" sz="1600" dirty="0" err="1"/>
              <a:t>Ursache</a:t>
            </a:r>
            <a:r>
              <a:rPr lang="en-US" sz="1600" dirty="0"/>
              <a:t>: viral </a:t>
            </a:r>
            <a:endParaRPr lang="en-US" sz="1600" dirty="0" smtClean="0"/>
          </a:p>
          <a:p>
            <a:pPr marL="285750" indent="-285750">
              <a:buFont typeface="Arial"/>
              <a:buChar char="•"/>
            </a:pPr>
            <a:r>
              <a:rPr lang="en-US" sz="1600" dirty="0" smtClean="0"/>
              <a:t>Diagnose</a:t>
            </a:r>
          </a:p>
          <a:p>
            <a:pPr marL="742950" lvl="1" indent="-285750">
              <a:buFont typeface="Symbol" panose="05050102010706020507" pitchFamily="18" charset="2"/>
              <a:buChar char="-"/>
            </a:pPr>
            <a:r>
              <a:rPr lang="en-US" sz="1600" dirty="0" err="1" smtClean="0"/>
              <a:t>Hinführend</a:t>
            </a:r>
            <a:r>
              <a:rPr lang="en-US" sz="1600" dirty="0" smtClean="0"/>
              <a:t>: </a:t>
            </a:r>
            <a:r>
              <a:rPr lang="en-US" sz="1600" dirty="0" err="1" smtClean="0"/>
              <a:t>Klinik</a:t>
            </a:r>
            <a:r>
              <a:rPr lang="en-US" sz="1600" dirty="0" smtClean="0"/>
              <a:t>*, </a:t>
            </a:r>
            <a:r>
              <a:rPr lang="en-US" sz="1600" dirty="0" err="1" smtClean="0"/>
              <a:t>kardiale</a:t>
            </a:r>
            <a:r>
              <a:rPr lang="en-US" sz="1600" dirty="0" smtClean="0"/>
              <a:t> Biomarker, EKG, LV </a:t>
            </a:r>
            <a:r>
              <a:rPr lang="en-US" sz="1600" dirty="0" err="1" smtClean="0"/>
              <a:t>Funktion</a:t>
            </a:r>
            <a:r>
              <a:rPr lang="en-US" sz="1600" dirty="0" smtClean="0"/>
              <a:t>, </a:t>
            </a:r>
            <a:r>
              <a:rPr lang="en-US" sz="1600" dirty="0" err="1" smtClean="0"/>
              <a:t>spezifisches</a:t>
            </a:r>
            <a:r>
              <a:rPr lang="en-US" sz="1600" dirty="0" smtClean="0"/>
              <a:t> Muster </a:t>
            </a:r>
            <a:r>
              <a:rPr lang="en-US" sz="1600" dirty="0" err="1" smtClean="0"/>
              <a:t>im</a:t>
            </a:r>
            <a:r>
              <a:rPr lang="en-US" sz="1600" dirty="0" smtClean="0"/>
              <a:t> </a:t>
            </a:r>
            <a:r>
              <a:rPr lang="en-US" sz="1600" b="1" dirty="0" smtClean="0"/>
              <a:t>MRT</a:t>
            </a:r>
          </a:p>
          <a:p>
            <a:pPr marL="1200150" lvl="2" indent="-285750">
              <a:buFont typeface="Arial"/>
              <a:buChar char="•"/>
            </a:pPr>
            <a:endParaRPr lang="de-DE" sz="1600" dirty="0" smtClean="0"/>
          </a:p>
          <a:p>
            <a:pPr marL="1200150" lvl="2" indent="-285750">
              <a:buFont typeface="Arial"/>
              <a:buChar char="•"/>
            </a:pPr>
            <a:endParaRPr lang="de-DE" sz="1600" dirty="0" smtClean="0"/>
          </a:p>
          <a:p>
            <a:pPr marL="1200150" lvl="2" indent="-285750">
              <a:buFont typeface="Arial"/>
              <a:buChar char="•"/>
            </a:pPr>
            <a:endParaRPr lang="de-DE" sz="1600" dirty="0" smtClean="0"/>
          </a:p>
          <a:p>
            <a:pPr marL="742950" lvl="1" indent="-285750">
              <a:buFont typeface="Arial"/>
              <a:buChar char="•"/>
            </a:pPr>
            <a:endParaRPr lang="de-DE" sz="1600" dirty="0" smtClean="0"/>
          </a:p>
          <a:p>
            <a:pPr marL="742950" lvl="1" indent="-285750">
              <a:buFont typeface="Arial"/>
              <a:buChar char="•"/>
            </a:pPr>
            <a:endParaRPr lang="en-US" dirty="0" smtClean="0"/>
          </a:p>
          <a:p>
            <a:endParaRPr lang="de-DE" dirty="0"/>
          </a:p>
        </p:txBody>
      </p:sp>
      <p:sp>
        <p:nvSpPr>
          <p:cNvPr id="3" name="Titel 1"/>
          <p:cNvSpPr txBox="1">
            <a:spLocks/>
          </p:cNvSpPr>
          <p:nvPr/>
        </p:nvSpPr>
        <p:spPr>
          <a:xfrm>
            <a:off x="457200" y="560406"/>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Myokarditis</a:t>
            </a:r>
            <a:r>
              <a:rPr lang="en-US" b="1" dirty="0" smtClean="0"/>
              <a:t/>
            </a:r>
            <a:br>
              <a:rPr lang="en-US" b="1" dirty="0" smtClean="0"/>
            </a:br>
            <a:endParaRPr lang="de-DE" dirty="0"/>
          </a:p>
        </p:txBody>
      </p:sp>
    </p:spTree>
    <p:extLst>
      <p:ext uri="{BB962C8B-B14F-4D97-AF65-F5344CB8AC3E}">
        <p14:creationId xmlns:p14="http://schemas.microsoft.com/office/powerpoint/2010/main" val="3671328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235700" cy="656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271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57532" y="940279"/>
            <a:ext cx="7021902" cy="3139321"/>
          </a:xfrm>
          <a:prstGeom prst="rect">
            <a:avLst/>
          </a:prstGeom>
          <a:noFill/>
        </p:spPr>
        <p:txBody>
          <a:bodyPr wrap="square" rtlCol="0">
            <a:spAutoFit/>
          </a:bodyPr>
          <a:lstStyle/>
          <a:p>
            <a:endParaRPr lang="en-US" dirty="0" smtClean="0"/>
          </a:p>
          <a:p>
            <a:pPr marL="285750" indent="-285750">
              <a:buFont typeface="Arial"/>
              <a:buChar char="•"/>
            </a:pPr>
            <a:r>
              <a:rPr lang="en-US" sz="1600" dirty="0" err="1" smtClean="0"/>
              <a:t>Entzündliche</a:t>
            </a:r>
            <a:r>
              <a:rPr lang="en-US" sz="1600" dirty="0" smtClean="0"/>
              <a:t> </a:t>
            </a:r>
            <a:r>
              <a:rPr lang="en-US" sz="1600" dirty="0" err="1" smtClean="0"/>
              <a:t>Erkrankung</a:t>
            </a:r>
            <a:r>
              <a:rPr lang="en-US" sz="1600" dirty="0" smtClean="0"/>
              <a:t> des </a:t>
            </a:r>
            <a:r>
              <a:rPr lang="en-US" sz="1600" dirty="0" err="1" smtClean="0"/>
              <a:t>Myokards</a:t>
            </a:r>
            <a:r>
              <a:rPr lang="en-US" sz="1600" dirty="0" smtClean="0"/>
              <a:t>, </a:t>
            </a:r>
            <a:r>
              <a:rPr lang="en-US" sz="1600" dirty="0" err="1" smtClean="0"/>
              <a:t>fokal</a:t>
            </a:r>
            <a:r>
              <a:rPr lang="en-US" sz="1600" dirty="0" smtClean="0"/>
              <a:t>/</a:t>
            </a:r>
            <a:r>
              <a:rPr lang="en-US" sz="1600" dirty="0" err="1" smtClean="0"/>
              <a:t>diffus</a:t>
            </a:r>
            <a:r>
              <a:rPr lang="en-US" sz="1600" dirty="0" smtClean="0"/>
              <a:t>,  RV/LV/</a:t>
            </a:r>
            <a:r>
              <a:rPr lang="en-US" sz="1600" dirty="0" err="1" smtClean="0"/>
              <a:t>biventrikulär</a:t>
            </a:r>
            <a:endParaRPr lang="en-US" sz="1600" dirty="0" smtClean="0"/>
          </a:p>
          <a:p>
            <a:pPr marL="285750" indent="-285750">
              <a:buFont typeface="Arial"/>
              <a:buChar char="•"/>
            </a:pPr>
            <a:r>
              <a:rPr lang="en-US" sz="1600" dirty="0" err="1"/>
              <a:t>Häufigste</a:t>
            </a:r>
            <a:r>
              <a:rPr lang="en-US" sz="1600" dirty="0"/>
              <a:t> </a:t>
            </a:r>
            <a:r>
              <a:rPr lang="en-US" sz="1600" dirty="0" err="1"/>
              <a:t>Ursache</a:t>
            </a:r>
            <a:r>
              <a:rPr lang="en-US" sz="1600" dirty="0"/>
              <a:t>: viral </a:t>
            </a:r>
            <a:endParaRPr lang="en-US" sz="1600" dirty="0" smtClean="0"/>
          </a:p>
          <a:p>
            <a:pPr marL="285750" indent="-285750">
              <a:buFont typeface="Arial"/>
              <a:buChar char="•"/>
            </a:pPr>
            <a:r>
              <a:rPr lang="en-US" sz="1600" dirty="0" smtClean="0"/>
              <a:t>Diagnose</a:t>
            </a:r>
          </a:p>
          <a:p>
            <a:pPr marL="742950" lvl="1" indent="-285750">
              <a:buFont typeface="Symbol" panose="05050102010706020507" pitchFamily="18" charset="2"/>
              <a:buChar char="-"/>
            </a:pPr>
            <a:r>
              <a:rPr lang="en-US" sz="1600" dirty="0" err="1" smtClean="0"/>
              <a:t>Hinführend</a:t>
            </a:r>
            <a:r>
              <a:rPr lang="en-US" sz="1600" dirty="0"/>
              <a:t>: </a:t>
            </a:r>
            <a:r>
              <a:rPr lang="en-US" sz="1600" dirty="0" err="1"/>
              <a:t>Klinik</a:t>
            </a:r>
            <a:r>
              <a:rPr lang="en-US" sz="1600" dirty="0"/>
              <a:t>*, </a:t>
            </a:r>
            <a:r>
              <a:rPr lang="en-US" sz="1600" dirty="0" err="1"/>
              <a:t>kardiale</a:t>
            </a:r>
            <a:r>
              <a:rPr lang="en-US" sz="1600" dirty="0"/>
              <a:t> Biomarker, EKG, LV </a:t>
            </a:r>
            <a:r>
              <a:rPr lang="en-US" sz="1600" dirty="0" err="1"/>
              <a:t>Funktion</a:t>
            </a:r>
            <a:r>
              <a:rPr lang="en-US" sz="1600" dirty="0"/>
              <a:t>, </a:t>
            </a:r>
            <a:r>
              <a:rPr lang="en-US" sz="1600" dirty="0" err="1"/>
              <a:t>spezifisches</a:t>
            </a:r>
            <a:r>
              <a:rPr lang="en-US" sz="1600" dirty="0"/>
              <a:t> Muster </a:t>
            </a:r>
            <a:r>
              <a:rPr lang="en-US" sz="1600" dirty="0" err="1"/>
              <a:t>im</a:t>
            </a:r>
            <a:r>
              <a:rPr lang="en-US" sz="1600" dirty="0"/>
              <a:t> </a:t>
            </a:r>
            <a:r>
              <a:rPr lang="en-US" sz="1600" b="1" dirty="0" smtClean="0"/>
              <a:t>MRT</a:t>
            </a:r>
          </a:p>
          <a:p>
            <a:pPr lvl="1"/>
            <a:endParaRPr lang="en-US" sz="1600" b="1" dirty="0" smtClean="0"/>
          </a:p>
          <a:p>
            <a:pPr lvl="2"/>
            <a:endParaRPr lang="de-DE" sz="1600" dirty="0" smtClean="0"/>
          </a:p>
          <a:p>
            <a:pPr marL="1200150" lvl="2" indent="-285750">
              <a:buFont typeface="Arial"/>
              <a:buChar char="•"/>
            </a:pPr>
            <a:endParaRPr lang="de-DE" sz="1600" dirty="0" smtClean="0"/>
          </a:p>
          <a:p>
            <a:pPr marL="742950" lvl="1" indent="-285750">
              <a:buFont typeface="Arial"/>
              <a:buChar char="•"/>
            </a:pPr>
            <a:endParaRPr lang="de-DE" sz="1600" dirty="0" smtClean="0"/>
          </a:p>
          <a:p>
            <a:pPr marL="742950" lvl="1" indent="-285750">
              <a:buFont typeface="Arial"/>
              <a:buChar char="•"/>
            </a:pPr>
            <a:endParaRPr lang="en-US" dirty="0" smtClean="0"/>
          </a:p>
          <a:p>
            <a:endParaRPr lang="de-DE" dirty="0"/>
          </a:p>
        </p:txBody>
      </p:sp>
      <p:sp>
        <p:nvSpPr>
          <p:cNvPr id="3" name="Titel 1"/>
          <p:cNvSpPr txBox="1">
            <a:spLocks/>
          </p:cNvSpPr>
          <p:nvPr/>
        </p:nvSpPr>
        <p:spPr>
          <a:xfrm>
            <a:off x="457200" y="560406"/>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Myokarditis</a:t>
            </a:r>
            <a:r>
              <a:rPr lang="en-US" b="1" dirty="0" smtClean="0"/>
              <a:t/>
            </a:r>
            <a:br>
              <a:rPr lang="en-US" b="1" dirty="0" smtClean="0"/>
            </a:br>
            <a:endParaRPr lang="de-DE" dirty="0"/>
          </a:p>
        </p:txBody>
      </p:sp>
    </p:spTree>
    <p:extLst>
      <p:ext uri="{BB962C8B-B14F-4D97-AF65-F5344CB8AC3E}">
        <p14:creationId xmlns:p14="http://schemas.microsoft.com/office/powerpoint/2010/main" val="3711737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377393"/>
            <a:ext cx="8229600" cy="4691061"/>
          </a:xfrm>
        </p:spPr>
        <p:txBody>
          <a:bodyPr/>
          <a:lstStyle/>
          <a:p>
            <a:r>
              <a:rPr lang="de-DE" dirty="0" smtClean="0"/>
              <a:t>&gt; 50 % normal </a:t>
            </a:r>
          </a:p>
          <a:p>
            <a:r>
              <a:rPr lang="de-DE" dirty="0" smtClean="0"/>
              <a:t>45-50% leichtgradig eingeschränkt</a:t>
            </a:r>
          </a:p>
          <a:p>
            <a:r>
              <a:rPr lang="de-DE" dirty="0" smtClean="0"/>
              <a:t>30-44 % mittelgradig eingeschränkt</a:t>
            </a:r>
          </a:p>
          <a:p>
            <a:r>
              <a:rPr lang="de-DE" dirty="0" smtClean="0"/>
              <a:t>&lt; 30 % hochgradig eingeschränkt </a:t>
            </a:r>
          </a:p>
          <a:p>
            <a:endParaRPr lang="de-DE" dirty="0"/>
          </a:p>
        </p:txBody>
      </p:sp>
      <p:sp>
        <p:nvSpPr>
          <p:cNvPr id="4" name="Titel 1"/>
          <p:cNvSpPr txBox="1">
            <a:spLocks/>
          </p:cNvSpPr>
          <p:nvPr/>
        </p:nvSpPr>
        <p:spPr>
          <a:xfrm>
            <a:off x="388189" y="65642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dirty="0" smtClean="0">
                <a:solidFill>
                  <a:schemeClr val="accent1">
                    <a:lumMod val="75000"/>
                  </a:schemeClr>
                </a:solidFill>
              </a:rPr>
              <a:t>Einteilung </a:t>
            </a:r>
            <a:endParaRPr lang="de-DE" dirty="0">
              <a:solidFill>
                <a:schemeClr val="accent1">
                  <a:lumMod val="75000"/>
                </a:schemeClr>
              </a:solidFill>
            </a:endParaRPr>
          </a:p>
        </p:txBody>
      </p:sp>
    </p:spTree>
    <p:extLst>
      <p:ext uri="{BB962C8B-B14F-4D97-AF65-F5344CB8AC3E}">
        <p14:creationId xmlns:p14="http://schemas.microsoft.com/office/powerpoint/2010/main" val="83027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7500" lnSpcReduction="20000"/>
          </a:bodyPr>
          <a:lstStyle/>
          <a:p>
            <a:pPr marL="285750" indent="-285750"/>
            <a:r>
              <a:rPr lang="en-US" dirty="0" err="1" smtClean="0"/>
              <a:t>fokal</a:t>
            </a:r>
            <a:r>
              <a:rPr lang="en-US" dirty="0" smtClean="0">
                <a:sym typeface="Wingdings" panose="020B0604020202020204" pitchFamily="2" charset="2"/>
              </a:rPr>
              <a:t>-&gt;</a:t>
            </a:r>
            <a:r>
              <a:rPr lang="en-US" dirty="0" err="1" smtClean="0"/>
              <a:t>diffus</a:t>
            </a:r>
            <a:r>
              <a:rPr lang="en-US" dirty="0"/>
              <a:t>,  RV/LV/</a:t>
            </a:r>
            <a:r>
              <a:rPr lang="en-US" dirty="0" err="1"/>
              <a:t>biventrikulär</a:t>
            </a:r>
            <a:endParaRPr lang="en-US" dirty="0"/>
          </a:p>
          <a:p>
            <a:r>
              <a:rPr lang="en-US" dirty="0" smtClean="0"/>
              <a:t>T 1 </a:t>
            </a:r>
            <a:r>
              <a:rPr lang="en-US" dirty="0" err="1" smtClean="0"/>
              <a:t>gewichtet</a:t>
            </a:r>
            <a:r>
              <a:rPr lang="en-US" dirty="0" smtClean="0"/>
              <a:t> </a:t>
            </a:r>
            <a:r>
              <a:rPr lang="en-US" dirty="0" err="1" smtClean="0"/>
              <a:t>erhöhte</a:t>
            </a:r>
            <a:r>
              <a:rPr lang="en-US" dirty="0" smtClean="0"/>
              <a:t> </a:t>
            </a:r>
            <a:r>
              <a:rPr lang="en-US" dirty="0" err="1" smtClean="0"/>
              <a:t>Signalintensität</a:t>
            </a:r>
            <a:r>
              <a:rPr lang="en-US" dirty="0" smtClean="0"/>
              <a:t> </a:t>
            </a:r>
            <a:r>
              <a:rPr lang="en-US" dirty="0" err="1" smtClean="0"/>
              <a:t>im</a:t>
            </a:r>
            <a:r>
              <a:rPr lang="en-US" dirty="0" smtClean="0"/>
              <a:t> </a:t>
            </a:r>
            <a:r>
              <a:rPr lang="en-US" dirty="0" err="1" smtClean="0"/>
              <a:t>Vergleich</a:t>
            </a:r>
            <a:r>
              <a:rPr lang="en-US" dirty="0" smtClean="0"/>
              <a:t> </a:t>
            </a:r>
            <a:r>
              <a:rPr lang="en-US" dirty="0" err="1" smtClean="0"/>
              <a:t>zum</a:t>
            </a:r>
            <a:r>
              <a:rPr lang="en-US" dirty="0" smtClean="0"/>
              <a:t> </a:t>
            </a:r>
            <a:r>
              <a:rPr lang="en-US" dirty="0" err="1" smtClean="0"/>
              <a:t>Skelettmuskel</a:t>
            </a:r>
            <a:r>
              <a:rPr lang="en-US" dirty="0" smtClean="0"/>
              <a:t> (</a:t>
            </a:r>
            <a:r>
              <a:rPr lang="en-US" dirty="0" err="1" smtClean="0"/>
              <a:t>Hyperämie</a:t>
            </a:r>
            <a:r>
              <a:rPr lang="en-US" dirty="0" smtClean="0"/>
              <a:t>), T2 </a:t>
            </a:r>
            <a:r>
              <a:rPr lang="en-US" dirty="0" err="1" smtClean="0"/>
              <a:t>gewichtet</a:t>
            </a:r>
            <a:r>
              <a:rPr lang="en-US" dirty="0" smtClean="0"/>
              <a:t> </a:t>
            </a:r>
            <a:r>
              <a:rPr lang="en-US" dirty="0" err="1" smtClean="0"/>
              <a:t>kurz</a:t>
            </a:r>
            <a:r>
              <a:rPr lang="en-US" dirty="0" smtClean="0"/>
              <a:t> </a:t>
            </a:r>
            <a:r>
              <a:rPr lang="en-US" dirty="0" err="1" smtClean="0"/>
              <a:t>nach</a:t>
            </a:r>
            <a:r>
              <a:rPr lang="en-US" dirty="0" smtClean="0"/>
              <a:t> </a:t>
            </a:r>
            <a:r>
              <a:rPr lang="en-US" dirty="0" err="1" smtClean="0"/>
              <a:t>Symptombeginn</a:t>
            </a:r>
            <a:r>
              <a:rPr lang="en-US" dirty="0" smtClean="0"/>
              <a:t> </a:t>
            </a:r>
            <a:r>
              <a:rPr lang="en-US" dirty="0" err="1" smtClean="0"/>
              <a:t>myokardiales</a:t>
            </a:r>
            <a:r>
              <a:rPr lang="en-US" dirty="0" smtClean="0"/>
              <a:t> </a:t>
            </a:r>
            <a:r>
              <a:rPr lang="en-US" dirty="0" err="1" smtClean="0"/>
              <a:t>Ödem</a:t>
            </a:r>
            <a:r>
              <a:rPr lang="en-US" dirty="0" smtClean="0"/>
              <a:t> </a:t>
            </a:r>
            <a:r>
              <a:rPr lang="en-US" dirty="0" err="1" smtClean="0"/>
              <a:t>subepicardial</a:t>
            </a:r>
            <a:r>
              <a:rPr lang="en-US" dirty="0" smtClean="0"/>
              <a:t> </a:t>
            </a:r>
            <a:r>
              <a:rPr lang="en-US" dirty="0" err="1" smtClean="0"/>
              <a:t>nach</a:t>
            </a:r>
            <a:r>
              <a:rPr lang="en-US" dirty="0" smtClean="0"/>
              <a:t> </a:t>
            </a:r>
            <a:r>
              <a:rPr lang="en-US" dirty="0" err="1" smtClean="0"/>
              <a:t>mittmyokardial</a:t>
            </a:r>
            <a:r>
              <a:rPr lang="en-US" dirty="0" smtClean="0"/>
              <a:t> </a:t>
            </a:r>
            <a:r>
              <a:rPr lang="en-US" dirty="0" err="1" smtClean="0"/>
              <a:t>ausbreitend</a:t>
            </a:r>
            <a:r>
              <a:rPr lang="en-US" dirty="0" smtClean="0"/>
              <a:t> (</a:t>
            </a:r>
            <a:r>
              <a:rPr lang="en-US" dirty="0" err="1" smtClean="0"/>
              <a:t>Aussparung</a:t>
            </a:r>
            <a:r>
              <a:rPr lang="en-US" dirty="0" smtClean="0"/>
              <a:t> des </a:t>
            </a:r>
            <a:r>
              <a:rPr lang="en-US" dirty="0" err="1" smtClean="0"/>
              <a:t>Subendokardiums</a:t>
            </a:r>
            <a:r>
              <a:rPr lang="en-US" dirty="0" smtClean="0"/>
              <a:t> ), LGE </a:t>
            </a:r>
            <a:r>
              <a:rPr lang="en-US" dirty="0" err="1" smtClean="0"/>
              <a:t>Nekrose</a:t>
            </a:r>
            <a:r>
              <a:rPr lang="en-US" dirty="0" smtClean="0"/>
              <a:t>/</a:t>
            </a:r>
            <a:r>
              <a:rPr lang="en-US" dirty="0" err="1" smtClean="0"/>
              <a:t>Narbe</a:t>
            </a:r>
            <a:endParaRPr lang="en-US" dirty="0" smtClean="0"/>
          </a:p>
          <a:p>
            <a:r>
              <a:rPr lang="en-US" dirty="0" err="1">
                <a:sym typeface="Wingdings"/>
              </a:rPr>
              <a:t>Narbe</a:t>
            </a:r>
            <a:r>
              <a:rPr lang="en-US" dirty="0">
                <a:sym typeface="Wingdings"/>
              </a:rPr>
              <a:t> in Form </a:t>
            </a:r>
            <a:r>
              <a:rPr lang="en-US" dirty="0" err="1" smtClean="0">
                <a:sym typeface="Wingdings"/>
              </a:rPr>
              <a:t>linearem</a:t>
            </a:r>
            <a:r>
              <a:rPr lang="en-US" dirty="0" smtClean="0">
                <a:sym typeface="Wingdings"/>
              </a:rPr>
              <a:t> </a:t>
            </a:r>
            <a:r>
              <a:rPr lang="en-US" dirty="0" err="1" smtClean="0">
                <a:sym typeface="Wingdings"/>
              </a:rPr>
              <a:t>mittmyokardialem</a:t>
            </a:r>
            <a:r>
              <a:rPr lang="en-US" dirty="0" smtClean="0">
                <a:sym typeface="Wingdings"/>
              </a:rPr>
              <a:t> </a:t>
            </a:r>
            <a:r>
              <a:rPr lang="en-US" dirty="0" err="1">
                <a:sym typeface="Wingdings"/>
              </a:rPr>
              <a:t>Streifen</a:t>
            </a:r>
            <a:r>
              <a:rPr lang="en-US" dirty="0">
                <a:sym typeface="Wingdings"/>
              </a:rPr>
              <a:t> -&gt; </a:t>
            </a:r>
            <a:r>
              <a:rPr lang="en-US" dirty="0" smtClean="0">
                <a:sym typeface="Wingdings"/>
              </a:rPr>
              <a:t>DCM, </a:t>
            </a:r>
            <a:r>
              <a:rPr lang="en-US" dirty="0">
                <a:sym typeface="Wingdings"/>
              </a:rPr>
              <a:t>LV </a:t>
            </a:r>
            <a:r>
              <a:rPr lang="en-US" dirty="0" err="1" smtClean="0">
                <a:sym typeface="Wingdings"/>
              </a:rPr>
              <a:t>Einschränkung</a:t>
            </a:r>
            <a:endParaRPr lang="en-US" dirty="0" smtClean="0"/>
          </a:p>
          <a:p>
            <a:r>
              <a:rPr lang="en-US" dirty="0" err="1" smtClean="0"/>
              <a:t>Fehlen</a:t>
            </a:r>
            <a:r>
              <a:rPr lang="en-US" dirty="0" smtClean="0"/>
              <a:t> des </a:t>
            </a:r>
            <a:r>
              <a:rPr lang="en-US" dirty="0" err="1" smtClean="0"/>
              <a:t>typischen</a:t>
            </a:r>
            <a:r>
              <a:rPr lang="en-US" dirty="0" smtClean="0"/>
              <a:t> Musters </a:t>
            </a:r>
            <a:r>
              <a:rPr lang="en-US" dirty="0" err="1" smtClean="0"/>
              <a:t>kein</a:t>
            </a:r>
            <a:r>
              <a:rPr lang="en-US" dirty="0" smtClean="0"/>
              <a:t> </a:t>
            </a:r>
            <a:r>
              <a:rPr lang="en-US" dirty="0" err="1" smtClean="0"/>
              <a:t>Ausschluss</a:t>
            </a:r>
            <a:r>
              <a:rPr lang="en-US" dirty="0" smtClean="0"/>
              <a:t> </a:t>
            </a:r>
            <a:r>
              <a:rPr lang="en-US" dirty="0" err="1" smtClean="0"/>
              <a:t>einer</a:t>
            </a:r>
            <a:r>
              <a:rPr lang="en-US" dirty="0" smtClean="0"/>
              <a:t> </a:t>
            </a:r>
            <a:r>
              <a:rPr lang="en-US" dirty="0" err="1" smtClean="0"/>
              <a:t>Myokarditis</a:t>
            </a:r>
            <a:endParaRPr lang="en-US" dirty="0" smtClean="0"/>
          </a:p>
          <a:p>
            <a:r>
              <a:rPr lang="en-US" dirty="0" err="1" smtClean="0"/>
              <a:t>Datenlage</a:t>
            </a:r>
            <a:r>
              <a:rPr lang="en-US" dirty="0" smtClean="0"/>
              <a:t> </a:t>
            </a:r>
            <a:r>
              <a:rPr lang="en-US" dirty="0" err="1" smtClean="0"/>
              <a:t>über</a:t>
            </a:r>
            <a:r>
              <a:rPr lang="en-US" dirty="0" smtClean="0"/>
              <a:t> </a:t>
            </a:r>
            <a:r>
              <a:rPr lang="en-US" dirty="0" err="1" smtClean="0"/>
              <a:t>diagnostische</a:t>
            </a:r>
            <a:r>
              <a:rPr lang="en-US" dirty="0" smtClean="0"/>
              <a:t> </a:t>
            </a:r>
            <a:r>
              <a:rPr lang="en-US" dirty="0" err="1" smtClean="0"/>
              <a:t>Genauigkeit</a:t>
            </a:r>
            <a:r>
              <a:rPr lang="en-US" dirty="0" smtClean="0"/>
              <a:t> </a:t>
            </a:r>
            <a:r>
              <a:rPr lang="en-US" dirty="0" err="1" smtClean="0"/>
              <a:t>limitiert</a:t>
            </a:r>
            <a:r>
              <a:rPr lang="en-US" dirty="0" smtClean="0"/>
              <a:t> (vs. Standards </a:t>
            </a:r>
            <a:r>
              <a:rPr lang="en-US" dirty="0" err="1" smtClean="0"/>
              <a:t>mittels</a:t>
            </a:r>
            <a:r>
              <a:rPr lang="en-US" dirty="0" smtClean="0"/>
              <a:t> Dallas, </a:t>
            </a:r>
            <a:r>
              <a:rPr lang="en-US" dirty="0" err="1" smtClean="0"/>
              <a:t>Immunhistochemie</a:t>
            </a:r>
            <a:r>
              <a:rPr lang="en-US" dirty="0" smtClean="0"/>
              <a:t>, PCR)</a:t>
            </a:r>
          </a:p>
        </p:txBody>
      </p:sp>
      <p:sp>
        <p:nvSpPr>
          <p:cNvPr id="4" name="Titel 3"/>
          <p:cNvSpPr>
            <a:spLocks noGrp="1"/>
          </p:cNvSpPr>
          <p:nvPr>
            <p:ph type="title"/>
          </p:nvPr>
        </p:nvSpPr>
        <p:spPr/>
        <p:txBody>
          <a:bodyPr/>
          <a:lstStyle/>
          <a:p>
            <a:r>
              <a:rPr lang="de-DE" dirty="0" smtClean="0"/>
              <a:t>Myokarditis im MRT</a:t>
            </a:r>
            <a:endParaRPr lang="de-DE" dirty="0"/>
          </a:p>
        </p:txBody>
      </p:sp>
    </p:spTree>
    <p:extLst>
      <p:ext uri="{BB962C8B-B14F-4D97-AF65-F5344CB8AC3E}">
        <p14:creationId xmlns:p14="http://schemas.microsoft.com/office/powerpoint/2010/main" val="25842619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11" y="642697"/>
            <a:ext cx="4312249" cy="5027734"/>
          </a:xfrm>
          <a:prstGeom prst="rect">
            <a:avLst/>
          </a:prstGeom>
        </p:spPr>
      </p:pic>
      <p:sp>
        <p:nvSpPr>
          <p:cNvPr id="3" name="TextBox 2"/>
          <p:cNvSpPr txBox="1"/>
          <p:nvPr/>
        </p:nvSpPr>
        <p:spPr>
          <a:xfrm>
            <a:off x="488350" y="5663484"/>
            <a:ext cx="8215222" cy="317500"/>
          </a:xfrm>
          <a:prstGeom prst="rect">
            <a:avLst/>
          </a:prstGeom>
        </p:spPr>
        <p:txBody>
          <a:bodyPr/>
          <a:lstStyle/>
          <a:p>
            <a:r>
              <a:rPr lang="en-US" sz="1000" i="0" baseline="0" dirty="0">
                <a:latin typeface="Arial"/>
              </a:rPr>
              <a:t> Figure 1 HE Patterns for Ischemic and </a:t>
            </a:r>
            <a:r>
              <a:rPr lang="en-US" sz="1000" i="0" baseline="0" dirty="0" err="1">
                <a:latin typeface="Arial"/>
              </a:rPr>
              <a:t>Nonischemic</a:t>
            </a:r>
            <a:r>
              <a:rPr lang="en-US" sz="1000" i="0" baseline="0" dirty="0">
                <a:latin typeface="Arial"/>
              </a:rPr>
              <a:t> Disorders A schematic representation of </a:t>
            </a:r>
            <a:r>
              <a:rPr lang="en-US" sz="1000" i="0" baseline="0" dirty="0" err="1">
                <a:latin typeface="Arial"/>
              </a:rPr>
              <a:t>hyperenhancement</a:t>
            </a:r>
            <a:r>
              <a:rPr lang="en-US" sz="1000" i="0" baseline="0" dirty="0">
                <a:latin typeface="Arial"/>
              </a:rPr>
              <a:t> (HE) patterns that are characteristic for ischemic and </a:t>
            </a:r>
            <a:r>
              <a:rPr lang="en-US" sz="1000" i="0" baseline="0" dirty="0" err="1">
                <a:latin typeface="Arial"/>
              </a:rPr>
              <a:t>nonischemic</a:t>
            </a:r>
            <a:r>
              <a:rPr lang="en-US" sz="1000" i="0" baseline="0" dirty="0">
                <a:latin typeface="Arial"/>
              </a:rPr>
              <a:t> disorders. Note that the area of HE in ischemic cardiomyopathy always involves </a:t>
            </a:r>
            <a:r>
              <a:rPr lang="en-US" sz="1000" i="0" baseline="0" dirty="0" err="1">
                <a:latin typeface="Arial"/>
              </a:rPr>
              <a:t>th.</a:t>
            </a:r>
            <a:r>
              <a:rPr lang="en-US" sz="1000" i="0" baseline="0" dirty="0">
                <a:latin typeface="Arial"/>
              </a:rPr>
              <a:t>..</a:t>
            </a:r>
          </a:p>
        </p:txBody>
      </p:sp>
      <p:sp>
        <p:nvSpPr>
          <p:cNvPr id="4" name="TextBox 3"/>
          <p:cNvSpPr txBox="1"/>
          <p:nvPr/>
        </p:nvSpPr>
        <p:spPr>
          <a:xfrm>
            <a:off x="1083572" y="5980984"/>
            <a:ext cx="7620000" cy="254000"/>
          </a:xfrm>
          <a:prstGeom prst="rect">
            <a:avLst/>
          </a:prstGeom>
        </p:spPr>
        <p:txBody>
          <a:bodyPr/>
          <a:lstStyle/>
          <a:p>
            <a:r>
              <a:rPr lang="en-US" sz="1000" dirty="0" err="1">
                <a:latin typeface="Arial"/>
              </a:rPr>
              <a:t>Theodoros</a:t>
            </a:r>
            <a:r>
              <a:rPr lang="en-US" sz="1000" dirty="0">
                <a:latin typeface="Arial"/>
              </a:rPr>
              <a:t> D.  </a:t>
            </a:r>
            <a:r>
              <a:rPr lang="en-US" sz="1000" dirty="0" err="1">
                <a:latin typeface="Arial"/>
              </a:rPr>
              <a:t>Karamitsos</a:t>
            </a:r>
            <a:r>
              <a:rPr lang="en-US" sz="1000" dirty="0">
                <a:latin typeface="Arial"/>
              </a:rPr>
              <a:t> , Jane M.  Francis , Saul  Myerson , Joseph B.  </a:t>
            </a:r>
            <a:r>
              <a:rPr lang="en-US" sz="1000" dirty="0" err="1">
                <a:latin typeface="Arial"/>
              </a:rPr>
              <a:t>Selvanayagam</a:t>
            </a:r>
            <a:r>
              <a:rPr lang="en-US" sz="1000" dirty="0">
                <a:latin typeface="Arial"/>
              </a:rPr>
              <a:t> , Stefan  </a:t>
            </a:r>
            <a:r>
              <a:rPr lang="en-US" sz="1000" dirty="0" err="1">
                <a:latin typeface="Arial"/>
              </a:rPr>
              <a:t>Neubauer</a:t>
            </a:r>
            <a:endParaRPr lang="en-US" sz="1000" dirty="0">
              <a:latin typeface="Arial"/>
            </a:endParaRPr>
          </a:p>
        </p:txBody>
      </p:sp>
      <p:sp>
        <p:nvSpPr>
          <p:cNvPr id="5" name="TextBox 4"/>
          <p:cNvSpPr txBox="1"/>
          <p:nvPr/>
        </p:nvSpPr>
        <p:spPr>
          <a:xfrm>
            <a:off x="2251494" y="6213177"/>
            <a:ext cx="7620000" cy="254000"/>
          </a:xfrm>
          <a:prstGeom prst="rect">
            <a:avLst/>
          </a:prstGeom>
        </p:spPr>
        <p:txBody>
          <a:bodyPr/>
          <a:lstStyle/>
          <a:p>
            <a:r>
              <a:rPr lang="en-US" sz="1000" b="1" i="0" baseline="0" dirty="0">
                <a:latin typeface="Arial"/>
              </a:rPr>
              <a:t> The Role of Cardiovascular Magnetic Resonance Imaging in Heart Failure</a:t>
            </a:r>
          </a:p>
        </p:txBody>
      </p:sp>
      <p:sp>
        <p:nvSpPr>
          <p:cNvPr id="6" name="TextBox 5"/>
          <p:cNvSpPr txBox="1"/>
          <p:nvPr/>
        </p:nvSpPr>
        <p:spPr>
          <a:xfrm>
            <a:off x="2317150" y="6467177"/>
            <a:ext cx="7620000" cy="254000"/>
          </a:xfrm>
          <a:prstGeom prst="rect">
            <a:avLst/>
          </a:prstGeom>
        </p:spPr>
        <p:txBody>
          <a:bodyPr/>
          <a:lstStyle/>
          <a:p>
            <a:r>
              <a:rPr lang="en-US" sz="1000" dirty="0">
                <a:latin typeface="Arial"/>
              </a:rPr>
              <a:t>Journal of the American College of Cardiology, Volume 54, Issue 15, 2009, 1407 - 1424</a:t>
            </a:r>
          </a:p>
        </p:txBody>
      </p:sp>
    </p:spTree>
    <p:extLst>
      <p:ext uri="{BB962C8B-B14F-4D97-AF65-F5344CB8AC3E}">
        <p14:creationId xmlns:p14="http://schemas.microsoft.com/office/powerpoint/2010/main" val="37008319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57532" y="940279"/>
            <a:ext cx="7021902" cy="6740307"/>
          </a:xfrm>
          <a:prstGeom prst="rect">
            <a:avLst/>
          </a:prstGeom>
          <a:noFill/>
        </p:spPr>
        <p:txBody>
          <a:bodyPr wrap="square" rtlCol="0">
            <a:spAutoFit/>
          </a:bodyPr>
          <a:lstStyle/>
          <a:p>
            <a:endParaRPr lang="en-US" sz="1400" dirty="0" smtClean="0"/>
          </a:p>
          <a:p>
            <a:pPr marL="285750" indent="-285750">
              <a:buFont typeface="Arial"/>
              <a:buChar char="•"/>
            </a:pPr>
            <a:r>
              <a:rPr lang="en-US" sz="1400" dirty="0" err="1" smtClean="0"/>
              <a:t>Entzündliche</a:t>
            </a:r>
            <a:r>
              <a:rPr lang="en-US" sz="1400" dirty="0" smtClean="0"/>
              <a:t> </a:t>
            </a:r>
            <a:r>
              <a:rPr lang="en-US" sz="1400" dirty="0" err="1" smtClean="0"/>
              <a:t>Erkrankung</a:t>
            </a:r>
            <a:r>
              <a:rPr lang="en-US" sz="1400" dirty="0" smtClean="0"/>
              <a:t> des </a:t>
            </a:r>
            <a:r>
              <a:rPr lang="en-US" sz="1400" dirty="0" err="1" smtClean="0"/>
              <a:t>Myokards</a:t>
            </a:r>
            <a:r>
              <a:rPr lang="en-US" sz="1400" dirty="0" smtClean="0"/>
              <a:t>, </a:t>
            </a:r>
            <a:r>
              <a:rPr lang="en-US" sz="1400" dirty="0" err="1" smtClean="0"/>
              <a:t>fokal</a:t>
            </a:r>
            <a:r>
              <a:rPr lang="en-US" sz="1400" dirty="0" smtClean="0"/>
              <a:t>/</a:t>
            </a:r>
            <a:r>
              <a:rPr lang="en-US" sz="1400" dirty="0" err="1" smtClean="0"/>
              <a:t>diffus</a:t>
            </a:r>
            <a:r>
              <a:rPr lang="en-US" sz="1400" dirty="0" smtClean="0"/>
              <a:t>,  RV/LV/</a:t>
            </a:r>
            <a:r>
              <a:rPr lang="en-US" sz="1400" dirty="0" err="1" smtClean="0"/>
              <a:t>biventrikulär</a:t>
            </a:r>
            <a:endParaRPr lang="en-US" sz="1400" dirty="0" smtClean="0"/>
          </a:p>
          <a:p>
            <a:pPr marL="285750" indent="-285750">
              <a:buFont typeface="Arial"/>
              <a:buChar char="•"/>
            </a:pPr>
            <a:r>
              <a:rPr lang="en-US" sz="1400" dirty="0" err="1"/>
              <a:t>Häufigste</a:t>
            </a:r>
            <a:r>
              <a:rPr lang="en-US" sz="1400" dirty="0"/>
              <a:t> </a:t>
            </a:r>
            <a:r>
              <a:rPr lang="en-US" sz="1400" dirty="0" err="1"/>
              <a:t>Ursache</a:t>
            </a:r>
            <a:r>
              <a:rPr lang="en-US" sz="1400" dirty="0"/>
              <a:t>: viral </a:t>
            </a:r>
            <a:endParaRPr lang="en-US" sz="1400" dirty="0" smtClean="0"/>
          </a:p>
          <a:p>
            <a:pPr marL="285750" indent="-285750">
              <a:buFont typeface="Arial"/>
              <a:buChar char="•"/>
            </a:pPr>
            <a:r>
              <a:rPr lang="en-US" sz="1400" dirty="0" smtClean="0"/>
              <a:t>Diagnose</a:t>
            </a:r>
          </a:p>
          <a:p>
            <a:pPr marL="742950" lvl="1" indent="-285750">
              <a:buFont typeface="Symbol" panose="05050102010706020507" pitchFamily="18" charset="2"/>
              <a:buChar char="-"/>
            </a:pPr>
            <a:r>
              <a:rPr lang="en-US" sz="1400" dirty="0" err="1" smtClean="0"/>
              <a:t>Hinführend</a:t>
            </a:r>
            <a:r>
              <a:rPr lang="en-US" sz="1400" dirty="0"/>
              <a:t>: </a:t>
            </a:r>
            <a:r>
              <a:rPr lang="en-US" sz="1400" dirty="0" err="1"/>
              <a:t>Klinik</a:t>
            </a:r>
            <a:r>
              <a:rPr lang="en-US" sz="1400" dirty="0"/>
              <a:t>*, </a:t>
            </a:r>
            <a:r>
              <a:rPr lang="en-US" sz="1400" dirty="0" err="1"/>
              <a:t>kardiale</a:t>
            </a:r>
            <a:r>
              <a:rPr lang="en-US" sz="1400" dirty="0"/>
              <a:t> Biomarker, EKG, LV </a:t>
            </a:r>
            <a:r>
              <a:rPr lang="en-US" sz="1400" dirty="0" err="1"/>
              <a:t>Funktion</a:t>
            </a:r>
            <a:r>
              <a:rPr lang="en-US" sz="1400" dirty="0"/>
              <a:t>, </a:t>
            </a:r>
            <a:r>
              <a:rPr lang="en-US" sz="1400" dirty="0" err="1"/>
              <a:t>spezifisches</a:t>
            </a:r>
            <a:r>
              <a:rPr lang="en-US" sz="1400" dirty="0"/>
              <a:t> Muster </a:t>
            </a:r>
            <a:r>
              <a:rPr lang="en-US" sz="1400" dirty="0" err="1"/>
              <a:t>im</a:t>
            </a:r>
            <a:r>
              <a:rPr lang="en-US" sz="1400" dirty="0"/>
              <a:t> </a:t>
            </a:r>
            <a:r>
              <a:rPr lang="en-US" sz="1400" b="1" dirty="0" smtClean="0"/>
              <a:t>MRT</a:t>
            </a:r>
          </a:p>
          <a:p>
            <a:pPr marL="742950" lvl="1" indent="-285750">
              <a:buFont typeface="Symbol" panose="05050102010706020507" pitchFamily="18" charset="2"/>
              <a:buChar char="-"/>
            </a:pPr>
            <a:r>
              <a:rPr lang="en-US" sz="1400" dirty="0" smtClean="0"/>
              <a:t>Definitive Diagnose: Dallas </a:t>
            </a:r>
            <a:r>
              <a:rPr lang="en-US" sz="1400" dirty="0" err="1" smtClean="0"/>
              <a:t>Kriterien</a:t>
            </a:r>
            <a:r>
              <a:rPr lang="en-US" sz="1400" dirty="0" smtClean="0"/>
              <a:t> </a:t>
            </a:r>
            <a:r>
              <a:rPr lang="en-US" sz="1400" dirty="0" err="1" smtClean="0"/>
              <a:t>sowie</a:t>
            </a:r>
            <a:r>
              <a:rPr lang="en-US" sz="1400" dirty="0" smtClean="0"/>
              <a:t> </a:t>
            </a:r>
            <a:r>
              <a:rPr lang="en-US" sz="1400" dirty="0" err="1" smtClean="0"/>
              <a:t>immunohistochemische</a:t>
            </a:r>
            <a:r>
              <a:rPr lang="en-US" sz="1400" dirty="0" smtClean="0"/>
              <a:t> </a:t>
            </a:r>
            <a:r>
              <a:rPr lang="en-US" sz="1400" dirty="0" err="1" smtClean="0"/>
              <a:t>Auswertung</a:t>
            </a:r>
            <a:r>
              <a:rPr lang="en-US" sz="1400" dirty="0" smtClean="0"/>
              <a:t> </a:t>
            </a:r>
            <a:r>
              <a:rPr lang="en-US" sz="1400" dirty="0" err="1" smtClean="0"/>
              <a:t>als</a:t>
            </a:r>
            <a:r>
              <a:rPr lang="en-US" sz="1400" dirty="0" smtClean="0"/>
              <a:t> </a:t>
            </a:r>
            <a:r>
              <a:rPr lang="en-US" sz="1400" dirty="0" err="1" smtClean="0"/>
              <a:t>auch</a:t>
            </a:r>
            <a:r>
              <a:rPr lang="en-US" sz="1400" dirty="0" smtClean="0"/>
              <a:t> PCR--&gt; </a:t>
            </a:r>
            <a:r>
              <a:rPr lang="en-US" sz="1400" b="1" dirty="0" err="1" smtClean="0"/>
              <a:t>Endomyokardiale</a:t>
            </a:r>
            <a:r>
              <a:rPr lang="en-US" sz="1400" b="1" dirty="0" smtClean="0"/>
              <a:t> </a:t>
            </a:r>
            <a:r>
              <a:rPr lang="en-US" sz="1400" b="1" dirty="0" err="1" smtClean="0"/>
              <a:t>Biopsie</a:t>
            </a:r>
            <a:endParaRPr lang="en-US" sz="1400" b="1" dirty="0" smtClean="0"/>
          </a:p>
          <a:p>
            <a:pPr marL="285750" indent="-285750">
              <a:buFont typeface="Arial"/>
              <a:buChar char="•"/>
            </a:pPr>
            <a:r>
              <a:rPr lang="en-US" sz="1400" dirty="0" err="1" smtClean="0"/>
              <a:t>Therapie</a:t>
            </a:r>
            <a:endParaRPr lang="en-US" sz="1400" dirty="0" smtClean="0"/>
          </a:p>
          <a:p>
            <a:pPr marL="800100" lvl="1" indent="-342900">
              <a:buFont typeface="+mj-lt"/>
              <a:buAutoNum type="arabicPeriod"/>
            </a:pPr>
            <a:r>
              <a:rPr lang="en-US" sz="1400" dirty="0" err="1" smtClean="0"/>
              <a:t>symptomatisch</a:t>
            </a:r>
            <a:endParaRPr lang="en-US" sz="1400" dirty="0"/>
          </a:p>
          <a:p>
            <a:pPr marL="1714500" lvl="3" indent="-342900">
              <a:buFont typeface="Symbol" panose="05050102010706020507" pitchFamily="18" charset="2"/>
              <a:buChar char="-"/>
            </a:pPr>
            <a:r>
              <a:rPr lang="en-US" sz="1400" dirty="0" smtClean="0"/>
              <a:t> </a:t>
            </a:r>
            <a:r>
              <a:rPr lang="en-US" sz="1400" dirty="0" err="1" smtClean="0"/>
              <a:t>körperliche</a:t>
            </a:r>
            <a:r>
              <a:rPr lang="en-US" sz="1400" dirty="0" smtClean="0"/>
              <a:t> </a:t>
            </a:r>
            <a:r>
              <a:rPr lang="en-US" sz="1400" dirty="0" err="1" smtClean="0"/>
              <a:t>Schonung</a:t>
            </a:r>
            <a:r>
              <a:rPr lang="en-US" sz="1400" dirty="0" smtClean="0"/>
              <a:t>, Th. der </a:t>
            </a:r>
            <a:r>
              <a:rPr lang="en-US" sz="1400" dirty="0" err="1" smtClean="0"/>
              <a:t>Komplikationen</a:t>
            </a:r>
            <a:r>
              <a:rPr lang="en-US" sz="1400" dirty="0" smtClean="0"/>
              <a:t> (</a:t>
            </a:r>
            <a:r>
              <a:rPr lang="en-US" sz="1400" dirty="0" err="1" smtClean="0"/>
              <a:t>ggf</a:t>
            </a:r>
            <a:r>
              <a:rPr lang="en-US" sz="1400" dirty="0" smtClean="0"/>
              <a:t> ICD- Implantation)</a:t>
            </a:r>
          </a:p>
          <a:p>
            <a:pPr marL="800100" lvl="1" indent="-342900">
              <a:buFont typeface="+mj-lt"/>
              <a:buAutoNum type="arabicPeriod"/>
            </a:pPr>
            <a:r>
              <a:rPr lang="en-US" sz="1400" dirty="0" err="1" smtClean="0"/>
              <a:t>kausal</a:t>
            </a:r>
            <a:endParaRPr lang="en-US" sz="1400" dirty="0" smtClean="0"/>
          </a:p>
          <a:p>
            <a:pPr marL="1257300" lvl="2" indent="-342900">
              <a:buFont typeface="Arial" panose="020B0604020202020204" pitchFamily="34" charset="0"/>
              <a:buChar char="•"/>
            </a:pPr>
            <a:r>
              <a:rPr lang="en-US" sz="1400" dirty="0" err="1"/>
              <a:t>Akutphase</a:t>
            </a:r>
            <a:endParaRPr lang="de-DE" sz="1400" dirty="0"/>
          </a:p>
          <a:p>
            <a:pPr marL="1657350" lvl="3" indent="-285750">
              <a:buFont typeface="Symbol" panose="05050102010706020507" pitchFamily="18" charset="2"/>
              <a:buChar char="-"/>
            </a:pPr>
            <a:r>
              <a:rPr lang="de-DE" sz="1400" dirty="0" err="1"/>
              <a:t>Ribavirin</a:t>
            </a:r>
            <a:r>
              <a:rPr lang="de-DE" sz="1400" dirty="0"/>
              <a:t> oder Interferon </a:t>
            </a:r>
            <a:r>
              <a:rPr lang="de-DE" sz="1400" dirty="0" err="1"/>
              <a:t>alfa</a:t>
            </a:r>
            <a:r>
              <a:rPr lang="de-DE" sz="1400" dirty="0"/>
              <a:t> nur im Frühstadium (vor Inokulation)bei akuter viraler Infektion, Interferon Beta bei Persistenz des Virus</a:t>
            </a:r>
          </a:p>
          <a:p>
            <a:pPr marL="1657350" lvl="3" indent="-285750">
              <a:buFont typeface="Symbol" panose="05050102010706020507" pitchFamily="18" charset="2"/>
              <a:buChar char="-"/>
            </a:pPr>
            <a:r>
              <a:rPr lang="de-DE" sz="1400" dirty="0"/>
              <a:t>Penicillin bei </a:t>
            </a:r>
            <a:r>
              <a:rPr lang="de-DE" sz="1400" dirty="0" err="1"/>
              <a:t>Chagas</a:t>
            </a:r>
            <a:r>
              <a:rPr lang="de-DE" sz="1400" dirty="0"/>
              <a:t>, </a:t>
            </a:r>
            <a:r>
              <a:rPr lang="de-DE" sz="1400" dirty="0" err="1"/>
              <a:t>Lyme</a:t>
            </a:r>
            <a:r>
              <a:rPr lang="de-DE" sz="1400" dirty="0"/>
              <a:t>, </a:t>
            </a:r>
            <a:r>
              <a:rPr lang="de-DE" sz="1400" dirty="0" err="1"/>
              <a:t>Dyphterie</a:t>
            </a:r>
            <a:endParaRPr lang="de-DE" sz="1400" dirty="0"/>
          </a:p>
          <a:p>
            <a:pPr marL="1200150" lvl="2" indent="-285750">
              <a:buFont typeface="Arial"/>
              <a:buChar char="•"/>
            </a:pPr>
            <a:r>
              <a:rPr lang="de-DE" sz="1400" dirty="0"/>
              <a:t>chronisch Phase:</a:t>
            </a:r>
          </a:p>
          <a:p>
            <a:pPr marL="1657350" lvl="3" indent="-285750">
              <a:buFont typeface="Symbol" panose="05050102010706020507" pitchFamily="18" charset="2"/>
              <a:buChar char="-"/>
            </a:pPr>
            <a:r>
              <a:rPr lang="de-DE" sz="1400" dirty="0" err="1"/>
              <a:t>Immunsuppressiva</a:t>
            </a:r>
            <a:r>
              <a:rPr lang="de-DE" sz="1400" dirty="0"/>
              <a:t> (</a:t>
            </a:r>
            <a:r>
              <a:rPr lang="de-DE" sz="1400" dirty="0" err="1"/>
              <a:t>no</a:t>
            </a:r>
            <a:r>
              <a:rPr lang="de-DE" sz="1400" dirty="0"/>
              <a:t> </a:t>
            </a:r>
            <a:r>
              <a:rPr lang="de-DE" sz="1400" dirty="0" err="1"/>
              <a:t>difference</a:t>
            </a:r>
            <a:r>
              <a:rPr lang="de-DE" sz="1400" dirty="0"/>
              <a:t> in </a:t>
            </a:r>
            <a:r>
              <a:rPr lang="de-DE" sz="1400" dirty="0" err="1"/>
              <a:t>the</a:t>
            </a:r>
            <a:r>
              <a:rPr lang="de-DE" sz="1400" dirty="0"/>
              <a:t> </a:t>
            </a:r>
            <a:r>
              <a:rPr lang="de-DE" sz="1400" dirty="0" err="1"/>
              <a:t>primary</a:t>
            </a:r>
            <a:r>
              <a:rPr lang="de-DE" sz="1400" dirty="0"/>
              <a:t> end </a:t>
            </a:r>
            <a:r>
              <a:rPr lang="de-DE" sz="1400" dirty="0" err="1"/>
              <a:t>point</a:t>
            </a:r>
            <a:r>
              <a:rPr lang="de-DE" sz="1400" dirty="0"/>
              <a:t> (</a:t>
            </a:r>
            <a:r>
              <a:rPr lang="de-DE" sz="1400" dirty="0" err="1"/>
              <a:t>death</a:t>
            </a:r>
            <a:r>
              <a:rPr lang="de-DE" sz="1400" dirty="0"/>
              <a:t>, </a:t>
            </a:r>
            <a:r>
              <a:rPr lang="de-DE" sz="1400" dirty="0" err="1"/>
              <a:t>heart</a:t>
            </a:r>
            <a:r>
              <a:rPr lang="de-DE" sz="1400" dirty="0"/>
              <a:t> </a:t>
            </a:r>
            <a:r>
              <a:rPr lang="de-DE" sz="1400" dirty="0" err="1"/>
              <a:t>transplantation</a:t>
            </a:r>
            <a:r>
              <a:rPr lang="de-DE" sz="1400" dirty="0"/>
              <a:t>, </a:t>
            </a:r>
            <a:r>
              <a:rPr lang="de-DE" sz="1400" dirty="0" err="1"/>
              <a:t>or</a:t>
            </a:r>
            <a:r>
              <a:rPr lang="de-DE" sz="1400" dirty="0"/>
              <a:t> </a:t>
            </a:r>
            <a:r>
              <a:rPr lang="de-DE" sz="1400" dirty="0" err="1"/>
              <a:t>hospital</a:t>
            </a:r>
            <a:r>
              <a:rPr lang="de-DE" sz="1400" dirty="0"/>
              <a:t> </a:t>
            </a:r>
            <a:r>
              <a:rPr lang="de-DE" sz="1400" dirty="0" err="1"/>
              <a:t>readmission</a:t>
            </a:r>
            <a:r>
              <a:rPr lang="de-DE" sz="1400" dirty="0"/>
              <a:t>) at </a:t>
            </a:r>
            <a:r>
              <a:rPr lang="de-DE" sz="1400" dirty="0" err="1"/>
              <a:t>two</a:t>
            </a:r>
            <a:r>
              <a:rPr lang="de-DE" sz="1400" dirty="0"/>
              <a:t> </a:t>
            </a:r>
            <a:r>
              <a:rPr lang="de-DE" sz="1400" dirty="0" err="1"/>
              <a:t>years</a:t>
            </a:r>
            <a:r>
              <a:rPr lang="de-DE" sz="1400" dirty="0"/>
              <a:t> (23 versus 21 </a:t>
            </a:r>
            <a:r>
              <a:rPr lang="de-DE" sz="1400" dirty="0" err="1"/>
              <a:t>percent</a:t>
            </a:r>
            <a:r>
              <a:rPr lang="de-DE" sz="1400" dirty="0"/>
              <a:t> </a:t>
            </a:r>
            <a:r>
              <a:rPr lang="de-DE" sz="1400" dirty="0" err="1"/>
              <a:t>for</a:t>
            </a:r>
            <a:r>
              <a:rPr lang="de-DE" sz="1400" dirty="0"/>
              <a:t> </a:t>
            </a:r>
            <a:r>
              <a:rPr lang="de-DE" sz="1400" dirty="0" err="1"/>
              <a:t>placebo</a:t>
            </a:r>
            <a:r>
              <a:rPr lang="de-DE" sz="1400" dirty="0"/>
              <a:t>). </a:t>
            </a:r>
            <a:r>
              <a:rPr lang="de-DE" sz="1400" dirty="0" err="1"/>
              <a:t>Patients</a:t>
            </a:r>
            <a:r>
              <a:rPr lang="de-DE" sz="1400" dirty="0"/>
              <a:t> </a:t>
            </a:r>
            <a:r>
              <a:rPr lang="de-DE" sz="1400" dirty="0" err="1"/>
              <a:t>treated</a:t>
            </a:r>
            <a:r>
              <a:rPr lang="de-DE" sz="1400" dirty="0"/>
              <a:t> </a:t>
            </a:r>
            <a:r>
              <a:rPr lang="de-DE" sz="1400" dirty="0" err="1"/>
              <a:t>with</a:t>
            </a:r>
            <a:r>
              <a:rPr lang="de-DE" sz="1400" dirty="0"/>
              <a:t> </a:t>
            </a:r>
            <a:r>
              <a:rPr lang="de-DE" sz="1400" dirty="0" err="1"/>
              <a:t>immunosuppressive</a:t>
            </a:r>
            <a:r>
              <a:rPr lang="de-DE" sz="1400" dirty="0"/>
              <a:t> </a:t>
            </a:r>
            <a:r>
              <a:rPr lang="de-DE" sz="1400" dirty="0" err="1"/>
              <a:t>therapy</a:t>
            </a:r>
            <a:r>
              <a:rPr lang="de-DE" sz="1400" dirty="0"/>
              <a:t> </a:t>
            </a:r>
            <a:r>
              <a:rPr lang="de-DE" sz="1400" dirty="0" err="1"/>
              <a:t>had</a:t>
            </a:r>
            <a:r>
              <a:rPr lang="de-DE" sz="1400" dirty="0"/>
              <a:t> a </a:t>
            </a:r>
            <a:r>
              <a:rPr lang="de-DE" sz="1400" dirty="0" err="1"/>
              <a:t>significantly</a:t>
            </a:r>
            <a:r>
              <a:rPr lang="de-DE" sz="1400" dirty="0"/>
              <a:t> </a:t>
            </a:r>
            <a:r>
              <a:rPr lang="de-DE" sz="1400" dirty="0" err="1"/>
              <a:t>greater</a:t>
            </a:r>
            <a:r>
              <a:rPr lang="de-DE" sz="1400" dirty="0"/>
              <a:t> </a:t>
            </a:r>
            <a:r>
              <a:rPr lang="de-DE" sz="1400" dirty="0" err="1"/>
              <a:t>improvement</a:t>
            </a:r>
            <a:r>
              <a:rPr lang="de-DE" sz="1400" dirty="0"/>
              <a:t> in LVEF </a:t>
            </a:r>
            <a:r>
              <a:rPr lang="de-DE" sz="1400" dirty="0" err="1"/>
              <a:t>and</a:t>
            </a:r>
            <a:r>
              <a:rPr lang="de-DE" sz="1400" dirty="0"/>
              <a:t> </a:t>
            </a:r>
            <a:r>
              <a:rPr lang="de-DE" sz="1400" dirty="0" err="1"/>
              <a:t>clinical</a:t>
            </a:r>
            <a:r>
              <a:rPr lang="de-DE" sz="1400" dirty="0"/>
              <a:t> </a:t>
            </a:r>
            <a:r>
              <a:rPr lang="de-DE" sz="1400" dirty="0" err="1"/>
              <a:t>status</a:t>
            </a:r>
            <a:r>
              <a:rPr lang="de-DE" sz="1400" dirty="0" smtClean="0"/>
              <a:t>)</a:t>
            </a:r>
          </a:p>
          <a:p>
            <a:pPr lvl="3"/>
            <a:r>
              <a:rPr lang="de-DE" sz="1400" dirty="0"/>
              <a:t>	bei Autoimmun- </a:t>
            </a:r>
            <a:r>
              <a:rPr lang="de-DE" sz="1400" dirty="0" smtClean="0"/>
              <a:t>Myokarditiden </a:t>
            </a:r>
            <a:r>
              <a:rPr lang="de-DE" sz="1400" dirty="0"/>
              <a:t>(</a:t>
            </a:r>
            <a:r>
              <a:rPr lang="de-DE" sz="1400" dirty="0" err="1"/>
              <a:t>GCM;verlängerte</a:t>
            </a:r>
            <a:r>
              <a:rPr lang="de-DE" sz="1400" dirty="0"/>
              <a:t> 	Überlebenszeit), </a:t>
            </a:r>
            <a:r>
              <a:rPr lang="de-DE" sz="1400" dirty="0" smtClean="0"/>
              <a:t>	bei </a:t>
            </a:r>
            <a:r>
              <a:rPr lang="de-DE" sz="1400" dirty="0" err="1"/>
              <a:t>eosinophiler</a:t>
            </a:r>
            <a:r>
              <a:rPr lang="de-DE" sz="1400" dirty="0"/>
              <a:t> </a:t>
            </a:r>
            <a:r>
              <a:rPr lang="de-DE" sz="1400" dirty="0" smtClean="0"/>
              <a:t>Myokarditis</a:t>
            </a:r>
            <a:endParaRPr lang="en-US" sz="1400" dirty="0" smtClean="0"/>
          </a:p>
          <a:p>
            <a:pPr marL="800100" lvl="1" indent="-342900">
              <a:buFont typeface="+mj-lt"/>
              <a:buAutoNum type="arabicPeriod"/>
            </a:pPr>
            <a:r>
              <a:rPr lang="en-US" sz="1400" dirty="0" err="1" smtClean="0"/>
              <a:t>Herztransplantation</a:t>
            </a:r>
            <a:endParaRPr lang="en-US" sz="1400" dirty="0" smtClean="0"/>
          </a:p>
          <a:p>
            <a:pPr marL="1200150" lvl="2" indent="-285750">
              <a:buFont typeface="Arial"/>
              <a:buChar char="•"/>
            </a:pPr>
            <a:endParaRPr lang="de-DE" sz="1400" dirty="0" smtClean="0"/>
          </a:p>
          <a:p>
            <a:pPr marL="1200150" lvl="2" indent="-285750">
              <a:buFont typeface="Arial"/>
              <a:buChar char="•"/>
            </a:pPr>
            <a:endParaRPr lang="de-DE" sz="1600" dirty="0" smtClean="0"/>
          </a:p>
          <a:p>
            <a:pPr marL="742950" lvl="1" indent="-285750">
              <a:buFont typeface="Arial"/>
              <a:buChar char="•"/>
            </a:pPr>
            <a:endParaRPr lang="de-DE" sz="1600" dirty="0" smtClean="0"/>
          </a:p>
          <a:p>
            <a:pPr marL="742950" lvl="1" indent="-285750">
              <a:buFont typeface="Arial"/>
              <a:buChar char="•"/>
            </a:pPr>
            <a:endParaRPr lang="en-US" dirty="0" smtClean="0"/>
          </a:p>
          <a:p>
            <a:endParaRPr lang="de-DE" dirty="0"/>
          </a:p>
        </p:txBody>
      </p:sp>
      <p:sp>
        <p:nvSpPr>
          <p:cNvPr id="3" name="Titel 1"/>
          <p:cNvSpPr txBox="1">
            <a:spLocks/>
          </p:cNvSpPr>
          <p:nvPr/>
        </p:nvSpPr>
        <p:spPr>
          <a:xfrm>
            <a:off x="457200" y="560406"/>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Myokarditis</a:t>
            </a:r>
            <a:r>
              <a:rPr lang="en-US" b="1" dirty="0" smtClean="0"/>
              <a:t/>
            </a:r>
            <a:br>
              <a:rPr lang="en-US" b="1" dirty="0" smtClean="0"/>
            </a:br>
            <a:endParaRPr lang="de-DE" dirty="0"/>
          </a:p>
        </p:txBody>
      </p:sp>
    </p:spTree>
    <p:extLst>
      <p:ext uri="{BB962C8B-B14F-4D97-AF65-F5344CB8AC3E}">
        <p14:creationId xmlns:p14="http://schemas.microsoft.com/office/powerpoint/2010/main" val="2016028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7850" y="236556"/>
            <a:ext cx="8229600" cy="1143000"/>
          </a:xfrm>
        </p:spPr>
        <p:txBody>
          <a:bodyPr/>
          <a:lstStyle/>
          <a:p>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741388210"/>
              </p:ext>
            </p:extLst>
          </p:nvPr>
        </p:nvGraphicFramePr>
        <p:xfrm>
          <a:off x="882650" y="484229"/>
          <a:ext cx="7232650" cy="5810948"/>
        </p:xfrm>
        <a:graphic>
          <a:graphicData uri="http://schemas.openxmlformats.org/drawingml/2006/table">
            <a:tbl>
              <a:tblPr firstRow="1" bandRow="1">
                <a:tableStyleId>{5C22544A-7EE6-4342-B048-85BDC9FD1C3A}</a:tableStyleId>
              </a:tblPr>
              <a:tblGrid>
                <a:gridCol w="2108200"/>
                <a:gridCol w="2317750"/>
                <a:gridCol w="2806700"/>
              </a:tblGrid>
              <a:tr h="10969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600" dirty="0" smtClean="0"/>
                        <a:t>Diagnose</a:t>
                      </a:r>
                    </a:p>
                    <a:p>
                      <a:endParaRPr lang="de-DE" dirty="0"/>
                    </a:p>
                  </a:txBody>
                  <a:tcPr/>
                </a:tc>
                <a:tc>
                  <a:txBody>
                    <a:bodyPr/>
                    <a:lstStyle/>
                    <a:p>
                      <a:r>
                        <a:rPr lang="de-DE" sz="1600" dirty="0" smtClean="0"/>
                        <a:t>Konventionelle Histologie</a:t>
                      </a:r>
                    </a:p>
                    <a:p>
                      <a:r>
                        <a:rPr lang="de-DE" sz="1600" dirty="0" smtClean="0"/>
                        <a:t>(Dallas Kriterien 1987)</a:t>
                      </a:r>
                      <a:endParaRPr lang="de-DE" sz="1600" dirty="0"/>
                    </a:p>
                  </a:txBody>
                  <a:tcPr/>
                </a:tc>
                <a:tc>
                  <a:txBody>
                    <a:bodyPr/>
                    <a:lstStyle/>
                    <a:p>
                      <a:r>
                        <a:rPr lang="de-DE" sz="1600" dirty="0" smtClean="0"/>
                        <a:t>Histologische und immunhistologische</a:t>
                      </a:r>
                      <a:r>
                        <a:rPr lang="de-DE" sz="1600" baseline="0" dirty="0" smtClean="0"/>
                        <a:t> Kriterien </a:t>
                      </a:r>
                    </a:p>
                    <a:p>
                      <a:r>
                        <a:rPr lang="de-DE" sz="1600" baseline="0" dirty="0" smtClean="0"/>
                        <a:t>(ISFC Klassifikation)</a:t>
                      </a:r>
                      <a:endParaRPr lang="de-DE" sz="1600" dirty="0"/>
                    </a:p>
                  </a:txBody>
                  <a:tcPr/>
                </a:tc>
              </a:tr>
              <a:tr h="843785">
                <a:tc>
                  <a:txBody>
                    <a:bodyPr/>
                    <a:lstStyle/>
                    <a:p>
                      <a:r>
                        <a:rPr lang="de-DE" sz="1400" dirty="0" smtClean="0"/>
                        <a:t>1. Aktive/akute</a:t>
                      </a:r>
                      <a:r>
                        <a:rPr lang="de-DE" sz="1400" baseline="0" dirty="0" smtClean="0"/>
                        <a:t> Myokarditis</a:t>
                      </a:r>
                      <a:endParaRPr lang="de-DE" sz="1400" dirty="0"/>
                    </a:p>
                  </a:txBody>
                  <a:tcPr/>
                </a:tc>
                <a:tc>
                  <a:txBody>
                    <a:bodyPr/>
                    <a:lstStyle/>
                    <a:p>
                      <a:r>
                        <a:rPr lang="de-DE" sz="1400" dirty="0" smtClean="0"/>
                        <a:t>Infiltrat, </a:t>
                      </a:r>
                      <a:r>
                        <a:rPr lang="de-DE" sz="1400" dirty="0" err="1" smtClean="0"/>
                        <a:t>Myozytolyse</a:t>
                      </a:r>
                      <a:r>
                        <a:rPr lang="de-DE" sz="1400" dirty="0" smtClean="0"/>
                        <a:t>, Ödem</a:t>
                      </a:r>
                      <a:endParaRPr lang="de-DE" sz="1400" dirty="0"/>
                    </a:p>
                  </a:txBody>
                  <a:tcPr/>
                </a:tc>
                <a:tc>
                  <a:txBody>
                    <a:bodyPr/>
                    <a:lstStyle/>
                    <a:p>
                      <a:r>
                        <a:rPr lang="de-DE" sz="1400" dirty="0" smtClean="0"/>
                        <a:t>Infiltrat,</a:t>
                      </a:r>
                      <a:r>
                        <a:rPr lang="de-DE" sz="1400" baseline="0" dirty="0" smtClean="0"/>
                        <a:t> </a:t>
                      </a:r>
                      <a:r>
                        <a:rPr lang="de-DE" sz="1400" baseline="0" dirty="0" err="1" smtClean="0"/>
                        <a:t>monoklonale</a:t>
                      </a:r>
                      <a:r>
                        <a:rPr lang="de-DE" sz="1400" baseline="0" dirty="0" smtClean="0"/>
                        <a:t> AK, Immunglobulin und Komplementfixation</a:t>
                      </a:r>
                      <a:endParaRPr lang="de-DE" sz="1400" dirty="0"/>
                    </a:p>
                  </a:txBody>
                  <a:tcPr/>
                </a:tc>
              </a:tr>
              <a:tr h="1096921">
                <a:tc>
                  <a:txBody>
                    <a:bodyPr/>
                    <a:lstStyle/>
                    <a:p>
                      <a:r>
                        <a:rPr lang="de-DE" sz="1400" dirty="0" smtClean="0"/>
                        <a:t>2. Fortbestehende Myokarditis</a:t>
                      </a:r>
                      <a:endParaRPr lang="de-DE" sz="1400" dirty="0"/>
                    </a:p>
                  </a:txBody>
                  <a:tcPr/>
                </a:tc>
                <a:tc>
                  <a:txBody>
                    <a:bodyPr/>
                    <a:lstStyle/>
                    <a:p>
                      <a:r>
                        <a:rPr lang="de-DE" sz="1400" dirty="0" smtClean="0"/>
                        <a:t>Wie in 1. nur in Folgebiospie bei</a:t>
                      </a:r>
                      <a:r>
                        <a:rPr lang="de-DE" sz="1400" baseline="0" dirty="0" smtClean="0"/>
                        <a:t> Verlaufsbeobachtung</a:t>
                      </a:r>
                      <a:endParaRPr lang="de-DE"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Infiltrat,</a:t>
                      </a:r>
                      <a:r>
                        <a:rPr lang="de-DE" sz="1400" baseline="0" dirty="0" smtClean="0"/>
                        <a:t> </a:t>
                      </a:r>
                      <a:r>
                        <a:rPr lang="de-DE" sz="1400" baseline="0" dirty="0" err="1" smtClean="0"/>
                        <a:t>monoklonale</a:t>
                      </a:r>
                      <a:r>
                        <a:rPr lang="de-DE" sz="1400" baseline="0" dirty="0" smtClean="0"/>
                        <a:t> AK, Immunglobulin und Komplementfixation</a:t>
                      </a:r>
                      <a:endParaRPr lang="de-DE" sz="1400" dirty="0" smtClean="0"/>
                    </a:p>
                    <a:p>
                      <a:endParaRPr lang="de-DE" sz="1400" dirty="0"/>
                    </a:p>
                  </a:txBody>
                  <a:tcPr/>
                </a:tc>
              </a:tr>
              <a:tr h="1096921">
                <a:tc>
                  <a:txBody>
                    <a:bodyPr/>
                    <a:lstStyle/>
                    <a:p>
                      <a:r>
                        <a:rPr lang="de-DE" sz="1400" dirty="0" smtClean="0"/>
                        <a:t>3. Abheilende Myokarditis</a:t>
                      </a:r>
                      <a:endParaRPr lang="de-DE" sz="1400" dirty="0"/>
                    </a:p>
                  </a:txBody>
                  <a:tcPr/>
                </a:tc>
                <a:tc>
                  <a:txBody>
                    <a:bodyPr/>
                    <a:lstStyle/>
                    <a:p>
                      <a:r>
                        <a:rPr lang="de-DE" sz="1400" dirty="0" smtClean="0"/>
                        <a:t>Rückläufiges Infiltrat, fakultative</a:t>
                      </a:r>
                      <a:r>
                        <a:rPr lang="de-DE" sz="1400" baseline="0" dirty="0" smtClean="0"/>
                        <a:t> </a:t>
                      </a:r>
                      <a:r>
                        <a:rPr lang="de-DE" sz="1400" baseline="0" dirty="0" err="1" smtClean="0"/>
                        <a:t>Myozytolyse</a:t>
                      </a:r>
                      <a:r>
                        <a:rPr lang="de-DE" sz="1400" baseline="0" dirty="0" smtClean="0"/>
                        <a:t>, </a:t>
                      </a:r>
                      <a:r>
                        <a:rPr lang="de-DE" sz="1400" baseline="0" dirty="0" err="1" smtClean="0"/>
                        <a:t>reparative</a:t>
                      </a:r>
                      <a:r>
                        <a:rPr lang="de-DE" sz="1400" baseline="0" dirty="0" smtClean="0"/>
                        <a:t> </a:t>
                      </a:r>
                      <a:r>
                        <a:rPr lang="de-DE" sz="1400" baseline="0" dirty="0" err="1" smtClean="0"/>
                        <a:t>Fibrose</a:t>
                      </a:r>
                      <a:endParaRPr lang="de-DE"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Infiltrat,</a:t>
                      </a:r>
                      <a:r>
                        <a:rPr lang="de-DE" sz="1400" baseline="0" dirty="0" smtClean="0"/>
                        <a:t> </a:t>
                      </a:r>
                      <a:r>
                        <a:rPr lang="de-DE" sz="1400" baseline="0" dirty="0" err="1" smtClean="0"/>
                        <a:t>monoklonale</a:t>
                      </a:r>
                      <a:r>
                        <a:rPr lang="de-DE" sz="1400" baseline="0" dirty="0" smtClean="0"/>
                        <a:t> AK, Immunglobulin und Komplementfixation</a:t>
                      </a:r>
                      <a:endParaRPr lang="de-DE" sz="1400" dirty="0" smtClean="0"/>
                    </a:p>
                    <a:p>
                      <a:endParaRPr lang="de-DE" sz="1400" dirty="0"/>
                    </a:p>
                  </a:txBody>
                  <a:tcPr/>
                </a:tc>
              </a:tr>
              <a:tr h="342202">
                <a:tc>
                  <a:txBody>
                    <a:bodyPr/>
                    <a:lstStyle/>
                    <a:p>
                      <a:r>
                        <a:rPr lang="de-DE" sz="1400" dirty="0" smtClean="0"/>
                        <a:t>4. </a:t>
                      </a:r>
                      <a:r>
                        <a:rPr lang="de-DE" sz="1400" dirty="0" err="1" smtClean="0"/>
                        <a:t>Borderline</a:t>
                      </a:r>
                      <a:r>
                        <a:rPr lang="de-DE" sz="1400" dirty="0" smtClean="0"/>
                        <a:t> Myokarditis</a:t>
                      </a:r>
                      <a:endParaRPr lang="de-DE" sz="1400" dirty="0"/>
                    </a:p>
                  </a:txBody>
                  <a:tcPr/>
                </a:tc>
                <a:tc>
                  <a:txBody>
                    <a:bodyPr/>
                    <a:lstStyle/>
                    <a:p>
                      <a:r>
                        <a:rPr lang="de-DE" sz="1400" dirty="0" smtClean="0"/>
                        <a:t>Eingestreute</a:t>
                      </a:r>
                      <a:r>
                        <a:rPr lang="de-DE" sz="1400" baseline="0" dirty="0" smtClean="0"/>
                        <a:t>, seltene </a:t>
                      </a:r>
                      <a:r>
                        <a:rPr lang="de-DE" sz="1400" baseline="0" dirty="0" err="1" smtClean="0"/>
                        <a:t>lymphozyten</a:t>
                      </a:r>
                      <a:r>
                        <a:rPr lang="de-DE" sz="1400" baseline="0" dirty="0" smtClean="0"/>
                        <a:t> ohne </a:t>
                      </a:r>
                      <a:r>
                        <a:rPr lang="de-DE" sz="1400" baseline="0" dirty="0" err="1" smtClean="0"/>
                        <a:t>Myozytolyse</a:t>
                      </a:r>
                      <a:endParaRPr lang="de-DE" sz="1400" dirty="0"/>
                    </a:p>
                  </a:txBody>
                  <a:tcPr/>
                </a:tc>
                <a:tc>
                  <a:txBody>
                    <a:bodyPr/>
                    <a:lstStyle/>
                    <a:p>
                      <a:r>
                        <a:rPr lang="de-DE" sz="1400" dirty="0" smtClean="0"/>
                        <a:t>Grenzbefund zur Myokarditis bei 1-13 Lymphozyten/mm2</a:t>
                      </a:r>
                      <a:endParaRPr lang="de-DE" sz="1400" dirty="0"/>
                    </a:p>
                  </a:txBody>
                  <a:tcPr/>
                </a:tc>
              </a:tr>
              <a:tr h="3422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dirty="0" smtClean="0"/>
                        <a:t>5. Chronische Myokarditis,</a:t>
                      </a:r>
                      <a:r>
                        <a:rPr lang="de-DE" sz="1400" baseline="0" dirty="0" smtClean="0"/>
                        <a:t> DCM mit Inflammation</a:t>
                      </a:r>
                      <a:endParaRPr lang="de-DE" sz="1400" dirty="0" smtClean="0"/>
                    </a:p>
                    <a:p>
                      <a:endParaRPr lang="de-DE" sz="1400" dirty="0"/>
                    </a:p>
                  </a:txBody>
                  <a:tcPr/>
                </a:tc>
                <a:tc>
                  <a:txBody>
                    <a:bodyPr/>
                    <a:lstStyle/>
                    <a:p>
                      <a:r>
                        <a:rPr lang="de-DE" sz="1400" dirty="0" smtClean="0"/>
                        <a:t>Nicht definiert</a:t>
                      </a:r>
                      <a:endParaRPr lang="de-DE" sz="1400" dirty="0"/>
                    </a:p>
                  </a:txBody>
                  <a:tcPr/>
                </a:tc>
                <a:tc>
                  <a:txBody>
                    <a:bodyPr/>
                    <a:lstStyle/>
                    <a:p>
                      <a:r>
                        <a:rPr lang="de-DE" sz="1400" dirty="0" smtClean="0"/>
                        <a:t>&gt;14 Lymphozyten (+</a:t>
                      </a:r>
                      <a:r>
                        <a:rPr lang="de-DE" sz="1400" baseline="0" dirty="0" smtClean="0"/>
                        <a:t> Makrophagen)/mm2, </a:t>
                      </a:r>
                      <a:r>
                        <a:rPr lang="de-DE" sz="1400" baseline="0" dirty="0" err="1" smtClean="0"/>
                        <a:t>fakultatvier</a:t>
                      </a:r>
                      <a:r>
                        <a:rPr lang="de-DE" sz="1400" baseline="0" dirty="0" smtClean="0"/>
                        <a:t> immunhistologischer Nachweis viraler RNA oder DNA</a:t>
                      </a:r>
                      <a:endParaRPr lang="de-DE" sz="1400" dirty="0"/>
                    </a:p>
                  </a:txBody>
                  <a:tcPr/>
                </a:tc>
              </a:tr>
            </a:tbl>
          </a:graphicData>
        </a:graphic>
      </p:graphicFrame>
    </p:spTree>
    <p:extLst>
      <p:ext uri="{BB962C8B-B14F-4D97-AF65-F5344CB8AC3E}">
        <p14:creationId xmlns:p14="http://schemas.microsoft.com/office/powerpoint/2010/main" val="22854127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Endomyokardiale</a:t>
            </a:r>
            <a:r>
              <a:rPr lang="de-DE" dirty="0" smtClean="0"/>
              <a:t> Biopsie</a:t>
            </a:r>
            <a:endParaRPr lang="de-DE" dirty="0"/>
          </a:p>
        </p:txBody>
      </p:sp>
      <p:sp>
        <p:nvSpPr>
          <p:cNvPr id="3" name="Inhaltsplatzhalter 2"/>
          <p:cNvSpPr>
            <a:spLocks noGrp="1"/>
          </p:cNvSpPr>
          <p:nvPr>
            <p:ph idx="1"/>
          </p:nvPr>
        </p:nvSpPr>
        <p:spPr/>
        <p:txBody>
          <a:bodyPr>
            <a:normAutofit fontScale="62500" lnSpcReduction="20000"/>
          </a:bodyPr>
          <a:lstStyle/>
          <a:p>
            <a:r>
              <a:rPr lang="en-US" dirty="0" err="1" smtClean="0"/>
              <a:t>Wann</a:t>
            </a:r>
            <a:r>
              <a:rPr lang="en-US" dirty="0"/>
              <a:t>? </a:t>
            </a:r>
            <a:endParaRPr lang="en-US" dirty="0" smtClean="0"/>
          </a:p>
          <a:p>
            <a:pPr lvl="2"/>
            <a:r>
              <a:rPr lang="en-US" dirty="0" err="1" smtClean="0"/>
              <a:t>klare</a:t>
            </a:r>
            <a:r>
              <a:rPr lang="en-US" dirty="0" smtClean="0"/>
              <a:t> </a:t>
            </a:r>
            <a:r>
              <a:rPr lang="en-US" dirty="0" err="1" smtClean="0"/>
              <a:t>Empfehlung</a:t>
            </a:r>
            <a:r>
              <a:rPr lang="en-US" dirty="0" smtClean="0"/>
              <a:t>: </a:t>
            </a:r>
            <a:r>
              <a:rPr lang="en-US" dirty="0" err="1" smtClean="0"/>
              <a:t>nicht</a:t>
            </a:r>
            <a:r>
              <a:rPr lang="en-US" dirty="0" smtClean="0"/>
              <a:t> </a:t>
            </a:r>
            <a:r>
              <a:rPr lang="en-US" dirty="0" err="1" smtClean="0"/>
              <a:t>routinemäßig</a:t>
            </a:r>
            <a:endParaRPr lang="en-US" dirty="0"/>
          </a:p>
          <a:p>
            <a:pPr lvl="2"/>
            <a:r>
              <a:rPr lang="en-US" dirty="0" err="1"/>
              <a:t>Ausschluss</a:t>
            </a:r>
            <a:r>
              <a:rPr lang="en-US" dirty="0"/>
              <a:t> </a:t>
            </a:r>
            <a:r>
              <a:rPr lang="en-US" dirty="0" err="1"/>
              <a:t>Herzinsuffizienz</a:t>
            </a:r>
            <a:r>
              <a:rPr lang="en-US" dirty="0"/>
              <a:t> </a:t>
            </a:r>
            <a:r>
              <a:rPr lang="en-US" dirty="0" err="1"/>
              <a:t>durch</a:t>
            </a:r>
            <a:r>
              <a:rPr lang="en-US" dirty="0"/>
              <a:t> KHK, </a:t>
            </a:r>
            <a:r>
              <a:rPr lang="en-US" dirty="0" err="1"/>
              <a:t>Vitien</a:t>
            </a:r>
            <a:r>
              <a:rPr lang="en-US" dirty="0"/>
              <a:t> , RCM, </a:t>
            </a:r>
            <a:r>
              <a:rPr lang="en-US" dirty="0" smtClean="0"/>
              <a:t>HCM</a:t>
            </a:r>
          </a:p>
          <a:p>
            <a:pPr marL="914400" lvl="2" indent="0">
              <a:buNone/>
            </a:pPr>
            <a:r>
              <a:rPr lang="en-US" dirty="0" smtClean="0"/>
              <a:t>+ 1 </a:t>
            </a:r>
            <a:r>
              <a:rPr lang="en-US" dirty="0" err="1" smtClean="0"/>
              <a:t>Kriterium</a:t>
            </a:r>
            <a:r>
              <a:rPr lang="en-US" dirty="0" smtClean="0"/>
              <a:t> (the role of </a:t>
            </a:r>
            <a:r>
              <a:rPr lang="en-US" dirty="0" err="1" smtClean="0"/>
              <a:t>endomyocardial</a:t>
            </a:r>
            <a:r>
              <a:rPr lang="en-US" dirty="0" smtClean="0"/>
              <a:t> biopsy, 2007 </a:t>
            </a:r>
            <a:r>
              <a:rPr lang="en-US" dirty="0"/>
              <a:t>(AHA/ACCF/ESC) </a:t>
            </a:r>
            <a:endParaRPr lang="en-US" dirty="0" smtClean="0"/>
          </a:p>
          <a:p>
            <a:pPr marL="914400" lvl="2" indent="0">
              <a:buNone/>
            </a:pPr>
            <a:r>
              <a:rPr lang="en-US" dirty="0" smtClean="0"/>
              <a:t>+ </a:t>
            </a:r>
            <a:r>
              <a:rPr lang="en-US" dirty="0" err="1"/>
              <a:t>Therapeutische</a:t>
            </a:r>
            <a:r>
              <a:rPr lang="en-US" dirty="0"/>
              <a:t> </a:t>
            </a:r>
            <a:r>
              <a:rPr lang="en-US" dirty="0" err="1"/>
              <a:t>Konsequenz</a:t>
            </a:r>
            <a:r>
              <a:rPr lang="en-US" dirty="0"/>
              <a:t> </a:t>
            </a:r>
            <a:r>
              <a:rPr lang="en-US" dirty="0" smtClean="0"/>
              <a:t>(GCM, </a:t>
            </a:r>
            <a:r>
              <a:rPr lang="en-US" dirty="0" err="1" smtClean="0"/>
              <a:t>Hypereosinophilie</a:t>
            </a:r>
            <a:r>
              <a:rPr lang="en-US" dirty="0" smtClean="0"/>
              <a:t>, (</a:t>
            </a:r>
            <a:r>
              <a:rPr lang="en-US" dirty="0" err="1" smtClean="0"/>
              <a:t>Sarkoidose</a:t>
            </a:r>
            <a:r>
              <a:rPr lang="en-US" dirty="0" smtClean="0"/>
              <a:t>), </a:t>
            </a:r>
            <a:r>
              <a:rPr lang="en-US" dirty="0" err="1" smtClean="0"/>
              <a:t>Hämochromatose</a:t>
            </a:r>
            <a:r>
              <a:rPr lang="en-US" dirty="0" smtClean="0"/>
              <a:t>)</a:t>
            </a:r>
          </a:p>
          <a:p>
            <a:pPr lvl="1"/>
            <a:endParaRPr lang="en-US" dirty="0"/>
          </a:p>
          <a:p>
            <a:r>
              <a:rPr lang="en-US" dirty="0" smtClean="0"/>
              <a:t>Wo</a:t>
            </a:r>
            <a:r>
              <a:rPr lang="en-US" dirty="0"/>
              <a:t>? </a:t>
            </a:r>
            <a:endParaRPr lang="en-US" dirty="0" smtClean="0"/>
          </a:p>
          <a:p>
            <a:pPr lvl="1"/>
            <a:r>
              <a:rPr lang="en-US" dirty="0" smtClean="0"/>
              <a:t>Right </a:t>
            </a:r>
            <a:r>
              <a:rPr lang="en-US" dirty="0"/>
              <a:t>or left ventricle  (cardiac sarcoidosis primary LV involvement— EMB specimens are usually obtained from the RV)</a:t>
            </a:r>
          </a:p>
          <a:p>
            <a:pPr lvl="1"/>
            <a:r>
              <a:rPr lang="de-DE" dirty="0"/>
              <a:t>755 </a:t>
            </a:r>
            <a:r>
              <a:rPr lang="de-DE" dirty="0" err="1"/>
              <a:t>patients</a:t>
            </a:r>
            <a:r>
              <a:rPr lang="de-DE" dirty="0"/>
              <a:t> </a:t>
            </a:r>
            <a:r>
              <a:rPr lang="de-DE" dirty="0" err="1"/>
              <a:t>with</a:t>
            </a:r>
            <a:r>
              <a:rPr lang="de-DE" dirty="0"/>
              <a:t> </a:t>
            </a:r>
            <a:r>
              <a:rPr lang="de-DE" dirty="0" err="1"/>
              <a:t>suspected</a:t>
            </a:r>
            <a:r>
              <a:rPr lang="de-DE" dirty="0"/>
              <a:t> </a:t>
            </a:r>
            <a:r>
              <a:rPr lang="de-DE" dirty="0" err="1"/>
              <a:t>myocarditis</a:t>
            </a:r>
            <a:r>
              <a:rPr lang="de-DE" dirty="0"/>
              <a:t> </a:t>
            </a:r>
            <a:r>
              <a:rPr lang="de-DE" dirty="0" err="1"/>
              <a:t>and</a:t>
            </a:r>
            <a:r>
              <a:rPr lang="de-DE" dirty="0"/>
              <a:t>/</a:t>
            </a:r>
            <a:r>
              <a:rPr lang="de-DE" dirty="0" err="1"/>
              <a:t>or</a:t>
            </a:r>
            <a:r>
              <a:rPr lang="de-DE" dirty="0"/>
              <a:t> </a:t>
            </a:r>
            <a:r>
              <a:rPr lang="de-DE" dirty="0" err="1"/>
              <a:t>nonischemic</a:t>
            </a:r>
            <a:r>
              <a:rPr lang="de-DE" dirty="0"/>
              <a:t> </a:t>
            </a:r>
            <a:r>
              <a:rPr lang="de-DE" dirty="0" err="1"/>
              <a:t>cardiomyopathy</a:t>
            </a:r>
            <a:r>
              <a:rPr lang="de-DE" dirty="0"/>
              <a:t> </a:t>
            </a:r>
            <a:r>
              <a:rPr lang="de-DE" dirty="0" err="1"/>
              <a:t>underwent</a:t>
            </a:r>
            <a:r>
              <a:rPr lang="de-DE" dirty="0"/>
              <a:t> LV, RV, </a:t>
            </a:r>
            <a:r>
              <a:rPr lang="de-DE" dirty="0" err="1"/>
              <a:t>or</a:t>
            </a:r>
            <a:r>
              <a:rPr lang="de-DE" dirty="0"/>
              <a:t> </a:t>
            </a:r>
            <a:r>
              <a:rPr lang="de-DE" dirty="0" err="1"/>
              <a:t>biventricular</a:t>
            </a:r>
            <a:r>
              <a:rPr lang="de-DE" dirty="0"/>
              <a:t> EMB. </a:t>
            </a:r>
            <a:r>
              <a:rPr lang="de-DE" dirty="0" err="1"/>
              <a:t>Diagnostic</a:t>
            </a:r>
            <a:r>
              <a:rPr lang="de-DE" dirty="0"/>
              <a:t> EMB </a:t>
            </a:r>
            <a:r>
              <a:rPr lang="de-DE" dirty="0" err="1"/>
              <a:t>results</a:t>
            </a:r>
            <a:r>
              <a:rPr lang="de-DE" dirty="0"/>
              <a:t> </a:t>
            </a:r>
            <a:r>
              <a:rPr lang="de-DE" dirty="0" err="1"/>
              <a:t>were</a:t>
            </a:r>
            <a:r>
              <a:rPr lang="de-DE" dirty="0"/>
              <a:t> </a:t>
            </a:r>
            <a:r>
              <a:rPr lang="de-DE" dirty="0" err="1"/>
              <a:t>achieved</a:t>
            </a:r>
            <a:r>
              <a:rPr lang="de-DE" dirty="0"/>
              <a:t> </a:t>
            </a:r>
            <a:r>
              <a:rPr lang="de-DE" dirty="0" err="1"/>
              <a:t>more</a:t>
            </a:r>
            <a:r>
              <a:rPr lang="de-DE" dirty="0"/>
              <a:t> </a:t>
            </a:r>
            <a:r>
              <a:rPr lang="de-DE" dirty="0" err="1"/>
              <a:t>frequently</a:t>
            </a:r>
            <a:r>
              <a:rPr lang="de-DE" dirty="0"/>
              <a:t> in </a:t>
            </a:r>
            <a:r>
              <a:rPr lang="de-DE" dirty="0" err="1"/>
              <a:t>those</a:t>
            </a:r>
            <a:r>
              <a:rPr lang="de-DE" dirty="0"/>
              <a:t> </a:t>
            </a:r>
            <a:r>
              <a:rPr lang="de-DE" dirty="0" err="1"/>
              <a:t>undergoing</a:t>
            </a:r>
            <a:r>
              <a:rPr lang="de-DE" dirty="0"/>
              <a:t> </a:t>
            </a:r>
            <a:r>
              <a:rPr lang="de-DE" dirty="0" err="1"/>
              <a:t>biventricular</a:t>
            </a:r>
            <a:r>
              <a:rPr lang="de-DE" dirty="0"/>
              <a:t> EMB (79.3 </a:t>
            </a:r>
            <a:r>
              <a:rPr lang="de-DE" dirty="0" err="1"/>
              <a:t>percent</a:t>
            </a:r>
            <a:r>
              <a:rPr lang="de-DE" dirty="0"/>
              <a:t>) </a:t>
            </a:r>
            <a:r>
              <a:rPr lang="de-DE" dirty="0" err="1"/>
              <a:t>compared</a:t>
            </a:r>
            <a:r>
              <a:rPr lang="de-DE" dirty="0"/>
              <a:t> </a:t>
            </a:r>
            <a:r>
              <a:rPr lang="de-DE" dirty="0" err="1"/>
              <a:t>to</a:t>
            </a:r>
            <a:r>
              <a:rPr lang="de-DE" dirty="0"/>
              <a:t> </a:t>
            </a:r>
            <a:r>
              <a:rPr lang="de-DE" dirty="0" err="1"/>
              <a:t>those</a:t>
            </a:r>
            <a:r>
              <a:rPr lang="de-DE" dirty="0"/>
              <a:t> </a:t>
            </a:r>
            <a:r>
              <a:rPr lang="de-DE" dirty="0" err="1"/>
              <a:t>undergoing</a:t>
            </a:r>
            <a:r>
              <a:rPr lang="de-DE" dirty="0"/>
              <a:t> </a:t>
            </a:r>
            <a:r>
              <a:rPr lang="de-DE" dirty="0" err="1"/>
              <a:t>univentricular</a:t>
            </a:r>
            <a:r>
              <a:rPr lang="de-DE" dirty="0"/>
              <a:t> EMB (67.3 </a:t>
            </a:r>
            <a:r>
              <a:rPr lang="de-DE" dirty="0" err="1"/>
              <a:t>percent</a:t>
            </a:r>
            <a:r>
              <a:rPr lang="de-DE" dirty="0"/>
              <a:t>)(Yilmaz 2010, </a:t>
            </a:r>
            <a:r>
              <a:rPr lang="de-DE" dirty="0" err="1"/>
              <a:t>Circulation</a:t>
            </a:r>
            <a:r>
              <a:rPr lang="de-DE" dirty="0"/>
              <a:t>), (</a:t>
            </a:r>
            <a:r>
              <a:rPr lang="en-US" dirty="0"/>
              <a:t>Chow et al; </a:t>
            </a:r>
            <a:r>
              <a:rPr lang="de-DE" dirty="0" err="1"/>
              <a:t>Circulation</a:t>
            </a:r>
            <a:r>
              <a:rPr lang="de-DE" dirty="0"/>
              <a:t> 2006 Boston: &gt; 5 </a:t>
            </a:r>
            <a:r>
              <a:rPr lang="de-DE" dirty="0" err="1"/>
              <a:t>Biopsaten</a:t>
            </a:r>
            <a:r>
              <a:rPr lang="de-DE" dirty="0"/>
              <a:t> Verbesserung der Anzahl richtig positiver von 25 auf 75 %) (</a:t>
            </a:r>
            <a:r>
              <a:rPr lang="en-US" dirty="0">
                <a:sym typeface="Wingdings"/>
              </a:rPr>
              <a:t>MRT Guided EMB </a:t>
            </a:r>
            <a:r>
              <a:rPr lang="en-US" b="1" dirty="0" err="1">
                <a:sym typeface="Wingdings"/>
              </a:rPr>
              <a:t>kann</a:t>
            </a:r>
            <a:r>
              <a:rPr lang="en-US" b="1" dirty="0">
                <a:sym typeface="Wingdings"/>
              </a:rPr>
              <a:t> </a:t>
            </a:r>
            <a:r>
              <a:rPr lang="en-US" dirty="0" err="1">
                <a:sym typeface="Wingdings"/>
              </a:rPr>
              <a:t>Anzahl</a:t>
            </a:r>
            <a:r>
              <a:rPr lang="en-US" dirty="0">
                <a:sym typeface="Wingdings"/>
              </a:rPr>
              <a:t> </a:t>
            </a:r>
            <a:r>
              <a:rPr lang="en-US" dirty="0" err="1">
                <a:sym typeface="Wingdings"/>
              </a:rPr>
              <a:t>richtig</a:t>
            </a:r>
            <a:r>
              <a:rPr lang="en-US" dirty="0">
                <a:sym typeface="Wingdings"/>
              </a:rPr>
              <a:t> </a:t>
            </a:r>
            <a:r>
              <a:rPr lang="en-US" dirty="0" err="1">
                <a:sym typeface="Wingdings"/>
              </a:rPr>
              <a:t>positiver</a:t>
            </a:r>
            <a:r>
              <a:rPr lang="en-US" dirty="0">
                <a:sym typeface="Wingdings"/>
              </a:rPr>
              <a:t> </a:t>
            </a:r>
            <a:r>
              <a:rPr lang="en-US" dirty="0" err="1">
                <a:sym typeface="Wingdings"/>
              </a:rPr>
              <a:t>Ergebnisse</a:t>
            </a:r>
            <a:r>
              <a:rPr lang="en-US" dirty="0">
                <a:sym typeface="Wingdings"/>
              </a:rPr>
              <a:t> </a:t>
            </a:r>
            <a:r>
              <a:rPr lang="en-US" dirty="0" err="1">
                <a:sym typeface="Wingdings"/>
              </a:rPr>
              <a:t>gegenüber</a:t>
            </a:r>
            <a:r>
              <a:rPr lang="en-US" dirty="0">
                <a:sym typeface="Wingdings"/>
              </a:rPr>
              <a:t> der Routine RV Biopsy </a:t>
            </a:r>
            <a:r>
              <a:rPr lang="en-US" dirty="0" err="1">
                <a:sym typeface="Wingdings"/>
              </a:rPr>
              <a:t>erhöhen</a:t>
            </a:r>
            <a:r>
              <a:rPr lang="en-US" dirty="0">
                <a:sym typeface="Wingdings"/>
              </a:rPr>
              <a:t> (Circulation 2009)</a:t>
            </a:r>
          </a:p>
          <a:p>
            <a:pPr marL="457200" lvl="1" indent="0">
              <a:buNone/>
            </a:pPr>
            <a:endParaRPr lang="en-US" dirty="0" smtClean="0">
              <a:sym typeface="Wingdings"/>
            </a:endParaRPr>
          </a:p>
          <a:p>
            <a:pPr marL="0" indent="0">
              <a:buNone/>
            </a:pPr>
            <a:endParaRPr lang="en-US" dirty="0"/>
          </a:p>
          <a:p>
            <a:endParaRPr lang="en-US" dirty="0" smtClean="0"/>
          </a:p>
          <a:p>
            <a:endParaRPr lang="en-US" dirty="0"/>
          </a:p>
          <a:p>
            <a:endParaRPr lang="de-DE" dirty="0"/>
          </a:p>
        </p:txBody>
      </p:sp>
    </p:spTree>
    <p:extLst>
      <p:ext uri="{BB962C8B-B14F-4D97-AF65-F5344CB8AC3E}">
        <p14:creationId xmlns:p14="http://schemas.microsoft.com/office/powerpoint/2010/main" val="4205707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4" y="0"/>
            <a:ext cx="4826000" cy="7029468"/>
          </a:xfrm>
          <a:prstGeom prst="rect">
            <a:avLst/>
          </a:prstGeom>
          <a:noFill/>
          <a:extLst>
            <a:ext uri="{909E8E84-426E-40dd-AFC4-6F175D3DCCD1}">
              <a14:hiddenFill xmlns:a14="http://schemas.microsoft.com/office/drawing/2010/main">
                <a:solidFill>
                  <a:srgbClr val="FFFFFF"/>
                </a:solidFill>
              </a14:hiddenFill>
            </a:ext>
          </a:extLst>
        </p:spPr>
      </p:pic>
      <p:sp>
        <p:nvSpPr>
          <p:cNvPr id="2" name="Geschweifte Klammer rechts 1"/>
          <p:cNvSpPr/>
          <p:nvPr/>
        </p:nvSpPr>
        <p:spPr>
          <a:xfrm>
            <a:off x="6465454" y="750455"/>
            <a:ext cx="461817" cy="10737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 name="Textfeld 2"/>
          <p:cNvSpPr txBox="1"/>
          <p:nvPr/>
        </p:nvSpPr>
        <p:spPr>
          <a:xfrm>
            <a:off x="7042725" y="1100646"/>
            <a:ext cx="1985818" cy="307777"/>
          </a:xfrm>
          <a:prstGeom prst="rect">
            <a:avLst/>
          </a:prstGeom>
          <a:noFill/>
        </p:spPr>
        <p:txBody>
          <a:bodyPr wrap="square" rtlCol="0">
            <a:spAutoFit/>
          </a:bodyPr>
          <a:lstStyle/>
          <a:p>
            <a:r>
              <a:rPr lang="de-DE" sz="1400" dirty="0" smtClean="0"/>
              <a:t>EBM </a:t>
            </a:r>
            <a:r>
              <a:rPr lang="de-DE" sz="1400" dirty="0" err="1" smtClean="0"/>
              <a:t>suggested</a:t>
            </a:r>
            <a:endParaRPr lang="de-DE" sz="1400" dirty="0"/>
          </a:p>
        </p:txBody>
      </p:sp>
      <p:sp>
        <p:nvSpPr>
          <p:cNvPr id="4" name="Textfeld 3"/>
          <p:cNvSpPr txBox="1"/>
          <p:nvPr/>
        </p:nvSpPr>
        <p:spPr>
          <a:xfrm>
            <a:off x="4966856" y="1050637"/>
            <a:ext cx="2239817" cy="430887"/>
          </a:xfrm>
          <a:prstGeom prst="rect">
            <a:avLst/>
          </a:prstGeom>
          <a:noFill/>
        </p:spPr>
        <p:txBody>
          <a:bodyPr wrap="square" rtlCol="0">
            <a:spAutoFit/>
          </a:bodyPr>
          <a:lstStyle/>
          <a:p>
            <a:r>
              <a:rPr lang="de-DE" sz="1100" dirty="0">
                <a:solidFill>
                  <a:schemeClr val="accent1">
                    <a:lumMod val="75000"/>
                  </a:schemeClr>
                </a:solidFill>
              </a:rPr>
              <a:t>+</a:t>
            </a:r>
            <a:r>
              <a:rPr lang="de-DE" sz="1100" dirty="0" err="1">
                <a:solidFill>
                  <a:schemeClr val="accent1">
                    <a:lumMod val="75000"/>
                  </a:schemeClr>
                </a:solidFill>
              </a:rPr>
              <a:t>monitoring</a:t>
            </a:r>
            <a:r>
              <a:rPr lang="de-DE" sz="1100" dirty="0">
                <a:solidFill>
                  <a:schemeClr val="accent1">
                    <a:lumMod val="75000"/>
                  </a:schemeClr>
                </a:solidFill>
              </a:rPr>
              <a:t> </a:t>
            </a:r>
            <a:r>
              <a:rPr lang="de-DE" sz="1100" dirty="0" err="1">
                <a:solidFill>
                  <a:schemeClr val="accent1">
                    <a:lumMod val="75000"/>
                  </a:schemeClr>
                </a:solidFill>
              </a:rPr>
              <a:t>for</a:t>
            </a:r>
            <a:r>
              <a:rPr lang="de-DE" sz="1100" dirty="0">
                <a:solidFill>
                  <a:schemeClr val="accent1">
                    <a:lumMod val="75000"/>
                  </a:schemeClr>
                </a:solidFill>
              </a:rPr>
              <a:t> </a:t>
            </a:r>
            <a:endParaRPr lang="de-DE" sz="1100" dirty="0" smtClean="0">
              <a:solidFill>
                <a:schemeClr val="accent1">
                  <a:lumMod val="75000"/>
                </a:schemeClr>
              </a:solidFill>
            </a:endParaRPr>
          </a:p>
          <a:p>
            <a:r>
              <a:rPr lang="de-DE" sz="1100" dirty="0" err="1" smtClean="0">
                <a:solidFill>
                  <a:schemeClr val="accent1">
                    <a:lumMod val="75000"/>
                  </a:schemeClr>
                </a:solidFill>
              </a:rPr>
              <a:t>cardiac</a:t>
            </a:r>
            <a:r>
              <a:rPr lang="de-DE" sz="1100" dirty="0" smtClean="0">
                <a:solidFill>
                  <a:schemeClr val="accent1">
                    <a:lumMod val="75000"/>
                  </a:schemeClr>
                </a:solidFill>
              </a:rPr>
              <a:t> </a:t>
            </a:r>
            <a:r>
              <a:rPr lang="de-DE" sz="1100" dirty="0" err="1">
                <a:solidFill>
                  <a:schemeClr val="accent1">
                    <a:lumMod val="75000"/>
                  </a:schemeClr>
                </a:solidFill>
              </a:rPr>
              <a:t>allograft</a:t>
            </a:r>
            <a:r>
              <a:rPr lang="de-DE" sz="1100" dirty="0">
                <a:solidFill>
                  <a:schemeClr val="accent1">
                    <a:lumMod val="75000"/>
                  </a:schemeClr>
                </a:solidFill>
              </a:rPr>
              <a:t> </a:t>
            </a:r>
            <a:r>
              <a:rPr lang="de-DE" sz="1100" dirty="0" err="1">
                <a:solidFill>
                  <a:schemeClr val="accent1">
                    <a:lumMod val="75000"/>
                  </a:schemeClr>
                </a:solidFill>
              </a:rPr>
              <a:t>rejection</a:t>
            </a:r>
            <a:endParaRPr lang="de-DE" sz="1100" dirty="0">
              <a:solidFill>
                <a:schemeClr val="accent1">
                  <a:lumMod val="75000"/>
                </a:schemeClr>
              </a:solidFill>
            </a:endParaRPr>
          </a:p>
        </p:txBody>
      </p:sp>
      <p:sp>
        <p:nvSpPr>
          <p:cNvPr id="5" name="Textfeld 4"/>
          <p:cNvSpPr txBox="1"/>
          <p:nvPr/>
        </p:nvSpPr>
        <p:spPr>
          <a:xfrm>
            <a:off x="5911274" y="2943876"/>
            <a:ext cx="3544454" cy="523220"/>
          </a:xfrm>
          <a:prstGeom prst="rect">
            <a:avLst/>
          </a:prstGeom>
          <a:noFill/>
        </p:spPr>
        <p:txBody>
          <a:bodyPr wrap="square" rtlCol="0">
            <a:spAutoFit/>
          </a:bodyPr>
          <a:lstStyle/>
          <a:p>
            <a:r>
              <a:rPr lang="de-DE" sz="1400" dirty="0" err="1"/>
              <a:t>selected</a:t>
            </a:r>
            <a:r>
              <a:rPr lang="de-DE" sz="1400" dirty="0"/>
              <a:t> </a:t>
            </a:r>
            <a:r>
              <a:rPr lang="de-DE" sz="1400" dirty="0" err="1"/>
              <a:t>patients</a:t>
            </a:r>
            <a:r>
              <a:rPr lang="de-DE" sz="1400" dirty="0"/>
              <a:t> </a:t>
            </a:r>
            <a:r>
              <a:rPr lang="de-DE" sz="1400" dirty="0" err="1" smtClean="0"/>
              <a:t>when</a:t>
            </a:r>
            <a:r>
              <a:rPr lang="de-DE" sz="1400" dirty="0" smtClean="0"/>
              <a:t> </a:t>
            </a:r>
            <a:r>
              <a:rPr lang="de-DE" sz="1400" dirty="0" err="1"/>
              <a:t>other</a:t>
            </a:r>
            <a:r>
              <a:rPr lang="de-DE" sz="1400" dirty="0"/>
              <a:t> </a:t>
            </a:r>
            <a:r>
              <a:rPr lang="de-DE" sz="1400" dirty="0" err="1"/>
              <a:t>evaluation</a:t>
            </a:r>
            <a:r>
              <a:rPr lang="de-DE" sz="1400" dirty="0"/>
              <a:t> </a:t>
            </a:r>
            <a:r>
              <a:rPr lang="de-DE" sz="1400" dirty="0" err="1"/>
              <a:t>is</a:t>
            </a:r>
            <a:r>
              <a:rPr lang="de-DE" sz="1400" dirty="0"/>
              <a:t> </a:t>
            </a:r>
            <a:r>
              <a:rPr lang="de-DE" sz="1400" dirty="0" err="1" smtClean="0"/>
              <a:t>inconclusive</a:t>
            </a:r>
            <a:endParaRPr lang="de-DE" sz="1400" dirty="0"/>
          </a:p>
        </p:txBody>
      </p:sp>
      <p:sp>
        <p:nvSpPr>
          <p:cNvPr id="7" name="Geschweifte Klammer rechts 6"/>
          <p:cNvSpPr/>
          <p:nvPr/>
        </p:nvSpPr>
        <p:spPr>
          <a:xfrm>
            <a:off x="5336311" y="1976582"/>
            <a:ext cx="277089" cy="18565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 name="Textfeld 5"/>
          <p:cNvSpPr txBox="1"/>
          <p:nvPr/>
        </p:nvSpPr>
        <p:spPr>
          <a:xfrm>
            <a:off x="5911274" y="4560455"/>
            <a:ext cx="3255817" cy="523220"/>
          </a:xfrm>
          <a:prstGeom prst="rect">
            <a:avLst/>
          </a:prstGeom>
          <a:noFill/>
        </p:spPr>
        <p:txBody>
          <a:bodyPr wrap="square" rtlCol="0">
            <a:spAutoFit/>
          </a:bodyPr>
          <a:lstStyle/>
          <a:p>
            <a:r>
              <a:rPr lang="de-DE" sz="1400" dirty="0"/>
              <a:t>EMB </a:t>
            </a:r>
            <a:r>
              <a:rPr lang="de-DE" sz="1400" dirty="0" err="1"/>
              <a:t>is</a:t>
            </a:r>
            <a:r>
              <a:rPr lang="de-DE" sz="1400" dirty="0"/>
              <a:t> </a:t>
            </a:r>
            <a:r>
              <a:rPr lang="de-DE" sz="1400" dirty="0" err="1"/>
              <a:t>of</a:t>
            </a:r>
            <a:r>
              <a:rPr lang="de-DE" sz="1400" dirty="0"/>
              <a:t> </a:t>
            </a:r>
            <a:r>
              <a:rPr lang="de-DE" sz="1400" dirty="0" err="1"/>
              <a:t>unproven</a:t>
            </a:r>
            <a:r>
              <a:rPr lang="de-DE" sz="1400" dirty="0"/>
              <a:t> </a:t>
            </a:r>
            <a:r>
              <a:rPr lang="de-DE" sz="1400" dirty="0" err="1"/>
              <a:t>value</a:t>
            </a:r>
            <a:r>
              <a:rPr lang="de-DE" sz="1400" dirty="0"/>
              <a:t> in </a:t>
            </a:r>
            <a:r>
              <a:rPr lang="de-DE" sz="1400" dirty="0" err="1"/>
              <a:t>the</a:t>
            </a:r>
            <a:r>
              <a:rPr lang="de-DE" sz="1400" dirty="0"/>
              <a:t> </a:t>
            </a:r>
            <a:r>
              <a:rPr lang="de-DE" sz="1400" dirty="0" err="1"/>
              <a:t>following</a:t>
            </a:r>
            <a:r>
              <a:rPr lang="de-DE" sz="1400" dirty="0"/>
              <a:t> </a:t>
            </a:r>
            <a:r>
              <a:rPr lang="de-DE" sz="1400" dirty="0" err="1"/>
              <a:t>settings</a:t>
            </a:r>
            <a:r>
              <a:rPr lang="de-DE" sz="1400" dirty="0"/>
              <a:t> </a:t>
            </a:r>
            <a:r>
              <a:rPr lang="de-DE" sz="1400" dirty="0" smtClean="0">
                <a:solidFill>
                  <a:schemeClr val="accent1"/>
                </a:solidFill>
              </a:rPr>
              <a:t>(</a:t>
            </a:r>
            <a:r>
              <a:rPr lang="de-DE" sz="1400" dirty="0" err="1" smtClean="0">
                <a:solidFill>
                  <a:schemeClr val="accent1"/>
                </a:solidFill>
              </a:rPr>
              <a:t>under</a:t>
            </a:r>
            <a:r>
              <a:rPr lang="de-DE" sz="1400" dirty="0" smtClean="0">
                <a:solidFill>
                  <a:schemeClr val="accent1"/>
                </a:solidFill>
              </a:rPr>
              <a:t> </a:t>
            </a:r>
            <a:r>
              <a:rPr lang="de-DE" sz="1400" dirty="0" err="1" smtClean="0">
                <a:solidFill>
                  <a:schemeClr val="accent1"/>
                </a:solidFill>
              </a:rPr>
              <a:t>investigation</a:t>
            </a:r>
            <a:r>
              <a:rPr lang="de-DE" sz="1400" dirty="0" smtClean="0">
                <a:solidFill>
                  <a:schemeClr val="accent1"/>
                </a:solidFill>
              </a:rPr>
              <a:t>)</a:t>
            </a:r>
            <a:endParaRPr lang="de-DE" sz="1400" dirty="0">
              <a:solidFill>
                <a:schemeClr val="accent1"/>
              </a:solidFill>
            </a:endParaRPr>
          </a:p>
        </p:txBody>
      </p:sp>
      <p:sp>
        <p:nvSpPr>
          <p:cNvPr id="9" name="Geschweifte Klammer rechts 8"/>
          <p:cNvSpPr/>
          <p:nvPr/>
        </p:nvSpPr>
        <p:spPr>
          <a:xfrm>
            <a:off x="5336311" y="3890241"/>
            <a:ext cx="277089" cy="22282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6332872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105214" y="582129"/>
            <a:ext cx="2449062" cy="646331"/>
          </a:xfrm>
          <a:prstGeom prst="rect">
            <a:avLst/>
          </a:prstGeom>
          <a:noFill/>
          <a:ln w="28575">
            <a:solidFill>
              <a:schemeClr val="tx1"/>
            </a:solidFill>
          </a:ln>
          <a:effectLst>
            <a:softEdge rad="12700"/>
          </a:effectLst>
        </p:spPr>
        <p:txBody>
          <a:bodyPr wrap="square" rtlCol="0">
            <a:spAutoFit/>
          </a:bodyPr>
          <a:lstStyle/>
          <a:p>
            <a:pPr algn="ctr"/>
            <a:r>
              <a:rPr lang="de-DE" dirty="0" smtClean="0"/>
              <a:t>eingeschränkte LV- Funktion</a:t>
            </a:r>
            <a:endParaRPr lang="de-DE" dirty="0"/>
          </a:p>
        </p:txBody>
      </p:sp>
      <p:sp>
        <p:nvSpPr>
          <p:cNvPr id="16" name="Textfeld 15"/>
          <p:cNvSpPr txBox="1"/>
          <p:nvPr/>
        </p:nvSpPr>
        <p:spPr>
          <a:xfrm>
            <a:off x="5619028"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Vitien</a:t>
            </a:r>
            <a:endParaRPr lang="de-DE" sz="1100" dirty="0"/>
          </a:p>
        </p:txBody>
      </p:sp>
      <p:sp>
        <p:nvSpPr>
          <p:cNvPr id="18" name="Textfeld 17"/>
          <p:cNvSpPr txBox="1"/>
          <p:nvPr/>
        </p:nvSpPr>
        <p:spPr>
          <a:xfrm>
            <a:off x="3492262"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Echokardiographie</a:t>
            </a:r>
            <a:endParaRPr lang="de-DE" sz="1100" dirty="0"/>
          </a:p>
        </p:txBody>
      </p:sp>
      <p:sp>
        <p:nvSpPr>
          <p:cNvPr id="19" name="Textfeld 18"/>
          <p:cNvSpPr txBox="1"/>
          <p:nvPr/>
        </p:nvSpPr>
        <p:spPr>
          <a:xfrm>
            <a:off x="3485070"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EKG</a:t>
            </a:r>
            <a:endParaRPr lang="de-DE" sz="1100" dirty="0"/>
          </a:p>
        </p:txBody>
      </p:sp>
      <p:cxnSp>
        <p:nvCxnSpPr>
          <p:cNvPr id="20" name="Gerade Verbindung mit Pfeil 19"/>
          <p:cNvCxnSpPr/>
          <p:nvPr/>
        </p:nvCxnSpPr>
        <p:spPr>
          <a:xfrm>
            <a:off x="5243056" y="1829329"/>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5619028"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Tachymyopathie</a:t>
            </a:r>
            <a:endParaRPr lang="de-DE" sz="1100" dirty="0"/>
          </a:p>
        </p:txBody>
      </p:sp>
      <p:sp>
        <p:nvSpPr>
          <p:cNvPr id="31" name="Textfeld 30"/>
          <p:cNvSpPr txBox="1"/>
          <p:nvPr/>
        </p:nvSpPr>
        <p:spPr>
          <a:xfrm>
            <a:off x="3463509" y="363446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Herzkatheteruntersuchung</a:t>
            </a:r>
            <a:endParaRPr lang="de-DE" sz="1100" dirty="0"/>
          </a:p>
        </p:txBody>
      </p:sp>
      <p:sp>
        <p:nvSpPr>
          <p:cNvPr id="33" name="Textfeld 32"/>
          <p:cNvSpPr txBox="1"/>
          <p:nvPr/>
        </p:nvSpPr>
        <p:spPr>
          <a:xfrm>
            <a:off x="5619028" y="3634460"/>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Koronare Herzerkrankung</a:t>
            </a:r>
            <a:endParaRPr lang="de-DE" sz="1100" dirty="0"/>
          </a:p>
        </p:txBody>
      </p:sp>
      <p:sp>
        <p:nvSpPr>
          <p:cNvPr id="34" name="Textfeld 33"/>
          <p:cNvSpPr txBox="1"/>
          <p:nvPr/>
        </p:nvSpPr>
        <p:spPr>
          <a:xfrm>
            <a:off x="3463505" y="4508649"/>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MRT</a:t>
            </a:r>
            <a:endParaRPr lang="de-DE" sz="1100" dirty="0"/>
          </a:p>
        </p:txBody>
      </p:sp>
      <p:sp>
        <p:nvSpPr>
          <p:cNvPr id="37" name="Textfeld 36"/>
          <p:cNvSpPr txBox="1"/>
          <p:nvPr/>
        </p:nvSpPr>
        <p:spPr>
          <a:xfrm>
            <a:off x="5619028" y="4247039"/>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a:t>ischämische CM </a:t>
            </a:r>
          </a:p>
        </p:txBody>
      </p:sp>
      <p:sp>
        <p:nvSpPr>
          <p:cNvPr id="39" name="Textfeld 38"/>
          <p:cNvSpPr txBox="1"/>
          <p:nvPr/>
        </p:nvSpPr>
        <p:spPr>
          <a:xfrm>
            <a:off x="5619028" y="467499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nicht ischämische CM</a:t>
            </a:r>
            <a:endParaRPr lang="de-DE" sz="1100" dirty="0"/>
          </a:p>
        </p:txBody>
      </p:sp>
      <p:sp>
        <p:nvSpPr>
          <p:cNvPr id="44" name="Textfeld 43"/>
          <p:cNvSpPr txBox="1"/>
          <p:nvPr/>
        </p:nvSpPr>
        <p:spPr>
          <a:xfrm>
            <a:off x="3463505" y="5560423"/>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Endomyokardbiopsie</a:t>
            </a:r>
            <a:endParaRPr lang="de-DE" sz="1100" dirty="0"/>
          </a:p>
        </p:txBody>
      </p:sp>
      <p:cxnSp>
        <p:nvCxnSpPr>
          <p:cNvPr id="53" name="Gerade Verbindung mit Pfeil 52"/>
          <p:cNvCxnSpPr/>
          <p:nvPr/>
        </p:nvCxnSpPr>
        <p:spPr>
          <a:xfrm flipH="1">
            <a:off x="4327583" y="4000414"/>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4320397" y="314352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4336209" y="203934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flipH="1">
            <a:off x="4329026" y="1228460"/>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5185913" y="2847246"/>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243055" y="3762805"/>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flipH="1">
            <a:off x="5757412" y="5691228"/>
            <a:ext cx="11643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Gerade Verbindung mit Pfeil 76"/>
          <p:cNvCxnSpPr/>
          <p:nvPr/>
        </p:nvCxnSpPr>
        <p:spPr>
          <a:xfrm>
            <a:off x="5214242" y="4733996"/>
            <a:ext cx="366563" cy="83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Gerade Verbindung mit Pfeil 77"/>
          <p:cNvCxnSpPr/>
          <p:nvPr/>
        </p:nvCxnSpPr>
        <p:spPr>
          <a:xfrm flipV="1">
            <a:off x="5214242" y="4435398"/>
            <a:ext cx="324944" cy="14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7283926" y="1586048"/>
            <a:ext cx="1731033" cy="1107996"/>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Sinustachykardie, ausgeprägte lang anhaltende ventrikuläre Tachykardie, </a:t>
            </a:r>
            <a:r>
              <a:rPr lang="de-DE" sz="1100" dirty="0" err="1" smtClean="0">
                <a:solidFill>
                  <a:schemeClr val="accent1">
                    <a:lumMod val="60000"/>
                    <a:lumOff val="40000"/>
                  </a:schemeClr>
                </a:solidFill>
              </a:rPr>
              <a:t>tachykard</a:t>
            </a:r>
            <a:r>
              <a:rPr lang="de-DE" sz="1100" dirty="0" smtClean="0">
                <a:solidFill>
                  <a:schemeClr val="accent1">
                    <a:lumMod val="60000"/>
                    <a:lumOff val="40000"/>
                  </a:schemeClr>
                </a:solidFill>
              </a:rPr>
              <a:t> übergeleitetes VHF, Vorhofflattern</a:t>
            </a:r>
            <a:endParaRPr lang="de-DE" sz="1100" dirty="0">
              <a:solidFill>
                <a:schemeClr val="accent1">
                  <a:lumMod val="60000"/>
                  <a:lumOff val="40000"/>
                </a:schemeClr>
              </a:solidFill>
            </a:endParaRPr>
          </a:p>
        </p:txBody>
      </p:sp>
      <p:sp>
        <p:nvSpPr>
          <p:cNvPr id="27" name="Textfeld 26"/>
          <p:cNvSpPr txBox="1"/>
          <p:nvPr/>
        </p:nvSpPr>
        <p:spPr>
          <a:xfrm>
            <a:off x="7283926" y="2716441"/>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Stenose/ Insuffizienz</a:t>
            </a:r>
            <a:endParaRPr lang="de-DE" sz="1100" dirty="0">
              <a:solidFill>
                <a:schemeClr val="accent1">
                  <a:lumMod val="60000"/>
                  <a:lumOff val="40000"/>
                </a:schemeClr>
              </a:solidFill>
            </a:endParaRPr>
          </a:p>
        </p:txBody>
      </p:sp>
      <p:sp>
        <p:nvSpPr>
          <p:cNvPr id="28" name="Textfeld 27"/>
          <p:cNvSpPr txBox="1"/>
          <p:nvPr/>
        </p:nvSpPr>
        <p:spPr>
          <a:xfrm>
            <a:off x="7283925" y="424979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Thrombose, Embolie</a:t>
            </a:r>
            <a:endParaRPr lang="de-DE" sz="1100" dirty="0">
              <a:solidFill>
                <a:schemeClr val="accent1">
                  <a:lumMod val="60000"/>
                  <a:lumOff val="40000"/>
                </a:schemeClr>
              </a:solidFill>
            </a:endParaRPr>
          </a:p>
        </p:txBody>
      </p:sp>
      <p:sp>
        <p:nvSpPr>
          <p:cNvPr id="29" name="Textfeld 28"/>
          <p:cNvSpPr txBox="1"/>
          <p:nvPr/>
        </p:nvSpPr>
        <p:spPr>
          <a:xfrm>
            <a:off x="7283926" y="4675139"/>
            <a:ext cx="1731033" cy="1892826"/>
          </a:xfrm>
          <a:prstGeom prst="rect">
            <a:avLst/>
          </a:prstGeom>
          <a:noFill/>
          <a:ln w="28575">
            <a:solidFill>
              <a:schemeClr val="tx1"/>
            </a:solidFill>
          </a:ln>
          <a:effectLst>
            <a:softEdge rad="12700"/>
          </a:effectLst>
        </p:spPr>
        <p:txBody>
          <a:bodyPr wrap="square" rtlCol="0">
            <a:spAutoFit/>
          </a:bodyPr>
          <a:lstStyle/>
          <a:p>
            <a:r>
              <a:rPr lang="de-DE" sz="1100" dirty="0" smtClean="0">
                <a:solidFill>
                  <a:schemeClr val="accent1">
                    <a:lumMod val="60000"/>
                    <a:lumOff val="40000"/>
                  </a:schemeClr>
                </a:solidFill>
              </a:rPr>
              <a:t>idiopathisch</a:t>
            </a:r>
          </a:p>
          <a:p>
            <a:r>
              <a:rPr lang="de-DE" sz="1100" dirty="0" smtClean="0">
                <a:solidFill>
                  <a:schemeClr val="accent1">
                    <a:lumMod val="60000"/>
                    <a:lumOff val="40000"/>
                  </a:schemeClr>
                </a:solidFill>
              </a:rPr>
              <a:t>Myokarditis</a:t>
            </a:r>
          </a:p>
          <a:p>
            <a:r>
              <a:rPr lang="de-DE" sz="1100" dirty="0" err="1" smtClean="0">
                <a:solidFill>
                  <a:schemeClr val="accent1">
                    <a:lumMod val="60000"/>
                    <a:lumOff val="40000"/>
                  </a:schemeClr>
                </a:solidFill>
              </a:rPr>
              <a:t>Infiltrative</a:t>
            </a:r>
            <a:r>
              <a:rPr lang="de-DE" sz="1100" dirty="0" smtClean="0">
                <a:solidFill>
                  <a:schemeClr val="accent1">
                    <a:lumMod val="60000"/>
                    <a:lumOff val="40000"/>
                  </a:schemeClr>
                </a:solidFill>
              </a:rPr>
              <a:t> Erkrankung</a:t>
            </a:r>
          </a:p>
          <a:p>
            <a:r>
              <a:rPr lang="de-DE" sz="1100" dirty="0" smtClean="0">
                <a:solidFill>
                  <a:schemeClr val="accent1">
                    <a:lumMod val="60000"/>
                    <a:lumOff val="40000"/>
                  </a:schemeClr>
                </a:solidFill>
              </a:rPr>
              <a:t>Speichererkrankung</a:t>
            </a:r>
          </a:p>
          <a:p>
            <a:r>
              <a:rPr lang="de-DE" sz="1100" dirty="0" smtClean="0">
                <a:solidFill>
                  <a:schemeClr val="accent1">
                    <a:lumMod val="60000"/>
                    <a:lumOff val="40000"/>
                  </a:schemeClr>
                </a:solidFill>
              </a:rPr>
              <a:t>Autoimmunerkrankung</a:t>
            </a:r>
          </a:p>
          <a:p>
            <a:r>
              <a:rPr lang="de-DE" sz="1100" dirty="0" smtClean="0">
                <a:solidFill>
                  <a:schemeClr val="accent1">
                    <a:lumMod val="60000"/>
                    <a:lumOff val="40000"/>
                  </a:schemeClr>
                </a:solidFill>
              </a:rPr>
              <a:t>exogene Ursachen</a:t>
            </a:r>
          </a:p>
          <a:p>
            <a:r>
              <a:rPr lang="de-DE" sz="1100" dirty="0" smtClean="0">
                <a:solidFill>
                  <a:schemeClr val="accent1">
                    <a:lumMod val="60000"/>
                    <a:lumOff val="40000"/>
                  </a:schemeClr>
                </a:solidFill>
              </a:rPr>
              <a:t>Spätfolge </a:t>
            </a:r>
          </a:p>
          <a:p>
            <a:pPr marL="171450" indent="-171450">
              <a:buFont typeface="Arial" panose="020B0604020202020204" pitchFamily="34" charset="0"/>
              <a:buChar char="•"/>
            </a:pPr>
            <a:r>
              <a:rPr lang="de-DE" sz="1000" dirty="0" smtClean="0">
                <a:solidFill>
                  <a:schemeClr val="accent1">
                    <a:lumMod val="60000"/>
                    <a:lumOff val="40000"/>
                  </a:schemeClr>
                </a:solidFill>
              </a:rPr>
              <a:t>Art</a:t>
            </a:r>
            <a:r>
              <a:rPr lang="de-DE" sz="1000" dirty="0">
                <a:solidFill>
                  <a:schemeClr val="accent1">
                    <a:lumMod val="60000"/>
                    <a:lumOff val="40000"/>
                  </a:schemeClr>
                </a:solidFill>
              </a:rPr>
              <a:t>. </a:t>
            </a:r>
            <a:r>
              <a:rPr lang="de-DE" sz="1000" dirty="0" smtClean="0">
                <a:solidFill>
                  <a:schemeClr val="accent1">
                    <a:lumMod val="60000"/>
                    <a:lumOff val="40000"/>
                  </a:schemeClr>
                </a:solidFill>
              </a:rPr>
              <a:t>Hypertonie</a:t>
            </a:r>
            <a:endParaRPr lang="de-DE" sz="1000" dirty="0">
              <a:solidFill>
                <a:schemeClr val="accent1">
                  <a:lumMod val="60000"/>
                  <a:lumOff val="40000"/>
                </a:schemeClr>
              </a:solidFill>
            </a:endParaRPr>
          </a:p>
          <a:p>
            <a:pPr marL="171450" indent="-171450">
              <a:buFont typeface="Arial" panose="020B0604020202020204" pitchFamily="34" charset="0"/>
              <a:buChar char="•"/>
            </a:pPr>
            <a:r>
              <a:rPr lang="de-DE" sz="1000" dirty="0" err="1" smtClean="0">
                <a:solidFill>
                  <a:schemeClr val="accent1">
                    <a:lumMod val="60000"/>
                    <a:lumOff val="40000"/>
                  </a:schemeClr>
                </a:solidFill>
              </a:rPr>
              <a:t>Vitien</a:t>
            </a:r>
            <a:endParaRPr lang="de-DE" sz="1000" dirty="0" smtClean="0">
              <a:solidFill>
                <a:schemeClr val="accent1">
                  <a:lumMod val="60000"/>
                  <a:lumOff val="40000"/>
                </a:schemeClr>
              </a:solidFill>
            </a:endParaRPr>
          </a:p>
          <a:p>
            <a:pPr marL="171450" indent="-171450">
              <a:buFont typeface="Arial" panose="020B0604020202020204" pitchFamily="34" charset="0"/>
              <a:buChar char="•"/>
            </a:pPr>
            <a:r>
              <a:rPr lang="de-DE" sz="1000" dirty="0" smtClean="0">
                <a:solidFill>
                  <a:schemeClr val="accent1">
                    <a:lumMod val="60000"/>
                    <a:lumOff val="40000"/>
                  </a:schemeClr>
                </a:solidFill>
              </a:rPr>
              <a:t>Ischämie </a:t>
            </a:r>
          </a:p>
          <a:p>
            <a:pPr marL="171450" indent="-171450">
              <a:buFont typeface="Arial" panose="020B0604020202020204" pitchFamily="34" charset="0"/>
              <a:buChar char="•"/>
            </a:pPr>
            <a:r>
              <a:rPr lang="de-DE" sz="1000" dirty="0" smtClean="0">
                <a:solidFill>
                  <a:schemeClr val="accent1">
                    <a:lumMod val="60000"/>
                    <a:lumOff val="40000"/>
                  </a:schemeClr>
                </a:solidFill>
              </a:rPr>
              <a:t>Arrhythmien</a:t>
            </a:r>
            <a:endParaRPr lang="de-DE" sz="1000" dirty="0">
              <a:solidFill>
                <a:schemeClr val="accent1">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913" y="5851232"/>
            <a:ext cx="1945897" cy="69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49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TORCH Register </a:t>
            </a:r>
            <a:br>
              <a:rPr lang="de-DE" dirty="0" smtClean="0"/>
            </a:br>
            <a:r>
              <a:rPr lang="de-DE" sz="3600" dirty="0" smtClean="0">
                <a:solidFill>
                  <a:srgbClr val="FF0000"/>
                </a:solidFill>
              </a:rPr>
              <a:t>(Patienten mit nicht- ischämischer CM)</a:t>
            </a:r>
            <a:endParaRPr lang="de-DE" sz="3600" dirty="0">
              <a:solidFill>
                <a:srgbClr val="FF0000"/>
              </a:solidFill>
            </a:endParaRPr>
          </a:p>
        </p:txBody>
      </p:sp>
      <p:sp>
        <p:nvSpPr>
          <p:cNvPr id="3" name="Inhaltsplatzhalter 2"/>
          <p:cNvSpPr>
            <a:spLocks noGrp="1"/>
          </p:cNvSpPr>
          <p:nvPr>
            <p:ph idx="1"/>
          </p:nvPr>
        </p:nvSpPr>
        <p:spPr/>
        <p:txBody>
          <a:bodyPr/>
          <a:lstStyle/>
          <a:p>
            <a:r>
              <a:rPr lang="de-DE" sz="1800" dirty="0"/>
              <a:t>Dr. med. Franziska </a:t>
            </a:r>
            <a:r>
              <a:rPr lang="de-DE" sz="1800" dirty="0" err="1"/>
              <a:t>Prömm</a:t>
            </a:r>
            <a:endParaRPr lang="de-DE" sz="1800" dirty="0"/>
          </a:p>
          <a:p>
            <a:pPr marL="0" indent="0">
              <a:buNone/>
            </a:pPr>
            <a:r>
              <a:rPr lang="de-DE" sz="1800" dirty="0" smtClean="0"/>
              <a:t>	Studienärztin</a:t>
            </a:r>
            <a:endParaRPr lang="de-DE" sz="1800" dirty="0"/>
          </a:p>
          <a:p>
            <a:pPr marL="0" indent="0">
              <a:buNone/>
            </a:pPr>
            <a:r>
              <a:rPr lang="de-DE" sz="1800" dirty="0" smtClean="0"/>
              <a:t>	Tel</a:t>
            </a:r>
            <a:r>
              <a:rPr lang="de-DE" sz="1800" dirty="0"/>
              <a:t>.: +49 (0) 89 1218 1794 </a:t>
            </a:r>
            <a:r>
              <a:rPr lang="de-DE" sz="1800" dirty="0">
                <a:hlinkClick r:id="rId2"/>
              </a:rPr>
              <a:t>proemm@dhm.mhn.de</a:t>
            </a:r>
            <a:endParaRPr lang="de-DE" sz="1800" dirty="0"/>
          </a:p>
          <a:p>
            <a:pPr marL="0" indent="0">
              <a:buNone/>
            </a:pPr>
            <a:r>
              <a:rPr lang="de-DE" sz="1800" dirty="0" smtClean="0"/>
              <a:t>	Deutsches </a:t>
            </a:r>
            <a:r>
              <a:rPr lang="de-DE" sz="1800" dirty="0"/>
              <a:t>Herzzentrum München</a:t>
            </a:r>
          </a:p>
          <a:p>
            <a:pPr marL="0" indent="0">
              <a:buNone/>
            </a:pPr>
            <a:r>
              <a:rPr lang="de-DE" sz="1800" dirty="0" smtClean="0"/>
              <a:t>	Klinik </a:t>
            </a:r>
            <a:r>
              <a:rPr lang="de-DE" sz="1800" dirty="0"/>
              <a:t>für Herz- und Kreislauferkrankungen</a:t>
            </a:r>
          </a:p>
          <a:p>
            <a:pPr marL="0" indent="0">
              <a:buNone/>
            </a:pPr>
            <a:r>
              <a:rPr lang="de-DE" sz="1800" dirty="0" smtClean="0"/>
              <a:t>	Lazarettstraße </a:t>
            </a:r>
            <a:r>
              <a:rPr lang="de-DE" sz="1800" dirty="0"/>
              <a:t>36</a:t>
            </a:r>
          </a:p>
          <a:p>
            <a:pPr marL="0" indent="0">
              <a:buNone/>
            </a:pPr>
            <a:r>
              <a:rPr lang="de-DE" sz="1800" dirty="0" smtClean="0"/>
              <a:t>	80636 München</a:t>
            </a:r>
          </a:p>
          <a:p>
            <a:r>
              <a:rPr lang="de-DE" sz="1800" dirty="0" smtClean="0"/>
              <a:t>PD Dr. med. Carolin Sonne, Elke Lorenz, Stefanie Rosner, Suzan </a:t>
            </a:r>
            <a:r>
              <a:rPr lang="de-DE" sz="1800" dirty="0" err="1" smtClean="0"/>
              <a:t>Nasifoglu</a:t>
            </a:r>
            <a:endParaRPr lang="de-DE" sz="1800" dirty="0" smtClean="0"/>
          </a:p>
          <a:p>
            <a:pPr marL="0" indent="0">
              <a:buNone/>
            </a:pPr>
            <a:endParaRPr lang="de-DE" sz="1800" dirty="0"/>
          </a:p>
          <a:p>
            <a:endParaRPr lang="de-DE" sz="1800" dirty="0"/>
          </a:p>
          <a:p>
            <a:endParaRPr lang="de-DE" dirty="0"/>
          </a:p>
        </p:txBody>
      </p:sp>
    </p:spTree>
    <p:extLst>
      <p:ext uri="{BB962C8B-B14F-4D97-AF65-F5344CB8AC3E}">
        <p14:creationId xmlns:p14="http://schemas.microsoft.com/office/powerpoint/2010/main" val="42249265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dirty="0">
                <a:solidFill>
                  <a:schemeClr val="accent1"/>
                </a:solidFill>
              </a:rPr>
              <a:t>V</a:t>
            </a:r>
            <a:r>
              <a:rPr lang="de-DE" dirty="0" smtClean="0">
                <a:solidFill>
                  <a:schemeClr val="accent1"/>
                </a:solidFill>
              </a:rPr>
              <a:t>ielen Dank für die Aufmerksamkeit!</a:t>
            </a:r>
            <a:endParaRPr lang="de-DE" dirty="0">
              <a:solidFill>
                <a:schemeClr val="accent1"/>
              </a:solidFill>
            </a:endParaRPr>
          </a:p>
        </p:txBody>
      </p:sp>
    </p:spTree>
    <p:extLst>
      <p:ext uri="{BB962C8B-B14F-4D97-AF65-F5344CB8AC3E}">
        <p14:creationId xmlns:p14="http://schemas.microsoft.com/office/powerpoint/2010/main" val="1378583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1">
                    <a:lumMod val="75000"/>
                  </a:schemeClr>
                </a:solidFill>
              </a:rPr>
              <a:t>Ätiologie</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665" y="500021"/>
            <a:ext cx="7206384" cy="7141127"/>
          </a:xfrm>
          <a:ln>
            <a:solidFill>
              <a:srgbClr val="C00000"/>
            </a:solidFill>
          </a:ln>
        </p:spPr>
      </p:pic>
      <p:sp>
        <p:nvSpPr>
          <p:cNvPr id="7" name="Ellipse 6"/>
          <p:cNvSpPr/>
          <p:nvPr/>
        </p:nvSpPr>
        <p:spPr>
          <a:xfrm>
            <a:off x="712665" y="1082304"/>
            <a:ext cx="4925684" cy="74187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2653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„eingeschränkte LV- Funktion“</a:t>
            </a:r>
          </a:p>
        </p:txBody>
      </p:sp>
      <p:sp>
        <p:nvSpPr>
          <p:cNvPr id="3" name="Inhaltsplatzhalter 2"/>
          <p:cNvSpPr>
            <a:spLocks noGrp="1"/>
          </p:cNvSpPr>
          <p:nvPr>
            <p:ph idx="1"/>
          </p:nvPr>
        </p:nvSpPr>
        <p:spPr/>
        <p:txBody>
          <a:bodyPr/>
          <a:lstStyle/>
          <a:p>
            <a:r>
              <a:rPr lang="de-DE" dirty="0" smtClean="0"/>
              <a:t>Einteilung</a:t>
            </a:r>
          </a:p>
          <a:p>
            <a:r>
              <a:rPr lang="de-DE" dirty="0" smtClean="0"/>
              <a:t>Diagnose</a:t>
            </a:r>
          </a:p>
          <a:p>
            <a:r>
              <a:rPr lang="de-DE" dirty="0" smtClean="0"/>
              <a:t>Ätiologie</a:t>
            </a:r>
          </a:p>
          <a:p>
            <a:r>
              <a:rPr lang="de-DE" dirty="0" smtClean="0"/>
              <a:t>Klinischer Ablauf</a:t>
            </a:r>
          </a:p>
          <a:p>
            <a:endParaRPr lang="de-DE" dirty="0"/>
          </a:p>
        </p:txBody>
      </p:sp>
    </p:spTree>
    <p:extLst>
      <p:ext uri="{BB962C8B-B14F-4D97-AF65-F5344CB8AC3E}">
        <p14:creationId xmlns:p14="http://schemas.microsoft.com/office/powerpoint/2010/main" val="40637740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Inhaltsplatzhalt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65" y="500020"/>
            <a:ext cx="7206384" cy="7141127"/>
          </a:xfrm>
          <a:prstGeom prst="rect">
            <a:avLst/>
          </a:prstGeom>
          <a:ln>
            <a:noFill/>
          </a:ln>
        </p:spPr>
      </p:pic>
      <p:sp>
        <p:nvSpPr>
          <p:cNvPr id="6" name="Abgerundetes Rechteck 5"/>
          <p:cNvSpPr/>
          <p:nvPr/>
        </p:nvSpPr>
        <p:spPr>
          <a:xfrm>
            <a:off x="1206500" y="2705100"/>
            <a:ext cx="2006600" cy="3213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w="28575">
                <a:solidFill>
                  <a:srgbClr val="C00000"/>
                </a:solidFill>
              </a:ln>
              <a:solidFill>
                <a:srgbClr val="C00000"/>
              </a:solidFill>
            </a:endParaRPr>
          </a:p>
        </p:txBody>
      </p:sp>
      <p:sp>
        <p:nvSpPr>
          <p:cNvPr id="7" name="Abgerundetes Rechteck 6"/>
          <p:cNvSpPr/>
          <p:nvPr/>
        </p:nvSpPr>
        <p:spPr>
          <a:xfrm>
            <a:off x="1066800" y="2622550"/>
            <a:ext cx="2286000" cy="329565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4746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„eingeschränkte LV- Funktion“</a:t>
            </a:r>
          </a:p>
        </p:txBody>
      </p:sp>
      <p:sp>
        <p:nvSpPr>
          <p:cNvPr id="3" name="Inhaltsplatzhalter 2"/>
          <p:cNvSpPr>
            <a:spLocks noGrp="1"/>
          </p:cNvSpPr>
          <p:nvPr>
            <p:ph idx="1"/>
          </p:nvPr>
        </p:nvSpPr>
        <p:spPr/>
        <p:txBody>
          <a:bodyPr/>
          <a:lstStyle/>
          <a:p>
            <a:r>
              <a:rPr lang="de-DE" dirty="0" smtClean="0"/>
              <a:t>Einteilung</a:t>
            </a:r>
          </a:p>
          <a:p>
            <a:r>
              <a:rPr lang="de-DE" dirty="0" smtClean="0"/>
              <a:t>Diagnose</a:t>
            </a:r>
          </a:p>
          <a:p>
            <a:r>
              <a:rPr lang="de-DE" dirty="0" smtClean="0"/>
              <a:t>Ätiologie</a:t>
            </a:r>
          </a:p>
          <a:p>
            <a:r>
              <a:rPr lang="de-DE" dirty="0" smtClean="0"/>
              <a:t>Klinischer Ablauf</a:t>
            </a:r>
          </a:p>
          <a:p>
            <a:endParaRPr lang="de-DE" dirty="0"/>
          </a:p>
        </p:txBody>
      </p:sp>
    </p:spTree>
    <p:extLst>
      <p:ext uri="{BB962C8B-B14F-4D97-AF65-F5344CB8AC3E}">
        <p14:creationId xmlns:p14="http://schemas.microsoft.com/office/powerpoint/2010/main" val="753309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105214" y="582129"/>
            <a:ext cx="2449062" cy="646331"/>
          </a:xfrm>
          <a:prstGeom prst="rect">
            <a:avLst/>
          </a:prstGeom>
          <a:noFill/>
          <a:ln w="28575">
            <a:solidFill>
              <a:schemeClr val="tx1"/>
            </a:solidFill>
          </a:ln>
          <a:effectLst>
            <a:softEdge rad="12700"/>
          </a:effectLst>
        </p:spPr>
        <p:txBody>
          <a:bodyPr wrap="square" rtlCol="0">
            <a:spAutoFit/>
          </a:bodyPr>
          <a:lstStyle/>
          <a:p>
            <a:pPr algn="ctr"/>
            <a:r>
              <a:rPr lang="de-DE" dirty="0" smtClean="0"/>
              <a:t>eingeschränkte LV- Funktion</a:t>
            </a:r>
            <a:endParaRPr lang="de-DE" dirty="0"/>
          </a:p>
        </p:txBody>
      </p:sp>
      <p:sp>
        <p:nvSpPr>
          <p:cNvPr id="16" name="Textfeld 15"/>
          <p:cNvSpPr txBox="1"/>
          <p:nvPr/>
        </p:nvSpPr>
        <p:spPr>
          <a:xfrm>
            <a:off x="5619028"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Vitien</a:t>
            </a:r>
            <a:endParaRPr lang="de-DE" sz="1100" dirty="0"/>
          </a:p>
        </p:txBody>
      </p:sp>
      <p:sp>
        <p:nvSpPr>
          <p:cNvPr id="18" name="Textfeld 17"/>
          <p:cNvSpPr txBox="1"/>
          <p:nvPr/>
        </p:nvSpPr>
        <p:spPr>
          <a:xfrm>
            <a:off x="3492262" y="271644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Echokardiographie</a:t>
            </a:r>
            <a:endParaRPr lang="de-DE" sz="1100" dirty="0"/>
          </a:p>
        </p:txBody>
      </p:sp>
      <p:sp>
        <p:nvSpPr>
          <p:cNvPr id="19" name="Textfeld 18"/>
          <p:cNvSpPr txBox="1"/>
          <p:nvPr/>
        </p:nvSpPr>
        <p:spPr>
          <a:xfrm>
            <a:off x="3485070"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EKG</a:t>
            </a:r>
            <a:endParaRPr lang="de-DE" sz="1100" dirty="0"/>
          </a:p>
        </p:txBody>
      </p:sp>
      <p:cxnSp>
        <p:nvCxnSpPr>
          <p:cNvPr id="20" name="Gerade Verbindung mit Pfeil 19"/>
          <p:cNvCxnSpPr/>
          <p:nvPr/>
        </p:nvCxnSpPr>
        <p:spPr>
          <a:xfrm>
            <a:off x="5243056" y="1829329"/>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5619028" y="1698524"/>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Tachymyopathie</a:t>
            </a:r>
            <a:endParaRPr lang="de-DE" sz="1100" dirty="0"/>
          </a:p>
        </p:txBody>
      </p:sp>
      <p:sp>
        <p:nvSpPr>
          <p:cNvPr id="31" name="Textfeld 30"/>
          <p:cNvSpPr txBox="1"/>
          <p:nvPr/>
        </p:nvSpPr>
        <p:spPr>
          <a:xfrm>
            <a:off x="3463509" y="363446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Herzkatheteruntersuchung</a:t>
            </a:r>
            <a:endParaRPr lang="de-DE" sz="1100" dirty="0"/>
          </a:p>
        </p:txBody>
      </p:sp>
      <p:sp>
        <p:nvSpPr>
          <p:cNvPr id="33" name="Textfeld 32"/>
          <p:cNvSpPr txBox="1"/>
          <p:nvPr/>
        </p:nvSpPr>
        <p:spPr>
          <a:xfrm>
            <a:off x="5619028" y="3634460"/>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Koronare Herzerkrankung</a:t>
            </a:r>
            <a:endParaRPr lang="de-DE" sz="1100" dirty="0"/>
          </a:p>
        </p:txBody>
      </p:sp>
      <p:sp>
        <p:nvSpPr>
          <p:cNvPr id="34" name="Textfeld 33"/>
          <p:cNvSpPr txBox="1"/>
          <p:nvPr/>
        </p:nvSpPr>
        <p:spPr>
          <a:xfrm>
            <a:off x="3463505" y="4508649"/>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MRT</a:t>
            </a:r>
            <a:endParaRPr lang="de-DE" sz="1100" dirty="0"/>
          </a:p>
        </p:txBody>
      </p:sp>
      <p:sp>
        <p:nvSpPr>
          <p:cNvPr id="37" name="Textfeld 36"/>
          <p:cNvSpPr txBox="1"/>
          <p:nvPr/>
        </p:nvSpPr>
        <p:spPr>
          <a:xfrm>
            <a:off x="5619028" y="4247039"/>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a:t>ischämische CM </a:t>
            </a:r>
          </a:p>
        </p:txBody>
      </p:sp>
      <p:sp>
        <p:nvSpPr>
          <p:cNvPr id="39" name="Textfeld 38"/>
          <p:cNvSpPr txBox="1"/>
          <p:nvPr/>
        </p:nvSpPr>
        <p:spPr>
          <a:xfrm>
            <a:off x="5619028" y="4674991"/>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t>nicht ischämische CM</a:t>
            </a:r>
            <a:endParaRPr lang="de-DE" sz="1100" dirty="0"/>
          </a:p>
        </p:txBody>
      </p:sp>
      <p:sp>
        <p:nvSpPr>
          <p:cNvPr id="44" name="Textfeld 43"/>
          <p:cNvSpPr txBox="1"/>
          <p:nvPr/>
        </p:nvSpPr>
        <p:spPr>
          <a:xfrm>
            <a:off x="3463505" y="5560423"/>
            <a:ext cx="1664898" cy="261610"/>
          </a:xfrm>
          <a:prstGeom prst="rect">
            <a:avLst/>
          </a:prstGeom>
          <a:noFill/>
          <a:ln w="28575">
            <a:solidFill>
              <a:schemeClr val="tx1"/>
            </a:solidFill>
          </a:ln>
          <a:effectLst>
            <a:softEdge rad="12700"/>
          </a:effectLst>
        </p:spPr>
        <p:txBody>
          <a:bodyPr wrap="square" rtlCol="0">
            <a:spAutoFit/>
          </a:bodyPr>
          <a:lstStyle/>
          <a:p>
            <a:pPr algn="ctr"/>
            <a:r>
              <a:rPr lang="de-DE" sz="1100" dirty="0" err="1" smtClean="0"/>
              <a:t>Endomyokardbiopsie</a:t>
            </a:r>
            <a:r>
              <a:rPr lang="de-DE" sz="1100" dirty="0" smtClean="0"/>
              <a:t>?</a:t>
            </a:r>
            <a:endParaRPr lang="de-DE" sz="1100" dirty="0"/>
          </a:p>
        </p:txBody>
      </p:sp>
      <p:cxnSp>
        <p:nvCxnSpPr>
          <p:cNvPr id="53" name="Gerade Verbindung mit Pfeil 52"/>
          <p:cNvCxnSpPr/>
          <p:nvPr/>
        </p:nvCxnSpPr>
        <p:spPr>
          <a:xfrm flipH="1">
            <a:off x="4327583" y="4000414"/>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4320397" y="314352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4336209" y="2039343"/>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flipH="1">
            <a:off x="4329026" y="1228460"/>
            <a:ext cx="1439" cy="348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5185913" y="2847246"/>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243055" y="3762805"/>
            <a:ext cx="3428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flipH="1">
            <a:off x="5757412" y="5691228"/>
            <a:ext cx="11643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Gerade Verbindung mit Pfeil 76"/>
          <p:cNvCxnSpPr/>
          <p:nvPr/>
        </p:nvCxnSpPr>
        <p:spPr>
          <a:xfrm>
            <a:off x="5214242" y="4733996"/>
            <a:ext cx="366563" cy="83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Gerade Verbindung mit Pfeil 77"/>
          <p:cNvCxnSpPr/>
          <p:nvPr/>
        </p:nvCxnSpPr>
        <p:spPr>
          <a:xfrm flipV="1">
            <a:off x="5214242" y="4435398"/>
            <a:ext cx="324944" cy="14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7283926" y="1586048"/>
            <a:ext cx="1731033" cy="1107996"/>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Sinustachykardie, ausgeprägte lang anhaltende ventrikuläre </a:t>
            </a:r>
            <a:r>
              <a:rPr lang="de-DE" sz="1100" dirty="0" err="1" smtClean="0">
                <a:solidFill>
                  <a:schemeClr val="accent1">
                    <a:lumMod val="60000"/>
                    <a:lumOff val="40000"/>
                  </a:schemeClr>
                </a:solidFill>
              </a:rPr>
              <a:t>Extrasystolie</a:t>
            </a:r>
            <a:r>
              <a:rPr lang="de-DE" sz="1100" dirty="0" smtClean="0">
                <a:solidFill>
                  <a:schemeClr val="accent1">
                    <a:lumMod val="60000"/>
                    <a:lumOff val="40000"/>
                  </a:schemeClr>
                </a:solidFill>
              </a:rPr>
              <a:t>, </a:t>
            </a:r>
            <a:r>
              <a:rPr lang="de-DE" sz="1100" dirty="0" err="1" smtClean="0">
                <a:solidFill>
                  <a:schemeClr val="accent1">
                    <a:lumMod val="60000"/>
                    <a:lumOff val="40000"/>
                  </a:schemeClr>
                </a:solidFill>
              </a:rPr>
              <a:t>tachykard</a:t>
            </a:r>
            <a:r>
              <a:rPr lang="de-DE" sz="1100" dirty="0" smtClean="0">
                <a:solidFill>
                  <a:schemeClr val="accent1">
                    <a:lumMod val="60000"/>
                    <a:lumOff val="40000"/>
                  </a:schemeClr>
                </a:solidFill>
              </a:rPr>
              <a:t> übergeleitetes VHF, Vorhofflattern</a:t>
            </a:r>
            <a:endParaRPr lang="de-DE" sz="1100" dirty="0">
              <a:solidFill>
                <a:schemeClr val="accent1">
                  <a:lumMod val="60000"/>
                  <a:lumOff val="40000"/>
                </a:schemeClr>
              </a:solidFill>
            </a:endParaRPr>
          </a:p>
        </p:txBody>
      </p:sp>
      <p:sp>
        <p:nvSpPr>
          <p:cNvPr id="27" name="Textfeld 26"/>
          <p:cNvSpPr txBox="1"/>
          <p:nvPr/>
        </p:nvSpPr>
        <p:spPr>
          <a:xfrm>
            <a:off x="7283926" y="2716441"/>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Stenose/ Insuffizienz</a:t>
            </a:r>
            <a:endParaRPr lang="de-DE" sz="1100" dirty="0">
              <a:solidFill>
                <a:schemeClr val="accent1">
                  <a:lumMod val="60000"/>
                  <a:lumOff val="40000"/>
                </a:schemeClr>
              </a:solidFill>
            </a:endParaRPr>
          </a:p>
        </p:txBody>
      </p:sp>
      <p:sp>
        <p:nvSpPr>
          <p:cNvPr id="28" name="Textfeld 27"/>
          <p:cNvSpPr txBox="1"/>
          <p:nvPr/>
        </p:nvSpPr>
        <p:spPr>
          <a:xfrm>
            <a:off x="7283925" y="4249790"/>
            <a:ext cx="1731033" cy="261610"/>
          </a:xfrm>
          <a:prstGeom prst="rect">
            <a:avLst/>
          </a:prstGeom>
          <a:noFill/>
          <a:ln w="28575">
            <a:solidFill>
              <a:schemeClr val="tx1"/>
            </a:solidFill>
          </a:ln>
          <a:effectLst>
            <a:softEdge rad="12700"/>
          </a:effectLst>
        </p:spPr>
        <p:txBody>
          <a:bodyPr wrap="square" rtlCol="0">
            <a:spAutoFit/>
          </a:bodyPr>
          <a:lstStyle/>
          <a:p>
            <a:pPr algn="ctr"/>
            <a:r>
              <a:rPr lang="de-DE" sz="1100" dirty="0" smtClean="0">
                <a:solidFill>
                  <a:schemeClr val="accent1">
                    <a:lumMod val="60000"/>
                    <a:lumOff val="40000"/>
                  </a:schemeClr>
                </a:solidFill>
              </a:rPr>
              <a:t>Thrombose, Embolie</a:t>
            </a:r>
            <a:endParaRPr lang="de-DE" sz="1100" dirty="0">
              <a:solidFill>
                <a:schemeClr val="accent1">
                  <a:lumMod val="60000"/>
                  <a:lumOff val="40000"/>
                </a:schemeClr>
              </a:solidFill>
            </a:endParaRPr>
          </a:p>
        </p:txBody>
      </p:sp>
      <p:sp>
        <p:nvSpPr>
          <p:cNvPr id="29" name="Textfeld 28"/>
          <p:cNvSpPr txBox="1"/>
          <p:nvPr/>
        </p:nvSpPr>
        <p:spPr>
          <a:xfrm>
            <a:off x="7283926" y="4672505"/>
            <a:ext cx="1731033" cy="1892826"/>
          </a:xfrm>
          <a:prstGeom prst="rect">
            <a:avLst/>
          </a:prstGeom>
          <a:noFill/>
          <a:ln w="28575">
            <a:solidFill>
              <a:schemeClr val="tx1"/>
            </a:solidFill>
          </a:ln>
          <a:effectLst>
            <a:softEdge rad="12700"/>
          </a:effectLst>
        </p:spPr>
        <p:txBody>
          <a:bodyPr wrap="square" rtlCol="0">
            <a:spAutoFit/>
          </a:bodyPr>
          <a:lstStyle/>
          <a:p>
            <a:r>
              <a:rPr lang="de-DE" sz="1100" dirty="0" smtClean="0">
                <a:solidFill>
                  <a:schemeClr val="accent1">
                    <a:lumMod val="60000"/>
                    <a:lumOff val="40000"/>
                  </a:schemeClr>
                </a:solidFill>
              </a:rPr>
              <a:t>idiopathisch</a:t>
            </a:r>
          </a:p>
          <a:p>
            <a:r>
              <a:rPr lang="de-DE" sz="1100" dirty="0" smtClean="0">
                <a:solidFill>
                  <a:schemeClr val="accent1">
                    <a:lumMod val="60000"/>
                    <a:lumOff val="40000"/>
                  </a:schemeClr>
                </a:solidFill>
              </a:rPr>
              <a:t>Myokarditis</a:t>
            </a:r>
          </a:p>
          <a:p>
            <a:r>
              <a:rPr lang="de-DE" sz="1100" dirty="0" err="1" smtClean="0">
                <a:solidFill>
                  <a:schemeClr val="accent1">
                    <a:lumMod val="60000"/>
                    <a:lumOff val="40000"/>
                  </a:schemeClr>
                </a:solidFill>
              </a:rPr>
              <a:t>Infiltrative</a:t>
            </a:r>
            <a:r>
              <a:rPr lang="de-DE" sz="1100" dirty="0" smtClean="0">
                <a:solidFill>
                  <a:schemeClr val="accent1">
                    <a:lumMod val="60000"/>
                    <a:lumOff val="40000"/>
                  </a:schemeClr>
                </a:solidFill>
              </a:rPr>
              <a:t> Erkrankung</a:t>
            </a:r>
          </a:p>
          <a:p>
            <a:r>
              <a:rPr lang="de-DE" sz="1100" dirty="0" smtClean="0">
                <a:solidFill>
                  <a:schemeClr val="accent1">
                    <a:lumMod val="60000"/>
                    <a:lumOff val="40000"/>
                  </a:schemeClr>
                </a:solidFill>
              </a:rPr>
              <a:t>Speichererkrankung</a:t>
            </a:r>
          </a:p>
          <a:p>
            <a:r>
              <a:rPr lang="de-DE" sz="1100" dirty="0" smtClean="0">
                <a:solidFill>
                  <a:schemeClr val="accent1">
                    <a:lumMod val="60000"/>
                    <a:lumOff val="40000"/>
                  </a:schemeClr>
                </a:solidFill>
              </a:rPr>
              <a:t>Autoimmunerkrankung</a:t>
            </a:r>
          </a:p>
          <a:p>
            <a:r>
              <a:rPr lang="de-DE" sz="1100" dirty="0" smtClean="0">
                <a:solidFill>
                  <a:schemeClr val="accent1">
                    <a:lumMod val="60000"/>
                    <a:lumOff val="40000"/>
                  </a:schemeClr>
                </a:solidFill>
              </a:rPr>
              <a:t>exogene Ursachen</a:t>
            </a:r>
          </a:p>
          <a:p>
            <a:r>
              <a:rPr lang="de-DE" sz="1100" dirty="0" smtClean="0">
                <a:solidFill>
                  <a:schemeClr val="accent1">
                    <a:lumMod val="60000"/>
                    <a:lumOff val="40000"/>
                  </a:schemeClr>
                </a:solidFill>
              </a:rPr>
              <a:t>Spätfolge </a:t>
            </a:r>
          </a:p>
          <a:p>
            <a:pPr marL="171450" indent="-171450">
              <a:buFont typeface="Arial" panose="020B0604020202020204" pitchFamily="34" charset="0"/>
              <a:buChar char="•"/>
            </a:pPr>
            <a:r>
              <a:rPr lang="de-DE" sz="1000" dirty="0" smtClean="0">
                <a:solidFill>
                  <a:schemeClr val="accent1">
                    <a:lumMod val="60000"/>
                    <a:lumOff val="40000"/>
                  </a:schemeClr>
                </a:solidFill>
              </a:rPr>
              <a:t>Art</a:t>
            </a:r>
            <a:r>
              <a:rPr lang="de-DE" sz="1000" dirty="0">
                <a:solidFill>
                  <a:schemeClr val="accent1">
                    <a:lumMod val="60000"/>
                    <a:lumOff val="40000"/>
                  </a:schemeClr>
                </a:solidFill>
              </a:rPr>
              <a:t>. </a:t>
            </a:r>
            <a:r>
              <a:rPr lang="de-DE" sz="1000" dirty="0" smtClean="0">
                <a:solidFill>
                  <a:schemeClr val="accent1">
                    <a:lumMod val="60000"/>
                    <a:lumOff val="40000"/>
                  </a:schemeClr>
                </a:solidFill>
              </a:rPr>
              <a:t>Hypertonie</a:t>
            </a:r>
            <a:endParaRPr lang="de-DE" sz="1000" dirty="0">
              <a:solidFill>
                <a:schemeClr val="accent1">
                  <a:lumMod val="60000"/>
                  <a:lumOff val="40000"/>
                </a:schemeClr>
              </a:solidFill>
            </a:endParaRPr>
          </a:p>
          <a:p>
            <a:pPr marL="171450" indent="-171450">
              <a:buFont typeface="Arial" panose="020B0604020202020204" pitchFamily="34" charset="0"/>
              <a:buChar char="•"/>
            </a:pPr>
            <a:r>
              <a:rPr lang="de-DE" sz="1000" dirty="0" err="1" smtClean="0">
                <a:solidFill>
                  <a:schemeClr val="accent1">
                    <a:lumMod val="60000"/>
                    <a:lumOff val="40000"/>
                  </a:schemeClr>
                </a:solidFill>
              </a:rPr>
              <a:t>Vitien</a:t>
            </a:r>
            <a:endParaRPr lang="de-DE" sz="1000" dirty="0" smtClean="0">
              <a:solidFill>
                <a:schemeClr val="accent1">
                  <a:lumMod val="60000"/>
                  <a:lumOff val="40000"/>
                </a:schemeClr>
              </a:solidFill>
            </a:endParaRPr>
          </a:p>
          <a:p>
            <a:pPr marL="171450" indent="-171450">
              <a:buFont typeface="Arial" panose="020B0604020202020204" pitchFamily="34" charset="0"/>
              <a:buChar char="•"/>
            </a:pPr>
            <a:r>
              <a:rPr lang="de-DE" sz="1000" dirty="0" smtClean="0">
                <a:solidFill>
                  <a:schemeClr val="accent1">
                    <a:lumMod val="60000"/>
                    <a:lumOff val="40000"/>
                  </a:schemeClr>
                </a:solidFill>
              </a:rPr>
              <a:t>Ischämie </a:t>
            </a:r>
          </a:p>
          <a:p>
            <a:pPr marL="171450" indent="-171450">
              <a:buFont typeface="Arial" panose="020B0604020202020204" pitchFamily="34" charset="0"/>
              <a:buChar char="•"/>
            </a:pPr>
            <a:r>
              <a:rPr lang="de-DE" sz="1000" dirty="0" smtClean="0">
                <a:solidFill>
                  <a:schemeClr val="accent1">
                    <a:lumMod val="60000"/>
                    <a:lumOff val="40000"/>
                  </a:schemeClr>
                </a:solidFill>
              </a:rPr>
              <a:t>Arrhythmien</a:t>
            </a:r>
            <a:endParaRPr lang="de-DE" sz="1000" dirty="0">
              <a:solidFill>
                <a:schemeClr val="accent1">
                  <a:lumMod val="60000"/>
                  <a:lumOff val="40000"/>
                </a:schemeClr>
              </a:solidFill>
            </a:endParaRPr>
          </a:p>
        </p:txBody>
      </p:sp>
    </p:spTree>
    <p:extLst>
      <p:ext uri="{BB962C8B-B14F-4D97-AF65-F5344CB8AC3E}">
        <p14:creationId xmlns:p14="http://schemas.microsoft.com/office/powerpoint/2010/main" val="3496699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19" grpId="0" animBg="1"/>
      <p:bldP spid="21" grpId="0" animBg="1"/>
      <p:bldP spid="31" grpId="0" animBg="1"/>
      <p:bldP spid="33" grpId="0" animBg="1"/>
      <p:bldP spid="34" grpId="0" animBg="1"/>
      <p:bldP spid="37" grpId="0" animBg="1"/>
      <p:bldP spid="39" grpId="0" animBg="1"/>
      <p:bldP spid="44"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Dilatative</a:t>
            </a:r>
            <a:r>
              <a:rPr lang="de-DE" dirty="0"/>
              <a:t> CM</a:t>
            </a:r>
            <a:br>
              <a:rPr lang="de-DE" dirty="0"/>
            </a:b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idiopathisch 50 </a:t>
            </a:r>
            <a:r>
              <a:rPr lang="en-US" dirty="0"/>
              <a:t>% </a:t>
            </a:r>
            <a:endParaRPr lang="de-DE" dirty="0" smtClean="0"/>
          </a:p>
          <a:p>
            <a:r>
              <a:rPr lang="de-DE" dirty="0" smtClean="0"/>
              <a:t>Myokarditis  9 </a:t>
            </a:r>
            <a:r>
              <a:rPr lang="en-US" dirty="0"/>
              <a:t>% </a:t>
            </a:r>
            <a:endParaRPr lang="de-DE" dirty="0" smtClean="0"/>
          </a:p>
          <a:p>
            <a:r>
              <a:rPr lang="de-DE" dirty="0" smtClean="0"/>
              <a:t>Spätstadium</a:t>
            </a:r>
          </a:p>
          <a:p>
            <a:pPr lvl="1"/>
            <a:r>
              <a:rPr lang="de-DE" dirty="0" smtClean="0"/>
              <a:t>Non- </a:t>
            </a:r>
            <a:r>
              <a:rPr lang="de-DE" dirty="0" err="1" smtClean="0"/>
              <a:t>Compaction</a:t>
            </a:r>
            <a:r>
              <a:rPr lang="de-DE" dirty="0" smtClean="0"/>
              <a:t>-CM</a:t>
            </a:r>
          </a:p>
          <a:p>
            <a:pPr lvl="1"/>
            <a:r>
              <a:rPr lang="de-DE" dirty="0" smtClean="0"/>
              <a:t>Art. Hypertonie </a:t>
            </a:r>
          </a:p>
          <a:p>
            <a:pPr lvl="1"/>
            <a:r>
              <a:rPr lang="de-DE" dirty="0" err="1" smtClean="0"/>
              <a:t>Vitien</a:t>
            </a:r>
            <a:endParaRPr lang="de-DE" dirty="0"/>
          </a:p>
          <a:p>
            <a:pPr lvl="1"/>
            <a:r>
              <a:rPr lang="de-DE" dirty="0" smtClean="0"/>
              <a:t>Ischämie </a:t>
            </a:r>
            <a:r>
              <a:rPr lang="de-DE" dirty="0"/>
              <a:t>7 </a:t>
            </a:r>
            <a:r>
              <a:rPr lang="en-US" dirty="0"/>
              <a:t>% </a:t>
            </a:r>
            <a:endParaRPr lang="de-DE" dirty="0" smtClean="0"/>
          </a:p>
          <a:p>
            <a:pPr lvl="1"/>
            <a:r>
              <a:rPr lang="de-DE" dirty="0" smtClean="0"/>
              <a:t>lang anhaltende, unkontrollierte Arrhythmien</a:t>
            </a:r>
          </a:p>
          <a:p>
            <a:r>
              <a:rPr lang="de-DE" dirty="0" err="1"/>
              <a:t>I</a:t>
            </a:r>
            <a:r>
              <a:rPr lang="de-DE" dirty="0" err="1" smtClean="0"/>
              <a:t>nfiltrative</a:t>
            </a:r>
            <a:r>
              <a:rPr lang="de-DE" dirty="0" smtClean="0"/>
              <a:t> Erkrankungen (</a:t>
            </a:r>
            <a:r>
              <a:rPr lang="de-DE" dirty="0" err="1" smtClean="0"/>
              <a:t>Amyloidose</a:t>
            </a:r>
            <a:r>
              <a:rPr lang="de-DE" dirty="0" smtClean="0"/>
              <a:t>, Morbus Fabry, </a:t>
            </a:r>
            <a:r>
              <a:rPr lang="de-DE" dirty="0" err="1" smtClean="0"/>
              <a:t>M.Gaucher</a:t>
            </a:r>
            <a:r>
              <a:rPr lang="de-DE" dirty="0" smtClean="0"/>
              <a:t>) 5 </a:t>
            </a:r>
            <a:r>
              <a:rPr lang="en-US" dirty="0" smtClean="0"/>
              <a:t>% </a:t>
            </a:r>
          </a:p>
          <a:p>
            <a:r>
              <a:rPr lang="de-DE" dirty="0"/>
              <a:t>Speichererkrankungen: </a:t>
            </a:r>
            <a:r>
              <a:rPr lang="de-DE" dirty="0" err="1"/>
              <a:t>Hämochromatose</a:t>
            </a:r>
            <a:r>
              <a:rPr lang="de-DE" dirty="0"/>
              <a:t>, </a:t>
            </a:r>
            <a:r>
              <a:rPr lang="de-DE" dirty="0" smtClean="0"/>
              <a:t>Morbus Fabry, Morbus Pompe</a:t>
            </a:r>
          </a:p>
          <a:p>
            <a:r>
              <a:rPr lang="de-DE" dirty="0" smtClean="0">
                <a:solidFill>
                  <a:srgbClr val="000000"/>
                </a:solidFill>
              </a:rPr>
              <a:t>Autoimmunkrankheiten</a:t>
            </a:r>
            <a:r>
              <a:rPr lang="de-DE" dirty="0">
                <a:solidFill>
                  <a:srgbClr val="000000"/>
                </a:solidFill>
              </a:rPr>
              <a:t>, </a:t>
            </a:r>
            <a:r>
              <a:rPr lang="de-DE" dirty="0" err="1">
                <a:solidFill>
                  <a:srgbClr val="000000"/>
                </a:solidFill>
              </a:rPr>
              <a:t>Bindegewebs</a:t>
            </a:r>
            <a:r>
              <a:rPr lang="de-DE" dirty="0">
                <a:solidFill>
                  <a:srgbClr val="000000"/>
                </a:solidFill>
              </a:rPr>
              <a:t>,- oder Systemerkrankungen (SLE, </a:t>
            </a:r>
            <a:r>
              <a:rPr lang="de-DE" dirty="0" err="1">
                <a:solidFill>
                  <a:srgbClr val="000000"/>
                </a:solidFill>
              </a:rPr>
              <a:t>Sarkoidose</a:t>
            </a:r>
            <a:r>
              <a:rPr lang="de-DE" dirty="0">
                <a:solidFill>
                  <a:srgbClr val="000000"/>
                </a:solidFill>
              </a:rPr>
              <a:t>) 3</a:t>
            </a:r>
            <a:r>
              <a:rPr lang="de-DE" dirty="0" smtClean="0">
                <a:solidFill>
                  <a:srgbClr val="000000"/>
                </a:solidFill>
              </a:rPr>
              <a:t>%</a:t>
            </a:r>
          </a:p>
          <a:p>
            <a:r>
              <a:rPr lang="de-DE" dirty="0" err="1" smtClean="0"/>
              <a:t>Peripartum</a:t>
            </a:r>
            <a:r>
              <a:rPr lang="de-DE" dirty="0" smtClean="0"/>
              <a:t> </a:t>
            </a:r>
            <a:r>
              <a:rPr lang="de-DE" dirty="0" err="1" smtClean="0"/>
              <a:t>cardiomyopathy</a:t>
            </a:r>
            <a:r>
              <a:rPr lang="de-DE" dirty="0" smtClean="0"/>
              <a:t> </a:t>
            </a:r>
            <a:r>
              <a:rPr lang="de-DE" dirty="0"/>
              <a:t>4</a:t>
            </a:r>
            <a:r>
              <a:rPr lang="en-US" dirty="0"/>
              <a:t> </a:t>
            </a:r>
            <a:r>
              <a:rPr lang="en-US" dirty="0" smtClean="0"/>
              <a:t>%</a:t>
            </a:r>
            <a:endParaRPr lang="de-DE" dirty="0"/>
          </a:p>
          <a:p>
            <a:r>
              <a:rPr lang="de-DE" dirty="0" smtClean="0"/>
              <a:t>Mangelernährung  (</a:t>
            </a:r>
            <a:r>
              <a:rPr lang="de-DE" dirty="0" err="1" smtClean="0"/>
              <a:t>Thiamin</a:t>
            </a:r>
            <a:r>
              <a:rPr lang="de-DE" dirty="0" smtClean="0"/>
              <a:t>, Selen, </a:t>
            </a:r>
            <a:r>
              <a:rPr lang="de-DE" dirty="0" err="1" smtClean="0"/>
              <a:t>Carnitinmangel</a:t>
            </a:r>
            <a:r>
              <a:rPr lang="de-DE" dirty="0" smtClean="0"/>
              <a:t>)</a:t>
            </a:r>
          </a:p>
          <a:p>
            <a:r>
              <a:rPr lang="de-DE" dirty="0" smtClean="0"/>
              <a:t>Exogene Faktoren(Alkohol, </a:t>
            </a:r>
            <a:r>
              <a:rPr lang="de-DE" dirty="0"/>
              <a:t>Kokain, </a:t>
            </a:r>
            <a:r>
              <a:rPr lang="de-DE" dirty="0" err="1" smtClean="0"/>
              <a:t>Anthracycline</a:t>
            </a:r>
            <a:r>
              <a:rPr lang="de-DE" dirty="0" smtClean="0"/>
              <a:t>) </a:t>
            </a:r>
            <a:r>
              <a:rPr lang="de-DE" dirty="0"/>
              <a:t>3 </a:t>
            </a:r>
            <a:r>
              <a:rPr lang="en-US" dirty="0"/>
              <a:t>% </a:t>
            </a:r>
            <a:endParaRPr lang="de-DE" dirty="0" smtClean="0"/>
          </a:p>
          <a:p>
            <a:pPr marL="0" indent="0">
              <a:buNone/>
            </a:pPr>
            <a:endParaRPr lang="de-DE" dirty="0" smtClean="0"/>
          </a:p>
        </p:txBody>
      </p:sp>
    </p:spTree>
    <p:extLst>
      <p:ext uri="{BB962C8B-B14F-4D97-AF65-F5344CB8AC3E}">
        <p14:creationId xmlns:p14="http://schemas.microsoft.com/office/powerpoint/2010/main" val="3319344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ardioClu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CardioClub-1</Template>
  <TotalTime>0</TotalTime>
  <Words>1759</Words>
  <Application>Microsoft Macintosh PowerPoint</Application>
  <PresentationFormat>Bildschirmpräsentation (4:3)</PresentationFormat>
  <Paragraphs>313</Paragraphs>
  <Slides>38</Slides>
  <Notes>2</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CardioClub-1</vt:lpstr>
      <vt:lpstr>Abklärung „eingeschränkte LV- Funktion“</vt:lpstr>
      <vt:lpstr>„eingeschränkte LV- Funktion“</vt:lpstr>
      <vt:lpstr>PowerPoint-Präsentation</vt:lpstr>
      <vt:lpstr>Ätiologie</vt:lpstr>
      <vt:lpstr>„eingeschränkte LV- Funktion“</vt:lpstr>
      <vt:lpstr>PowerPoint-Präsentation</vt:lpstr>
      <vt:lpstr>„eingeschränkte LV- Funktion“</vt:lpstr>
      <vt:lpstr>PowerPoint-Präsentation</vt:lpstr>
      <vt:lpstr>Dilatative CM </vt:lpstr>
      <vt:lpstr>weiterführende Diagnostik: MRT</vt:lpstr>
      <vt:lpstr>PowerPoint-Präsentation</vt:lpstr>
      <vt:lpstr>PowerPoint-Präsentation</vt:lpstr>
      <vt:lpstr>(MRT bei ischämischer Kardiomyopathie)</vt:lpstr>
      <vt:lpstr>MRT bei nicht ischämischer Kardiomyopathie</vt:lpstr>
      <vt:lpstr>PowerPoint-Präsentation</vt:lpstr>
      <vt:lpstr>Dilatative CM </vt:lpstr>
      <vt:lpstr>(Amyloidose)</vt:lpstr>
      <vt:lpstr>Hämochromatose</vt:lpstr>
      <vt:lpstr>(M. Fabry)</vt:lpstr>
      <vt:lpstr>Sarkoidose</vt:lpstr>
      <vt:lpstr>Ätiologie</vt:lpstr>
      <vt:lpstr>Chagas - Krankheit</vt:lpstr>
      <vt:lpstr>Felker GM et al. N Engl J Med 2000;342:1077-1084.</vt:lpstr>
      <vt:lpstr>Felker GM et al. N Engl J Med 2000;342:1077-1084.</vt:lpstr>
      <vt:lpstr>PowerPoint-Präsentation</vt:lpstr>
      <vt:lpstr>PowerPoint-Präsentation</vt:lpstr>
      <vt:lpstr>PowerPoint-Präsentation</vt:lpstr>
      <vt:lpstr>PowerPoint-Präsentation</vt:lpstr>
      <vt:lpstr>PowerPoint-Präsentation</vt:lpstr>
      <vt:lpstr>Myokarditis im MRT</vt:lpstr>
      <vt:lpstr>PowerPoint-Präsentation</vt:lpstr>
      <vt:lpstr>PowerPoint-Präsentation</vt:lpstr>
      <vt:lpstr>PowerPoint-Präsentation</vt:lpstr>
      <vt:lpstr>Endomyokardiale Biopsie</vt:lpstr>
      <vt:lpstr>PowerPoint-Präsentation</vt:lpstr>
      <vt:lpstr>PowerPoint-Präsentation</vt:lpstr>
      <vt:lpstr>TORCH Register  (Patienten mit nicht- ischämischer CM)</vt:lpstr>
      <vt:lpstr>PowerPoint-Präsentation</vt:lpstr>
    </vt:vector>
  </TitlesOfParts>
  <Company>Deutsches Herzzentrum München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Abklärung „eingeschränkte LV- Funktion“</dc:title>
  <dc:creator>Suzan Nasifoglu</dc:creator>
  <cp:lastModifiedBy>Marc Kottmaier</cp:lastModifiedBy>
  <cp:revision>123</cp:revision>
  <dcterms:created xsi:type="dcterms:W3CDTF">2015-04-20T15:38:20Z</dcterms:created>
  <dcterms:modified xsi:type="dcterms:W3CDTF">2015-05-07T05:17:44Z</dcterms:modified>
</cp:coreProperties>
</file>