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0" r:id="rId3"/>
  </p:sldMasterIdLst>
  <p:notesMasterIdLst>
    <p:notesMasterId r:id="rId62"/>
  </p:notesMasterIdLst>
  <p:sldIdLst>
    <p:sldId id="256" r:id="rId4"/>
    <p:sldId id="368" r:id="rId5"/>
    <p:sldId id="263" r:id="rId6"/>
    <p:sldId id="257" r:id="rId7"/>
    <p:sldId id="260" r:id="rId8"/>
    <p:sldId id="265" r:id="rId9"/>
    <p:sldId id="264" r:id="rId10"/>
    <p:sldId id="266" r:id="rId11"/>
    <p:sldId id="267" r:id="rId12"/>
    <p:sldId id="268" r:id="rId13"/>
    <p:sldId id="262" r:id="rId14"/>
    <p:sldId id="259" r:id="rId15"/>
    <p:sldId id="261" r:id="rId16"/>
    <p:sldId id="352" r:id="rId17"/>
    <p:sldId id="269" r:id="rId18"/>
    <p:sldId id="270" r:id="rId19"/>
    <p:sldId id="279" r:id="rId20"/>
    <p:sldId id="278" r:id="rId21"/>
    <p:sldId id="280" r:id="rId22"/>
    <p:sldId id="281" r:id="rId23"/>
    <p:sldId id="282" r:id="rId24"/>
    <p:sldId id="284" r:id="rId25"/>
    <p:sldId id="287" r:id="rId26"/>
    <p:sldId id="295" r:id="rId27"/>
    <p:sldId id="296" r:id="rId28"/>
    <p:sldId id="301" r:id="rId29"/>
    <p:sldId id="304" r:id="rId30"/>
    <p:sldId id="308" r:id="rId31"/>
    <p:sldId id="316" r:id="rId32"/>
    <p:sldId id="319" r:id="rId33"/>
    <p:sldId id="320" r:id="rId34"/>
    <p:sldId id="321" r:id="rId35"/>
    <p:sldId id="322" r:id="rId36"/>
    <p:sldId id="323" r:id="rId37"/>
    <p:sldId id="325" r:id="rId38"/>
    <p:sldId id="328" r:id="rId39"/>
    <p:sldId id="331" r:id="rId40"/>
    <p:sldId id="333" r:id="rId41"/>
    <p:sldId id="335" r:id="rId42"/>
    <p:sldId id="336" r:id="rId43"/>
    <p:sldId id="337" r:id="rId44"/>
    <p:sldId id="338" r:id="rId45"/>
    <p:sldId id="339" r:id="rId46"/>
    <p:sldId id="357" r:id="rId47"/>
    <p:sldId id="353" r:id="rId48"/>
    <p:sldId id="354" r:id="rId49"/>
    <p:sldId id="356" r:id="rId50"/>
    <p:sldId id="355" r:id="rId51"/>
    <p:sldId id="359" r:id="rId52"/>
    <p:sldId id="358" r:id="rId53"/>
    <p:sldId id="360" r:id="rId54"/>
    <p:sldId id="361" r:id="rId55"/>
    <p:sldId id="362" r:id="rId56"/>
    <p:sldId id="363" r:id="rId57"/>
    <p:sldId id="364" r:id="rId58"/>
    <p:sldId id="365" r:id="rId59"/>
    <p:sldId id="366" r:id="rId60"/>
    <p:sldId id="367" r:id="rId61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/>
    <p:restoredTop sz="94669"/>
  </p:normalViewPr>
  <p:slideViewPr>
    <p:cSldViewPr snapToGrid="0" snapToObjects="1">
      <p:cViewPr varScale="1">
        <p:scale>
          <a:sx n="122" d="100"/>
          <a:sy n="122" d="100"/>
        </p:scale>
        <p:origin x="190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Blat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Blat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Blat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Blat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All-Cause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S3HR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2.2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Cardiovascular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S3HR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89986064"/>
        <c:axId val="-2090599952"/>
      </c:barChart>
      <c:catAx>
        <c:axId val="-2089986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de-DE"/>
          </a:p>
        </c:txPr>
        <c:crossAx val="-2090599952"/>
        <c:crosses val="autoZero"/>
        <c:auto val="1"/>
        <c:lblAlgn val="ctr"/>
        <c:lblOffset val="100"/>
        <c:noMultiLvlLbl val="0"/>
      </c:catAx>
      <c:valAx>
        <c:axId val="-2090599952"/>
        <c:scaling>
          <c:orientation val="minMax"/>
          <c:max val="100.0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599"/>
            </a:pPr>
            <a:endParaRPr lang="de-DE"/>
          </a:p>
        </c:txPr>
        <c:crossAx val="-2089986064"/>
        <c:crosses val="autoZero"/>
        <c:crossBetween val="between"/>
        <c:majorUnit val="20.0"/>
      </c:valAx>
      <c:spPr>
        <a:noFill/>
        <a:ln w="25379">
          <a:noFill/>
        </a:ln>
      </c:spPr>
    </c:plotArea>
    <c:legend>
      <c:legendPos val="r"/>
      <c:layout>
        <c:manualLayout>
          <c:xMode val="edge"/>
          <c:yMode val="edge"/>
          <c:x val="0.155777767042923"/>
          <c:y val="0.0479647581740724"/>
          <c:w val="0.819644354271667"/>
          <c:h val="0.1307178939316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 sz="1799">
          <a:solidFill>
            <a:schemeClr val="bg1"/>
          </a:solidFill>
        </a:defRPr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Stroke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S3HR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1.5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Disabling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S3HR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5431056"/>
        <c:axId val="-2095428560"/>
      </c:barChart>
      <c:catAx>
        <c:axId val="-2095431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de-DE"/>
          </a:p>
        </c:txPr>
        <c:crossAx val="-2095428560"/>
        <c:crosses val="autoZero"/>
        <c:auto val="1"/>
        <c:lblAlgn val="ctr"/>
        <c:lblOffset val="100"/>
        <c:noMultiLvlLbl val="0"/>
      </c:catAx>
      <c:valAx>
        <c:axId val="-2095428560"/>
        <c:scaling>
          <c:orientation val="minMax"/>
          <c:max val="100.0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1"/>
            </a:pPr>
            <a:endParaRPr lang="de-DE"/>
          </a:p>
        </c:txPr>
        <c:crossAx val="-2095431056"/>
        <c:crosses val="autoZero"/>
        <c:crossBetween val="between"/>
        <c:majorUnit val="20.0"/>
      </c:valAx>
      <c:spPr>
        <a:noFill/>
        <a:ln w="25409">
          <a:noFill/>
        </a:ln>
      </c:spPr>
    </c:plotArea>
    <c:legend>
      <c:legendPos val="r"/>
      <c:layout>
        <c:manualLayout>
          <c:xMode val="edge"/>
          <c:yMode val="edge"/>
          <c:x val="0.155660327735107"/>
          <c:y val="0.047722866300004"/>
          <c:w val="0.794996913729342"/>
          <c:h val="0.133595800524934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 sz="1801">
          <a:solidFill>
            <a:schemeClr val="bg1"/>
          </a:solidFill>
        </a:defRPr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All-Cause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S3i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1.1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Cardiovascular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S3i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1721584"/>
        <c:axId val="-2091709952"/>
      </c:barChart>
      <c:catAx>
        <c:axId val="-2091721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de-DE"/>
          </a:p>
        </c:txPr>
        <c:crossAx val="-2091709952"/>
        <c:crosses val="autoZero"/>
        <c:auto val="1"/>
        <c:lblAlgn val="ctr"/>
        <c:lblOffset val="100"/>
        <c:noMultiLvlLbl val="0"/>
      </c:catAx>
      <c:valAx>
        <c:axId val="-2091709952"/>
        <c:scaling>
          <c:orientation val="minMax"/>
          <c:max val="100.0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599"/>
            </a:pPr>
            <a:endParaRPr lang="de-DE"/>
          </a:p>
        </c:txPr>
        <c:crossAx val="-2091721584"/>
        <c:crosses val="autoZero"/>
        <c:crossBetween val="between"/>
        <c:majorUnit val="20.0"/>
      </c:valAx>
      <c:spPr>
        <a:noFill/>
        <a:ln w="25379">
          <a:noFill/>
        </a:ln>
      </c:spPr>
    </c:plotArea>
    <c:legend>
      <c:legendPos val="r"/>
      <c:layout>
        <c:manualLayout>
          <c:xMode val="edge"/>
          <c:yMode val="edge"/>
          <c:x val="0.155777767042923"/>
          <c:y val="0.0479647581740724"/>
          <c:w val="0.819644354271667"/>
          <c:h val="0.1307178939316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 sz="1799">
          <a:solidFill>
            <a:schemeClr val="bg1"/>
          </a:solidFill>
        </a:defRPr>
      </a:pPr>
      <a:endParaRPr lang="de-DE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 Stroke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S3i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2.6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Disabling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de-DE" smtClean="0"/>
                      <a:t>1.0</a:t>
                    </a:r>
                    <a:endParaRPr lang="de-DE"/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S3i</c:v>
                </c:pt>
              </c:strCache>
            </c:strRef>
          </c:cat>
          <c:val>
            <c:numRef>
              <c:f>Sheet1!$C$2</c:f>
              <c:numCache>
                <c:formatCode>0.0</c:formatCode>
                <c:ptCount val="1"/>
                <c:pt idx="0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1627248"/>
        <c:axId val="-2091610224"/>
      </c:barChart>
      <c:catAx>
        <c:axId val="-2091627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de-DE"/>
          </a:p>
        </c:txPr>
        <c:crossAx val="-2091610224"/>
        <c:crosses val="autoZero"/>
        <c:auto val="1"/>
        <c:lblAlgn val="ctr"/>
        <c:lblOffset val="100"/>
        <c:noMultiLvlLbl val="0"/>
      </c:catAx>
      <c:valAx>
        <c:axId val="-2091610224"/>
        <c:scaling>
          <c:orientation val="minMax"/>
          <c:max val="100.0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1"/>
            </a:pPr>
            <a:endParaRPr lang="de-DE"/>
          </a:p>
        </c:txPr>
        <c:crossAx val="-2091627248"/>
        <c:crosses val="autoZero"/>
        <c:crossBetween val="between"/>
        <c:majorUnit val="20.0"/>
      </c:valAx>
      <c:spPr>
        <a:noFill/>
        <a:ln w="25409">
          <a:noFill/>
        </a:ln>
      </c:spPr>
    </c:plotArea>
    <c:legend>
      <c:legendPos val="r"/>
      <c:layout>
        <c:manualLayout>
          <c:xMode val="edge"/>
          <c:yMode val="edge"/>
          <c:x val="0.155660327735107"/>
          <c:y val="0.047722866300004"/>
          <c:w val="0.794996913729342"/>
          <c:h val="0.133595800524934"/>
        </c:manualLayout>
      </c:layout>
      <c:overlay val="1"/>
    </c:legend>
    <c:plotVisOnly val="1"/>
    <c:dispBlanksAs val="gap"/>
    <c:showDLblsOverMax val="0"/>
  </c:chart>
  <c:txPr>
    <a:bodyPr/>
    <a:lstStyle/>
    <a:p>
      <a:pPr>
        <a:defRPr sz="1801">
          <a:solidFill>
            <a:schemeClr val="bg1"/>
          </a:solidFill>
        </a:defRPr>
      </a:pPr>
      <a:endParaRPr lang="de-DE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02597-843B-E14C-8DCE-5AA1BCA5C158}" type="datetimeFigureOut">
              <a:rPr lang="de-DE" smtClean="0"/>
              <a:t>26.03.15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9C8A3-E67F-214E-A7AC-F1F38989C0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9262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24FDB-F57E-4977-804F-1CC1D24FCED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238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E5E8B-C115-274C-AC22-211F72F39B58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1595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7565" y="685488"/>
            <a:ext cx="606287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18E7D5-FEAE-4E28-8DAB-92A0A0C8021C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02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7565" y="685488"/>
            <a:ext cx="606287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5A914EC-6C09-4345-A464-EA7B67692AF6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65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7565" y="685488"/>
            <a:ext cx="606287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5278" indent="-115278">
              <a:spcBef>
                <a:spcPct val="50000"/>
              </a:spcBef>
              <a:spcAft>
                <a:spcPct val="0"/>
              </a:spcAft>
              <a:defRPr/>
            </a:pPr>
            <a:endParaRPr lang="en-US" kern="0" dirty="0" smtClean="0">
              <a:solidFill>
                <a:srgbClr val="FFFFFF"/>
              </a:solidFill>
              <a:ea typeface="ヒラギノ角ゴ Pro W3"/>
              <a:cs typeface="Arial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F6A79A7-AD20-4614-AA6F-E9B69FB993B9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192B585-E2AA-42AA-AF08-E606A3BBDFF7}" type="slidenum">
              <a:rPr lang="en-US">
                <a:solidFill>
                  <a:srgbClr val="000000"/>
                </a:solidFill>
                <a:ea typeface="ヒラギノ角ゴ Pro W3"/>
                <a:cs typeface="ヒラギノ角ゴ Pro W3"/>
              </a:rPr>
              <a:pPr/>
              <a:t>30</a:t>
            </a:fld>
            <a:endParaRPr lang="en-US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7565" y="685488"/>
            <a:ext cx="606287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79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F7D501-38DB-4B08-A8B1-08BC0A253FDE}" type="slidenum">
              <a:rPr lang="en-US">
                <a:solidFill>
                  <a:srgbClr val="000000"/>
                </a:solidFill>
                <a:ea typeface="ヒラギノ角ゴ Pro W3"/>
                <a:cs typeface="ヒラギノ角ゴ Pro W3"/>
              </a:rPr>
              <a:pPr/>
              <a:t>31</a:t>
            </a:fld>
            <a:endParaRPr lang="en-US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7565" y="685488"/>
            <a:ext cx="606287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634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FAF37D-E7B2-498A-B3E7-8014BD831667}" type="slidenum">
              <a:rPr lang="en-US">
                <a:solidFill>
                  <a:srgbClr val="000000"/>
                </a:solidFill>
                <a:ea typeface="ヒラギノ角ゴ Pro W3"/>
                <a:cs typeface="ヒラギノ角ゴ Pro W3"/>
              </a:rPr>
              <a:pPr/>
              <a:t>32</a:t>
            </a:fld>
            <a:endParaRPr lang="en-US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7565" y="685488"/>
            <a:ext cx="606287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723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CD10442-A147-42F6-A276-44675DD08524}" type="slidenum">
              <a:rPr lang="en-US">
                <a:solidFill>
                  <a:srgbClr val="000000"/>
                </a:solidFill>
                <a:ea typeface="ヒラギノ角ゴ Pro W3"/>
                <a:cs typeface="ヒラギノ角ゴ Pro W3"/>
              </a:rPr>
              <a:pPr/>
              <a:t>33</a:t>
            </a:fld>
            <a:endParaRPr lang="en-US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898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044918-9E09-4056-AB35-899ADE76EA28}" type="slidenum">
              <a:rPr lang="en-US">
                <a:solidFill>
                  <a:srgbClr val="000000"/>
                </a:solidFill>
                <a:ea typeface="ヒラギノ角ゴ Pro W3"/>
                <a:cs typeface="ヒラギノ角ゴ Pro W3"/>
              </a:rPr>
              <a:pPr/>
              <a:t>34</a:t>
            </a:fld>
            <a:endParaRPr lang="en-US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176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7565" y="685488"/>
            <a:ext cx="606287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69E9A03-ED96-49A8-AD2C-AB6C9636122A}" type="slidenum">
              <a:rPr lang="en-US">
                <a:solidFill>
                  <a:srgbClr val="000000"/>
                </a:solidFill>
                <a:latin typeface="Calibri" pitchFamily="34" charset="0"/>
              </a:rPr>
              <a:pPr/>
              <a:t>35</a:t>
            </a:fld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Compliance with withdrawals removed from computation.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224FDB-F57E-4977-804F-1CC1D24FCED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44672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7565" y="685488"/>
            <a:ext cx="606287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3D1559-4851-4046-968E-97BCB61AAB6D}" type="slidenum">
              <a:rPr lang="en-US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7565" y="685488"/>
            <a:ext cx="606287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551D4EE-E127-4333-B79C-20447552E60C}" type="slidenum">
              <a:rPr lang="en-US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7565" y="685488"/>
            <a:ext cx="606287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7DD1B0-87C3-4DAA-89CD-AE0528BD2A4B}" type="slidenum">
              <a:rPr lang="en-US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664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7565" y="685488"/>
            <a:ext cx="606287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444C74F-B3F1-4F32-89E7-DD4D970A6184}" type="slidenum">
              <a:rPr lang="en-US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60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7565" y="685488"/>
            <a:ext cx="606287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F6CB08-B4C2-451E-AB15-66B8122AD6BF}" type="slidenum">
              <a:rPr lang="en-US">
                <a:solidFill>
                  <a:srgbClr val="000000"/>
                </a:solidFill>
              </a:rPr>
              <a:pPr/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2689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7565" y="685488"/>
            <a:ext cx="606287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305BD9-6631-4079-8472-B8C9E453FF3F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7599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7565" y="685488"/>
            <a:ext cx="606287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52910C-DB35-41E0-99C0-033BC3383582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2418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7565" y="685488"/>
            <a:ext cx="606287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554D5D-2859-4C26-B156-39808BA0945F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6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5D4D5D-087F-49E7-8FFB-551FDE2C45CD}" type="slidenum">
              <a:rPr lang="en-US" smtClean="0">
                <a:solidFill>
                  <a:prstClr val="black"/>
                </a:solidFill>
                <a:latin typeface="Calibri"/>
                <a:ea typeface="ヒラギノ角ゴ Pro W3" charset="-128"/>
              </a:rPr>
              <a:pPr/>
              <a:t>18</a:t>
            </a:fld>
            <a:endParaRPr lang="en-US" dirty="0" smtClean="0">
              <a:solidFill>
                <a:prstClr val="black"/>
              </a:solidFill>
              <a:latin typeface="Calibri"/>
              <a:ea typeface="ヒラギノ角ゴ Pro W3" charset="-128"/>
            </a:endParaRPr>
          </a:p>
        </p:txBody>
      </p:sp>
      <p:sp>
        <p:nvSpPr>
          <p:cNvPr id="160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0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19885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3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073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07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F1A496-C888-4F53-B335-BF46C92592DE}" type="slidenum">
              <a:rPr lang="en-US" smtClean="0">
                <a:solidFill>
                  <a:prstClr val="black"/>
                </a:solidFill>
                <a:latin typeface="Calibri"/>
                <a:ea typeface="ヒラギノ角ゴ Pro W3" charset="-128"/>
              </a:rPr>
              <a:pPr/>
              <a:t>19</a:t>
            </a:fld>
            <a:endParaRPr lang="en-US" dirty="0" smtClean="0">
              <a:solidFill>
                <a:prstClr val="black"/>
              </a:solidFill>
              <a:latin typeface="Calibri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6516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3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073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07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F1A496-C888-4F53-B335-BF46C92592DE}" type="slidenum">
              <a:rPr lang="en-US" smtClean="0">
                <a:solidFill>
                  <a:prstClr val="black"/>
                </a:solidFill>
                <a:latin typeface="Calibri"/>
                <a:ea typeface="ヒラギノ角ゴ Pro W3" charset="-128"/>
              </a:rPr>
              <a:pPr/>
              <a:t>20</a:t>
            </a:fld>
            <a:endParaRPr lang="en-US" dirty="0" smtClean="0">
              <a:solidFill>
                <a:prstClr val="black"/>
              </a:solidFill>
              <a:latin typeface="Calibri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Trial p-value. Non-comparative.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19B05-2B7B-465A-B4DC-71654DA9397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8048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5D4D5D-087F-49E7-8FFB-551FDE2C45CD}" type="slidenum">
              <a:rPr lang="en-US" smtClean="0">
                <a:solidFill>
                  <a:prstClr val="black"/>
                </a:solidFill>
                <a:latin typeface="Calibri"/>
                <a:ea typeface="ヒラギノ角ゴ Pro W3" charset="-128"/>
              </a:rPr>
              <a:pPr/>
              <a:t>22</a:t>
            </a:fld>
            <a:endParaRPr lang="en-US" smtClean="0">
              <a:solidFill>
                <a:prstClr val="black"/>
              </a:solidFill>
              <a:latin typeface="Calibri"/>
              <a:ea typeface="ヒラギノ角ゴ Pro W3" charset="-128"/>
            </a:endParaRPr>
          </a:p>
        </p:txBody>
      </p:sp>
      <p:sp>
        <p:nvSpPr>
          <p:cNvPr id="160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09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5539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714" tIns="44858" rIns="89714" bIns="44858" anchor="b"/>
          <a:lstStyle/>
          <a:p>
            <a:pPr algn="r" defTabSz="895743"/>
            <a:fld id="{0851282B-9345-4CFD-992C-3E166BD43266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defTabSz="895743"/>
              <a:t>23</a:t>
            </a:fld>
            <a:endParaRPr lang="en-US" sz="1200" dirty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005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3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0739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07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F1A496-C888-4F53-B335-BF46C92592DE}" type="slidenum">
              <a:rPr lang="en-US" smtClean="0">
                <a:solidFill>
                  <a:prstClr val="black"/>
                </a:solidFill>
                <a:latin typeface="Calibri"/>
                <a:ea typeface="ヒラギノ角ゴ Pro W3" charset="-128"/>
              </a:rPr>
              <a:pPr/>
              <a:t>24</a:t>
            </a:fld>
            <a:endParaRPr lang="en-US" dirty="0" smtClean="0">
              <a:solidFill>
                <a:prstClr val="black"/>
              </a:solidFill>
              <a:latin typeface="Calibri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0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microsoft.com/office/2007/relationships/hdphoto" Target="../media/hdphoto1.wdp"/><Relationship Id="rId8" Type="http://schemas.openxmlformats.org/officeDocument/2006/relationships/image" Target="../media/image8.jpeg"/><Relationship Id="rId9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Relationship Id="rId3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ierung 31"/>
          <p:cNvGrpSpPr/>
          <p:nvPr userDrawn="1"/>
        </p:nvGrpSpPr>
        <p:grpSpPr>
          <a:xfrm>
            <a:off x="-6604" y="745664"/>
            <a:ext cx="9144000" cy="157387"/>
            <a:chOff x="0" y="4814663"/>
            <a:chExt cx="5473499" cy="80729"/>
          </a:xfrm>
        </p:grpSpPr>
        <p:sp>
          <p:nvSpPr>
            <p:cNvPr id="33" name="Rechteck 32"/>
            <p:cNvSpPr/>
            <p:nvPr/>
          </p:nvSpPr>
          <p:spPr>
            <a:xfrm>
              <a:off x="0" y="4814663"/>
              <a:ext cx="4018060" cy="80729"/>
            </a:xfrm>
            <a:prstGeom prst="rect">
              <a:avLst/>
            </a:prstGeom>
            <a:solidFill>
              <a:srgbClr val="C70027"/>
            </a:solidFill>
            <a:ln w="9525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>
              <a:bevelT w="12700" h="12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Rechteck 33"/>
            <p:cNvSpPr/>
            <p:nvPr userDrawn="1"/>
          </p:nvSpPr>
          <p:spPr>
            <a:xfrm>
              <a:off x="1455439" y="4814663"/>
              <a:ext cx="4018060" cy="80729"/>
            </a:xfrm>
            <a:prstGeom prst="rect">
              <a:avLst/>
            </a:prstGeom>
            <a:gradFill flip="none" rotWithShape="1">
              <a:gsLst>
                <a:gs pos="45000">
                  <a:srgbClr val="C70027"/>
                </a:gs>
                <a:gs pos="100000">
                  <a:srgbClr val="FFFFFF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>
              <a:bevelT w="12700" h="12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" name="Freeform 10"/>
          <p:cNvSpPr>
            <a:spLocks/>
          </p:cNvSpPr>
          <p:nvPr userDrawn="1"/>
        </p:nvSpPr>
        <p:spPr bwMode="hidden">
          <a:xfrm>
            <a:off x="0" y="4329072"/>
            <a:ext cx="9144000" cy="1643238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</a:endParaRPr>
          </a:p>
        </p:txBody>
      </p:sp>
      <p:grpSp>
        <p:nvGrpSpPr>
          <p:cNvPr id="35" name="Gruppierung 34"/>
          <p:cNvGrpSpPr/>
          <p:nvPr userDrawn="1"/>
        </p:nvGrpSpPr>
        <p:grpSpPr>
          <a:xfrm>
            <a:off x="-10905" y="-9219"/>
            <a:ext cx="9151938" cy="251554"/>
            <a:chOff x="3667533" y="2431776"/>
            <a:chExt cx="5473499" cy="80729"/>
          </a:xfrm>
        </p:grpSpPr>
        <p:sp>
          <p:nvSpPr>
            <p:cNvPr id="36" name="Rechteck 35"/>
            <p:cNvSpPr/>
            <p:nvPr userDrawn="1"/>
          </p:nvSpPr>
          <p:spPr>
            <a:xfrm>
              <a:off x="5122972" y="2431776"/>
              <a:ext cx="4018060" cy="80729"/>
            </a:xfrm>
            <a:prstGeom prst="rect">
              <a:avLst/>
            </a:prstGeom>
            <a:solidFill>
              <a:srgbClr val="5383B3"/>
            </a:solidFill>
            <a:ln w="9525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>
              <a:bevelT w="12700" h="12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Rechteck 36"/>
            <p:cNvSpPr/>
            <p:nvPr userDrawn="1"/>
          </p:nvSpPr>
          <p:spPr>
            <a:xfrm>
              <a:off x="3667533" y="2431776"/>
              <a:ext cx="4018060" cy="80729"/>
            </a:xfrm>
            <a:prstGeom prst="rect">
              <a:avLst/>
            </a:prstGeom>
            <a:gradFill flip="none" rotWithShape="1">
              <a:gsLst>
                <a:gs pos="0">
                  <a:srgbClr val="5383B3"/>
                </a:gs>
                <a:gs pos="100000">
                  <a:srgbClr val="FFFFFF"/>
                </a:gs>
              </a:gsLst>
              <a:lin ang="10800000" scaled="0"/>
              <a:tileRect/>
            </a:gradFill>
            <a:ln w="9525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>
              <a:bevelT w="12700" h="12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" name="Rechteck 43"/>
          <p:cNvSpPr/>
          <p:nvPr userDrawn="1"/>
        </p:nvSpPr>
        <p:spPr>
          <a:xfrm>
            <a:off x="-10905" y="31373"/>
            <a:ext cx="9159876" cy="8218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0"/>
            <a:tileRect/>
          </a:gradFill>
          <a:ln>
            <a:noFill/>
          </a:ln>
          <a:effectLst/>
          <a:scene3d>
            <a:camera prst="orthographicFront"/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5" name="Textfeld 44"/>
          <p:cNvSpPr txBox="1"/>
          <p:nvPr userDrawn="1"/>
        </p:nvSpPr>
        <p:spPr>
          <a:xfrm>
            <a:off x="1881202" y="-31752"/>
            <a:ext cx="53077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0" i="0" dirty="0" smtClean="0">
                <a:solidFill>
                  <a:schemeClr val="bg1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Helvetica Neue Bold Condensed"/>
                <a:cs typeface="Helvetica Neue Bold Condensed"/>
              </a:rPr>
              <a:t>CARDIO</a:t>
            </a:r>
            <a:r>
              <a:rPr lang="de-DE" sz="4400" b="0" i="0" dirty="0" smtClean="0">
                <a:solidFill>
                  <a:srgbClr val="FFFFFF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Helvetica Neue UltraLight"/>
                <a:cs typeface="Helvetica Neue UltraLight"/>
              </a:rPr>
              <a:t>CLUB</a:t>
            </a:r>
            <a:endParaRPr lang="de-DE" sz="4400" b="0" i="0" dirty="0">
              <a:solidFill>
                <a:srgbClr val="FFFFFF"/>
              </a:solidFill>
              <a:effectLst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latin typeface="Helvetica Neue UltraLight"/>
              <a:cs typeface="Helvetica Neue UltraLight"/>
            </a:endParaRPr>
          </a:p>
        </p:txBody>
      </p:sp>
      <p:pic>
        <p:nvPicPr>
          <p:cNvPr id="46" name="Bild 45"/>
          <p:cNvPicPr>
            <a:picLocks noChangeAspect="1"/>
          </p:cNvPicPr>
          <p:nvPr userDrawn="1"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53" y="31372"/>
            <a:ext cx="542721" cy="749489"/>
          </a:xfrm>
          <a:prstGeom prst="rect">
            <a:avLst/>
          </a:prstGeom>
        </p:spPr>
      </p:pic>
      <p:pic>
        <p:nvPicPr>
          <p:cNvPr id="47" name="Bild 46"/>
          <p:cNvPicPr>
            <a:picLocks noChangeAspect="1"/>
          </p:cNvPicPr>
          <p:nvPr userDrawn="1"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529094"/>
            <a:ext cx="1767498" cy="289311"/>
          </a:xfrm>
          <a:prstGeom prst="rect">
            <a:avLst/>
          </a:prstGeom>
        </p:spPr>
      </p:pic>
      <p:pic>
        <p:nvPicPr>
          <p:cNvPr id="48" name="Bild 4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9669" y="81363"/>
            <a:ext cx="873372" cy="464047"/>
          </a:xfrm>
          <a:prstGeom prst="rect">
            <a:avLst/>
          </a:prstGeom>
        </p:spPr>
      </p:pic>
      <p:pic>
        <p:nvPicPr>
          <p:cNvPr id="49" name="Bild 48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591"/>
          <a:stretch/>
        </p:blipFill>
        <p:spPr>
          <a:xfrm>
            <a:off x="7642644" y="595233"/>
            <a:ext cx="1411809" cy="114646"/>
          </a:xfrm>
          <a:prstGeom prst="rect">
            <a:avLst/>
          </a:prstGeom>
        </p:spPr>
      </p:pic>
      <p:sp>
        <p:nvSpPr>
          <p:cNvPr id="64" name="Rounded Rectangle 13"/>
          <p:cNvSpPr/>
          <p:nvPr userDrawn="1"/>
        </p:nvSpPr>
        <p:spPr>
          <a:xfrm>
            <a:off x="1334" y="901045"/>
            <a:ext cx="9144000" cy="4965192"/>
          </a:xfrm>
          <a:prstGeom prst="roundRect">
            <a:avLst>
              <a:gd name="adj" fmla="val 0"/>
            </a:avLst>
          </a:prstGeom>
          <a:solidFill>
            <a:srgbClr val="0020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itle 1"/>
          <p:cNvSpPr>
            <a:spLocks noGrp="1"/>
          </p:cNvSpPr>
          <p:nvPr userDrawn="1">
            <p:ph type="title"/>
          </p:nvPr>
        </p:nvSpPr>
        <p:spPr>
          <a:xfrm>
            <a:off x="691366" y="2832491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66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1368699" y="1806379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7" name="Freeform 14"/>
          <p:cNvSpPr>
            <a:spLocks/>
          </p:cNvSpPr>
          <p:nvPr userDrawn="1"/>
        </p:nvSpPr>
        <p:spPr bwMode="hidden">
          <a:xfrm>
            <a:off x="5990900" y="5227883"/>
            <a:ext cx="3154433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Freeform 18"/>
          <p:cNvSpPr>
            <a:spLocks/>
          </p:cNvSpPr>
          <p:nvPr userDrawn="1"/>
        </p:nvSpPr>
        <p:spPr bwMode="hidden">
          <a:xfrm>
            <a:off x="2495517" y="5099581"/>
            <a:ext cx="6649816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69" name="Freeform 10"/>
          <p:cNvSpPr>
            <a:spLocks/>
          </p:cNvSpPr>
          <p:nvPr userDrawn="1"/>
        </p:nvSpPr>
        <p:spPr bwMode="hidden">
          <a:xfrm>
            <a:off x="1334" y="4769481"/>
            <a:ext cx="9144000" cy="1643238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70" name="Bild 69" descr="Fotolia_55182769_M.jpg"/>
          <p:cNvPicPr>
            <a:picLocks noChangeAspect="1"/>
          </p:cNvPicPr>
          <p:nvPr userDrawn="1"/>
        </p:nvPicPr>
        <p:blipFill>
          <a:blip r:embed="rId6" cstate="screen">
            <a:duotone>
              <a:prstClr val="black"/>
              <a:schemeClr val="accent1">
                <a:tint val="45000"/>
                <a:satMod val="400000"/>
                <a:tint val="45000"/>
                <a:satMod val="400000"/>
              </a:schemeClr>
            </a:duotone>
            <a:alphaModFix amt="21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603" y="1195718"/>
            <a:ext cx="2271127" cy="3414773"/>
          </a:xfrm>
          <a:prstGeom prst="rect">
            <a:avLst/>
          </a:prstGeom>
        </p:spPr>
      </p:pic>
      <p:pic>
        <p:nvPicPr>
          <p:cNvPr id="71" name="Bild 70" descr="Fotolia_24405194_S.jpg"/>
          <p:cNvPicPr>
            <a:picLocks noChangeAspect="1"/>
          </p:cNvPicPr>
          <p:nvPr userDrawn="1"/>
        </p:nvPicPr>
        <p:blipFill rotWithShape="1">
          <a:blip r:embed="rId8" cstate="screen">
            <a:duotone>
              <a:prstClr val="black"/>
              <a:schemeClr val="accent1">
                <a:tint val="45000"/>
                <a:satMod val="400000"/>
                <a:tint val="45000"/>
                <a:satMod val="400000"/>
              </a:schemeClr>
            </a:duotone>
            <a:alphaModFix amt="2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7538" y="1195718"/>
            <a:ext cx="2271127" cy="3414773"/>
          </a:xfrm>
          <a:prstGeom prst="rect">
            <a:avLst/>
          </a:prstGeom>
        </p:spPr>
      </p:pic>
      <p:pic>
        <p:nvPicPr>
          <p:cNvPr id="72" name="Bild 71"/>
          <p:cNvPicPr>
            <a:picLocks noChangeAspect="1"/>
          </p:cNvPicPr>
          <p:nvPr userDrawn="1"/>
        </p:nvPicPr>
        <p:blipFill rotWithShape="1">
          <a:blip r:embed="rId9" cstate="screen">
            <a:alphaModFix amt="21000"/>
            <a:duotone>
              <a:prstClr val="black"/>
              <a:schemeClr val="accent1">
                <a:tint val="45000"/>
                <a:satMod val="40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474" y="1195718"/>
            <a:ext cx="2271127" cy="3414773"/>
          </a:xfrm>
          <a:prstGeom prst="rect">
            <a:avLst/>
          </a:prstGeom>
        </p:spPr>
      </p:pic>
      <p:sp>
        <p:nvSpPr>
          <p:cNvPr id="76" name="Text Placeholder 2"/>
          <p:cNvSpPr>
            <a:spLocks noGrp="1"/>
          </p:cNvSpPr>
          <p:nvPr>
            <p:ph type="body" idx="10"/>
          </p:nvPr>
        </p:nvSpPr>
        <p:spPr>
          <a:xfrm>
            <a:off x="1368699" y="5906890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86568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672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507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4000">
                <a:srgbClr val="234594"/>
              </a:gs>
              <a:gs pos="100000">
                <a:srgbClr val="091226"/>
              </a:gs>
              <a:gs pos="53000">
                <a:srgbClr val="182B5C"/>
              </a:gs>
            </a:gsLst>
            <a:lin ang="3120000" scaled="0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439" y="4000501"/>
            <a:ext cx="6864936" cy="156456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accent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82675" y="2540000"/>
            <a:ext cx="6870700" cy="1355725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algn="l">
              <a:lnSpc>
                <a:spcPct val="100000"/>
              </a:lnSpc>
              <a:defRPr sz="2800" b="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</a:t>
            </a:r>
            <a:r>
              <a:rPr lang="en-US" dirty="0" smtClean="0"/>
              <a:t>style</a:t>
            </a:r>
            <a:endParaRPr lang="en-US" dirty="0"/>
          </a:p>
        </p:txBody>
      </p:sp>
      <p:pic>
        <p:nvPicPr>
          <p:cNvPr id="14" name="Picture 13" descr="Partner_logo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45645" y="5380115"/>
            <a:ext cx="1842595" cy="1305752"/>
          </a:xfrm>
          <a:prstGeom prst="rect">
            <a:avLst/>
          </a:prstGeom>
        </p:spPr>
      </p:pic>
      <p:pic>
        <p:nvPicPr>
          <p:cNvPr id="15" name="Picture 14" descr="ed_heart.ai"/>
          <p:cNvPicPr>
            <a:picLocks noChangeAspect="1"/>
          </p:cNvPicPr>
          <p:nvPr userDrawn="1"/>
        </p:nvPicPr>
        <p:blipFill>
          <a:blip r:embed="rId3" cstate="print">
            <a:alphaModFix amt="10000"/>
          </a:blip>
          <a:stretch>
            <a:fillRect/>
          </a:stretch>
        </p:blipFill>
        <p:spPr>
          <a:xfrm>
            <a:off x="5619525" y="-426905"/>
            <a:ext cx="3013836" cy="778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8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189" y="2488689"/>
            <a:ext cx="8232774" cy="636025"/>
          </a:xfrm>
          <a:prstGeom prst="rect">
            <a:avLst/>
          </a:prstGeom>
        </p:spPr>
        <p:txBody>
          <a:bodyPr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4000">
                <a:srgbClr val="234594"/>
              </a:gs>
              <a:gs pos="100000">
                <a:srgbClr val="091226"/>
              </a:gs>
              <a:gs pos="53000">
                <a:srgbClr val="182B5C"/>
              </a:gs>
            </a:gsLst>
            <a:lin ang="3120000" scaled="0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" name="Picture 6" descr="ed_heart.ai"/>
          <p:cNvPicPr>
            <a:picLocks noChangeAspect="1"/>
          </p:cNvPicPr>
          <p:nvPr userDrawn="1"/>
        </p:nvPicPr>
        <p:blipFill>
          <a:blip r:embed="rId2" cstate="print">
            <a:alphaModFix amt="10000"/>
          </a:blip>
          <a:stretch>
            <a:fillRect/>
          </a:stretch>
        </p:blipFill>
        <p:spPr>
          <a:xfrm>
            <a:off x="5619525" y="-426905"/>
            <a:ext cx="3013836" cy="778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01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69" y="171450"/>
            <a:ext cx="6506633" cy="952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sz="2600" b="0" baseline="0"/>
            </a:lvl1pPr>
          </a:lstStyle>
          <a:p>
            <a:r>
              <a:rPr lang="en-US" dirty="0"/>
              <a:t>Click to edit Master title </a:t>
            </a:r>
            <a:r>
              <a:rPr lang="en-US" dirty="0" smtClean="0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5" y="1381401"/>
            <a:ext cx="8229600" cy="4708329"/>
          </a:xfrm>
          <a:prstGeom prst="rect">
            <a:avLst/>
          </a:prstGeom>
        </p:spPr>
        <p:txBody>
          <a:bodyPr/>
          <a:lstStyle>
            <a:lvl1pPr marL="174625" indent="-174625">
              <a:spcBef>
                <a:spcPts val="1200"/>
              </a:spcBef>
              <a:buClr>
                <a:schemeClr val="accent4"/>
              </a:buClr>
              <a:defRPr sz="2100"/>
            </a:lvl1pPr>
            <a:lvl2pPr marL="688975" indent="-231775">
              <a:spcBef>
                <a:spcPts val="250"/>
              </a:spcBef>
              <a:buClr>
                <a:schemeClr val="accent4"/>
              </a:buClr>
              <a:defRPr sz="1800"/>
            </a:lvl2pPr>
            <a:lvl3pPr>
              <a:buClr>
                <a:schemeClr val="accent4"/>
              </a:buClr>
              <a:buFont typeface="Arial" pitchFamily="34" charset="0"/>
              <a:buChar char="–"/>
              <a:defRPr sz="16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8432" y="635635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pPr defTabSz="914400"/>
            <a:fld id="{4ECA2066-C095-4B8E-9573-772045B6EA92}" type="slidenum">
              <a:rPr lang="en-US" smtClean="0">
                <a:solidFill>
                  <a:srgbClr val="FFFFFF"/>
                </a:solidFill>
                <a:latin typeface="Arial"/>
              </a:rPr>
              <a:pPr defTabSz="914400"/>
              <a:t>‹Nr.›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6382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5" y="1381401"/>
            <a:ext cx="8229600" cy="470832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None/>
              <a:defRPr sz="2100" b="1">
                <a:solidFill>
                  <a:schemeClr val="accent4"/>
                </a:solidFill>
              </a:defRPr>
            </a:lvl1pPr>
            <a:lvl2pPr marL="688975" indent="-231775">
              <a:spcBef>
                <a:spcPts val="600"/>
              </a:spcBef>
              <a:buClr>
                <a:schemeClr val="accent4"/>
              </a:buClr>
              <a:buFont typeface="Arial" pitchFamily="34" charset="0"/>
              <a:buChar char="•"/>
              <a:defRPr sz="1800"/>
            </a:lvl2pPr>
            <a:lvl3pPr>
              <a:buClr>
                <a:schemeClr val="accent4"/>
              </a:buClr>
              <a:buFont typeface="Arial" pitchFamily="34" charset="0"/>
              <a:buChar char="–"/>
              <a:defRPr sz="1600"/>
            </a:lvl3pPr>
            <a:lvl4pPr>
              <a:buClr>
                <a:schemeClr val="accent4"/>
              </a:buClr>
              <a:defRPr sz="1600"/>
            </a:lvl4pPr>
            <a:lvl5pPr>
              <a:buClr>
                <a:schemeClr val="accent4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8432" y="635635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pPr defTabSz="914400"/>
            <a:fld id="{4ECA2066-C095-4B8E-9573-772045B6EA92}" type="slidenum">
              <a:rPr lang="en-US" smtClean="0">
                <a:solidFill>
                  <a:srgbClr val="FFFFFF"/>
                </a:solidFill>
                <a:latin typeface="Arial"/>
              </a:rPr>
              <a:pPr defTabSz="914400"/>
              <a:t>‹Nr.›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9469" y="171450"/>
            <a:ext cx="6506633" cy="952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sz="2600" b="0" baseline="0"/>
            </a:lvl1pPr>
          </a:lstStyle>
          <a:p>
            <a:r>
              <a:rPr lang="en-US" dirty="0"/>
              <a:t>Click to edit Master title </a:t>
            </a:r>
            <a:r>
              <a:rPr lang="en-US" dirty="0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52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8432" y="635635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pPr defTabSz="914400"/>
            <a:fld id="{4ECA2066-C095-4B8E-9573-772045B6EA92}" type="slidenum">
              <a:rPr lang="en-US" smtClean="0">
                <a:solidFill>
                  <a:srgbClr val="FFFFFF"/>
                </a:solidFill>
                <a:latin typeface="Arial"/>
              </a:rPr>
              <a:pPr defTabSz="914400"/>
              <a:t>‹Nr.›</a:t>
            </a:fld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9469" y="171450"/>
            <a:ext cx="6506633" cy="952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sz="2600" b="0" baseline="0"/>
            </a:lvl1pPr>
          </a:lstStyle>
          <a:p>
            <a:r>
              <a:rPr lang="en-US" dirty="0"/>
              <a:t>Click to edit Master title </a:t>
            </a:r>
            <a:r>
              <a:rPr lang="en-US" dirty="0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88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4000">
                <a:srgbClr val="234594"/>
              </a:gs>
              <a:gs pos="100000">
                <a:srgbClr val="091226"/>
              </a:gs>
              <a:gs pos="53000">
                <a:srgbClr val="182B5C"/>
              </a:gs>
            </a:gsLst>
            <a:lin ang="3120000" scaled="0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6" name="Picture 6" descr="Partner_II_REV_KO_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9239" y="5410200"/>
            <a:ext cx="2225675" cy="132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ed_heart.ai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619751" y="-427567"/>
            <a:ext cx="3013075" cy="778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 bwMode="white">
          <a:xfrm>
            <a:off x="985837" y="6025626"/>
            <a:ext cx="5304896" cy="307975"/>
          </a:xfrm>
        </p:spPr>
        <p:txBody>
          <a:bodyPr anchor="ctr"/>
          <a:lstStyle>
            <a:lvl1pPr>
              <a:defRPr sz="1400" i="0">
                <a:solidFill>
                  <a:srgbClr val="CDC68F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273177"/>
            <a:ext cx="7772400" cy="1470025"/>
          </a:xfrm>
        </p:spPr>
        <p:txBody>
          <a:bodyPr anchor="b"/>
          <a:lstStyle>
            <a:lvl1pPr algn="l">
              <a:defRPr sz="2800">
                <a:solidFill>
                  <a:srgbClr val="FFFF6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white">
          <a:xfrm>
            <a:off x="990600" y="3505200"/>
            <a:ext cx="77724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 i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65643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3838" indent="-223838">
              <a:spcAft>
                <a:spcPts val="0"/>
              </a:spcAft>
              <a:buClr>
                <a:srgbClr val="FFFF66"/>
              </a:buClr>
              <a:buFont typeface="Arial"/>
              <a:buChar char="•"/>
              <a:defRPr sz="2800" b="0" i="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 sz="2400" b="1"/>
            </a:lvl2pPr>
            <a:lvl3pPr>
              <a:spcBef>
                <a:spcPts val="600"/>
              </a:spcBef>
              <a:buFont typeface="Lucida Grande"/>
              <a:buChar char="–"/>
              <a:defRPr b="0"/>
            </a:lvl3pPr>
            <a:lvl4pPr>
              <a:spcBef>
                <a:spcPts val="600"/>
              </a:spcBef>
              <a:buFont typeface="Lucida Grande"/>
              <a:buChar char="·"/>
              <a:defRPr b="0"/>
            </a:lvl4pPr>
            <a:lvl5pPr>
              <a:spcBef>
                <a:spcPts val="600"/>
              </a:spcBef>
              <a:buFont typeface="Lucida Grande"/>
              <a:buChar char="»"/>
              <a:defRPr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Second level</a:t>
            </a:r>
          </a:p>
          <a:p>
            <a:pPr lvl="3"/>
            <a:r>
              <a:rPr lang="en-US" dirty="0" smtClean="0"/>
              <a:t>Third level</a:t>
            </a:r>
          </a:p>
          <a:p>
            <a:pPr lvl="4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4212303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038600" cy="4754563"/>
          </a:xfrm>
        </p:spPr>
        <p:txBody>
          <a:bodyPr/>
          <a:lstStyle>
            <a:lvl1pPr marL="0" indent="0">
              <a:buNone/>
              <a:defRPr sz="2200" b="0">
                <a:solidFill>
                  <a:srgbClr val="FFFF66"/>
                </a:solidFill>
              </a:defRPr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371600"/>
            <a:ext cx="4038600" cy="4754563"/>
          </a:xfrm>
        </p:spPr>
        <p:txBody>
          <a:bodyPr/>
          <a:lstStyle>
            <a:lvl1pPr marL="0" indent="0">
              <a:buNone/>
              <a:defRPr sz="2200" b="0">
                <a:solidFill>
                  <a:srgbClr val="FFFF66"/>
                </a:solidFill>
              </a:defRPr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75137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0480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46281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20170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, Hightl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6" y="1381400"/>
            <a:ext cx="4124161" cy="4875389"/>
          </a:xfrm>
          <a:prstGeom prst="rect">
            <a:avLst/>
          </a:prstGeom>
        </p:spPr>
        <p:txBody>
          <a:bodyPr/>
          <a:lstStyle>
            <a:lvl1pPr marL="174625" indent="-174625">
              <a:spcBef>
                <a:spcPts val="1200"/>
              </a:spcBef>
              <a:buNone/>
              <a:defRPr sz="2100" b="1">
                <a:solidFill>
                  <a:schemeClr val="bg2"/>
                </a:solidFill>
              </a:defRPr>
            </a:lvl1pPr>
            <a:lvl2pPr marL="688975" indent="-231775">
              <a:spcBef>
                <a:spcPts val="600"/>
              </a:spcBef>
              <a:buClr>
                <a:schemeClr val="accent4"/>
              </a:buClr>
              <a:defRPr sz="1800">
                <a:solidFill>
                  <a:schemeClr val="bg2"/>
                </a:solidFill>
              </a:defRPr>
            </a:lvl2pPr>
            <a:lvl3pPr>
              <a:buClr>
                <a:schemeClr val="accent4"/>
              </a:buClr>
              <a:defRPr sz="1600">
                <a:solidFill>
                  <a:schemeClr val="bg2"/>
                </a:solidFill>
              </a:defRPr>
            </a:lvl3pPr>
            <a:lvl4pPr>
              <a:buClr>
                <a:schemeClr val="accent4"/>
              </a:buClr>
              <a:defRPr sz="1600">
                <a:solidFill>
                  <a:schemeClr val="bg2"/>
                </a:solidFill>
              </a:defRPr>
            </a:lvl4pPr>
            <a:lvl5pPr>
              <a:buClr>
                <a:schemeClr val="accent4"/>
              </a:buClr>
              <a:defRPr sz="1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32765" y="1375098"/>
            <a:ext cx="4124161" cy="4875389"/>
          </a:xfrm>
          <a:prstGeom prst="rect">
            <a:avLst/>
          </a:prstGeom>
        </p:spPr>
        <p:txBody>
          <a:bodyPr/>
          <a:lstStyle>
            <a:lvl1pPr marL="174625" indent="-174625">
              <a:spcBef>
                <a:spcPts val="1200"/>
              </a:spcBef>
              <a:buClr>
                <a:schemeClr val="accent4"/>
              </a:buClr>
              <a:buNone/>
              <a:defRPr sz="2100" b="1">
                <a:solidFill>
                  <a:schemeClr val="bg2"/>
                </a:solidFill>
              </a:defRPr>
            </a:lvl1pPr>
            <a:lvl2pPr marL="688975" indent="-231775">
              <a:spcBef>
                <a:spcPts val="600"/>
              </a:spcBef>
              <a:buClr>
                <a:schemeClr val="accent4"/>
              </a:buClr>
              <a:defRPr sz="1800">
                <a:solidFill>
                  <a:schemeClr val="bg2"/>
                </a:solidFill>
              </a:defRPr>
            </a:lvl2pPr>
            <a:lvl3pPr>
              <a:buClr>
                <a:schemeClr val="accent4"/>
              </a:buClr>
              <a:defRPr sz="1600">
                <a:solidFill>
                  <a:schemeClr val="bg2"/>
                </a:solidFill>
              </a:defRPr>
            </a:lvl3pPr>
            <a:lvl4pPr>
              <a:buClr>
                <a:schemeClr val="accent4"/>
              </a:buClr>
              <a:defRPr sz="1600">
                <a:solidFill>
                  <a:schemeClr val="bg2"/>
                </a:solidFill>
              </a:defRPr>
            </a:lvl4pPr>
            <a:lvl5pPr>
              <a:buClr>
                <a:schemeClr val="accent4"/>
              </a:buClr>
              <a:defRPr sz="16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9469" y="171450"/>
            <a:ext cx="6506633" cy="952500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sz="2600" b="0" baseline="0"/>
            </a:lvl1pPr>
          </a:lstStyle>
          <a:p>
            <a:r>
              <a:rPr lang="en-US" dirty="0"/>
              <a:t>Click to edit Master title </a:t>
            </a:r>
            <a:r>
              <a:rPr lang="en-US" dirty="0" smtClean="0"/>
              <a:t>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377825" y="6356351"/>
            <a:ext cx="2133600" cy="366183"/>
          </a:xfrm>
          <a:prstGeom prst="rect">
            <a:avLst/>
          </a:prstGeom>
        </p:spPr>
        <p:txBody>
          <a:bodyPr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E705D1-580C-440C-ACC5-CE36328248C8}" type="slidenum">
              <a:rPr lang="en-US">
                <a:latin typeface="Arial"/>
              </a:rPr>
              <a:pPr>
                <a:defRPr/>
              </a:pPr>
              <a:t>‹Nr.›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168305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41832" y="1981200"/>
            <a:ext cx="7287768" cy="40386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381001" y="1524001"/>
            <a:ext cx="8381998" cy="45720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000" b="1">
                <a:solidFill>
                  <a:srgbClr val="FFFF66"/>
                </a:solidFill>
              </a:defRPr>
            </a:lvl1pPr>
            <a:lvl2pPr algn="ctr"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2pPr>
            <a:lvl3pPr algn="ctr"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3pPr>
            <a:lvl4pPr algn="ctr"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4pPr>
            <a:lvl5pPr algn="ctr"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021715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4000">
                <a:srgbClr val="234594"/>
              </a:gs>
              <a:gs pos="100000">
                <a:srgbClr val="091226"/>
              </a:gs>
              <a:gs pos="53000">
                <a:srgbClr val="182B5C"/>
              </a:gs>
            </a:gsLst>
            <a:lin ang="3120000" scaled="0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" name="Picture 6" descr="ed_heart.ai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619751" y="-427567"/>
            <a:ext cx="3013075" cy="778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189" y="2488689"/>
            <a:ext cx="8232774" cy="636025"/>
          </a:xfrm>
          <a:prstGeom prst="rect">
            <a:avLst/>
          </a:prstGeom>
        </p:spPr>
        <p:txBody>
          <a:bodyPr/>
          <a:lstStyle>
            <a:lvl1pPr algn="ctr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971263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4000">
                <a:srgbClr val="234594"/>
              </a:gs>
              <a:gs pos="100000">
                <a:srgbClr val="091226"/>
              </a:gs>
              <a:gs pos="53000">
                <a:srgbClr val="182B5C"/>
              </a:gs>
            </a:gsLst>
            <a:lin ang="3120000" scaled="0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Picture 6" descr="Partner_II_REV_KO_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9239" y="5410200"/>
            <a:ext cx="2225675" cy="132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439" y="4000501"/>
            <a:ext cx="6864936" cy="156456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82675" y="2540000"/>
            <a:ext cx="6870700" cy="1355725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algn="l">
              <a:lnSpc>
                <a:spcPct val="100000"/>
              </a:lnSpc>
              <a:defRPr sz="2800" b="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</a:t>
            </a:r>
            <a:r>
              <a:rPr lang="en-US" dirty="0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11430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41255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294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4790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4926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107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09329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65468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ung 13"/>
          <p:cNvGrpSpPr/>
          <p:nvPr userDrawn="1"/>
        </p:nvGrpSpPr>
        <p:grpSpPr>
          <a:xfrm>
            <a:off x="-10905" y="-9219"/>
            <a:ext cx="9151938" cy="251554"/>
            <a:chOff x="3667533" y="2431776"/>
            <a:chExt cx="5473499" cy="80729"/>
          </a:xfrm>
        </p:grpSpPr>
        <p:sp>
          <p:nvSpPr>
            <p:cNvPr id="15" name="Rechteck 14"/>
            <p:cNvSpPr/>
            <p:nvPr userDrawn="1"/>
          </p:nvSpPr>
          <p:spPr>
            <a:xfrm>
              <a:off x="5122972" y="2431776"/>
              <a:ext cx="4018060" cy="80729"/>
            </a:xfrm>
            <a:prstGeom prst="rect">
              <a:avLst/>
            </a:prstGeom>
            <a:solidFill>
              <a:srgbClr val="5383B3"/>
            </a:solidFill>
            <a:ln w="9525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>
              <a:bevelT w="12700" h="12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Rechteck 15"/>
            <p:cNvSpPr/>
            <p:nvPr userDrawn="1"/>
          </p:nvSpPr>
          <p:spPr>
            <a:xfrm>
              <a:off x="3667533" y="2431776"/>
              <a:ext cx="4018060" cy="80729"/>
            </a:xfrm>
            <a:prstGeom prst="rect">
              <a:avLst/>
            </a:prstGeom>
            <a:gradFill flip="none" rotWithShape="1">
              <a:gsLst>
                <a:gs pos="0">
                  <a:srgbClr val="5383B3"/>
                </a:gs>
                <a:gs pos="100000">
                  <a:srgbClr val="FFFFFF"/>
                </a:gs>
              </a:gsLst>
              <a:lin ang="10800000" scaled="0"/>
              <a:tileRect/>
            </a:gradFill>
            <a:ln w="9525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>
              <a:bevelT w="12700" h="12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" name="Gruppierung 16"/>
          <p:cNvGrpSpPr/>
          <p:nvPr userDrawn="1"/>
        </p:nvGrpSpPr>
        <p:grpSpPr>
          <a:xfrm>
            <a:off x="1334" y="340826"/>
            <a:ext cx="9144000" cy="157387"/>
            <a:chOff x="0" y="4814663"/>
            <a:chExt cx="5473499" cy="80729"/>
          </a:xfrm>
        </p:grpSpPr>
        <p:sp>
          <p:nvSpPr>
            <p:cNvPr id="18" name="Rechteck 17"/>
            <p:cNvSpPr/>
            <p:nvPr/>
          </p:nvSpPr>
          <p:spPr>
            <a:xfrm>
              <a:off x="0" y="4814663"/>
              <a:ext cx="4018060" cy="80729"/>
            </a:xfrm>
            <a:prstGeom prst="rect">
              <a:avLst/>
            </a:prstGeom>
            <a:solidFill>
              <a:srgbClr val="C70027"/>
            </a:solidFill>
            <a:ln w="9525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>
              <a:bevelT w="12700" h="12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Rechteck 18"/>
            <p:cNvSpPr/>
            <p:nvPr userDrawn="1"/>
          </p:nvSpPr>
          <p:spPr>
            <a:xfrm>
              <a:off x="1455439" y="4814663"/>
              <a:ext cx="4018060" cy="80729"/>
            </a:xfrm>
            <a:prstGeom prst="rect">
              <a:avLst/>
            </a:prstGeom>
            <a:gradFill flip="none" rotWithShape="1">
              <a:gsLst>
                <a:gs pos="45000">
                  <a:srgbClr val="C70027"/>
                </a:gs>
                <a:gs pos="100000">
                  <a:srgbClr val="FFFFFF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</a:ln>
            <a:effectLst/>
            <a:scene3d>
              <a:camera prst="orthographicFront">
                <a:rot lat="0" lon="0" rev="0"/>
              </a:camera>
              <a:lightRig rig="flat" dir="tl">
                <a:rot lat="0" lon="0" rev="6360000"/>
              </a:lightRig>
            </a:scene3d>
            <a:sp3d prstMaterial="flat">
              <a:bevelT w="12700" h="127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56040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785938"/>
            <a:ext cx="8229600" cy="4691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10" name="Bild 9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48" y="6262688"/>
            <a:ext cx="402657" cy="565211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348" y="6553404"/>
            <a:ext cx="1398854" cy="264888"/>
          </a:xfrm>
          <a:prstGeom prst="rect">
            <a:avLst/>
          </a:prstGeom>
        </p:spPr>
      </p:pic>
      <p:sp>
        <p:nvSpPr>
          <p:cNvPr id="12" name="Rechteck 11"/>
          <p:cNvSpPr/>
          <p:nvPr userDrawn="1"/>
        </p:nvSpPr>
        <p:spPr>
          <a:xfrm>
            <a:off x="-10905" y="15497"/>
            <a:ext cx="9159876" cy="46009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0"/>
            <a:tileRect/>
          </a:gradFill>
          <a:ln>
            <a:noFill/>
          </a:ln>
          <a:effectLst/>
          <a:scene3d>
            <a:camera prst="orthographicFront"/>
            <a:lightRig rig="flat" dir="tl">
              <a:rot lat="0" lon="0" rev="6360000"/>
            </a:lightRig>
          </a:scene3d>
          <a:sp3d prstMaterial="flat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 dirty="0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-15876" y="-79380"/>
            <a:ext cx="5307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b="0" i="0" dirty="0" smtClean="0">
                <a:solidFill>
                  <a:schemeClr val="bg1">
                    <a:lumMod val="50000"/>
                  </a:schemeClr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Helvetica Neue Bold Condensed"/>
                <a:cs typeface="Helvetica Neue Bold Condensed"/>
              </a:rPr>
              <a:t>CARDIO</a:t>
            </a:r>
            <a:r>
              <a:rPr lang="de-DE" sz="2800" b="0" i="0" dirty="0" smtClean="0">
                <a:solidFill>
                  <a:srgbClr val="FFFFFF"/>
                </a:solidFill>
                <a:effectLst>
                  <a:innerShdw blurRad="114300">
                    <a:prstClr val="black"/>
                  </a:innerShdw>
                  <a:reflection blurRad="6350" stA="55000" endA="300" endPos="45500" dir="5400000" sy="-100000" algn="bl" rotWithShape="0"/>
                </a:effectLst>
                <a:latin typeface="Helvetica Neue UltraLight"/>
                <a:cs typeface="Helvetica Neue UltraLight"/>
              </a:rPr>
              <a:t>CLUB</a:t>
            </a:r>
            <a:endParaRPr lang="de-DE" sz="2800" b="0" i="0" dirty="0">
              <a:solidFill>
                <a:srgbClr val="FFFFFF"/>
              </a:solidFill>
              <a:effectLst>
                <a:innerShdw blurRad="114300">
                  <a:prstClr val="black"/>
                </a:innerShdw>
                <a:reflection blurRad="6350" stA="55000" endA="300" endPos="45500" dir="5400000" sy="-100000" algn="bl" rotWithShape="0"/>
              </a:effectLst>
              <a:latin typeface="Helvetica Neue UltraLight"/>
              <a:cs typeface="Helvetica Neue UltraLight"/>
            </a:endParaRPr>
          </a:p>
        </p:txBody>
      </p:sp>
    </p:spTree>
    <p:extLst>
      <p:ext uri="{BB962C8B-B14F-4D97-AF65-F5344CB8AC3E}">
        <p14:creationId xmlns:p14="http://schemas.microsoft.com/office/powerpoint/2010/main" val="92901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4000">
                <a:srgbClr val="234594"/>
              </a:gs>
              <a:gs pos="100000">
                <a:srgbClr val="091226"/>
              </a:gs>
              <a:gs pos="53000">
                <a:srgbClr val="182B5C"/>
              </a:gs>
            </a:gsLst>
            <a:lin ang="3120000" scaled="0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gradFill flip="none" rotWithShape="1">
            <a:gsLst>
              <a:gs pos="0">
                <a:srgbClr val="1E3C7F"/>
              </a:gs>
              <a:gs pos="100000">
                <a:srgbClr val="14265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" name="Picture 7" descr="Partner_logo_rgb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045" y="107416"/>
            <a:ext cx="1632563" cy="115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3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FFFFFF"/>
          </a:solidFill>
          <a:latin typeface="Arial"/>
          <a:ea typeface="ＭＳ Ｐゴシック" pitchFamily="64" charset="-128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6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6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6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6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6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6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6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64" charset="0"/>
          <a:ea typeface="ＭＳ Ｐゴシック" pitchFamily="6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FFFFFF"/>
          </a:solidFill>
          <a:latin typeface="Arial"/>
          <a:ea typeface="ＭＳ Ｐゴシック" pitchFamily="64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FFFFF"/>
          </a:solidFill>
          <a:latin typeface="Arial"/>
          <a:ea typeface="ＭＳ Ｐゴシック" pitchFamily="64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FFFFFF"/>
          </a:solidFill>
          <a:latin typeface="Arial"/>
          <a:ea typeface="ＭＳ Ｐゴシック" pitchFamily="64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FFFFFF"/>
          </a:solidFill>
          <a:latin typeface="Arial"/>
          <a:ea typeface="ＭＳ Ｐゴシック" pitchFamily="64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FFFFFF"/>
          </a:solidFill>
          <a:latin typeface="Arial"/>
          <a:ea typeface="ＭＳ Ｐゴシック" pitchFamily="6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White">
      <p:bgPr>
        <a:gradFill rotWithShape="1">
          <a:gsLst>
            <a:gs pos="0">
              <a:srgbClr val="234594"/>
            </a:gs>
            <a:gs pos="14000">
              <a:srgbClr val="234594"/>
            </a:gs>
            <a:gs pos="53000">
              <a:srgbClr val="182B5C"/>
            </a:gs>
            <a:gs pos="100000">
              <a:srgbClr val="091226"/>
            </a:gs>
          </a:gsLst>
          <a:lin ang="312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gradFill flip="none" rotWithShape="1">
            <a:gsLst>
              <a:gs pos="0">
                <a:srgbClr val="1E3C7F"/>
              </a:gs>
              <a:gs pos="100000">
                <a:srgbClr val="14265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white">
          <a:xfrm>
            <a:off x="381000" y="0"/>
            <a:ext cx="614045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371601"/>
            <a:ext cx="8382000" cy="4754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29" name="Picture 12" descr="Partner_II_REV_KO_rgb"/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26264" y="114301"/>
            <a:ext cx="2047875" cy="122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4448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ransition>
    <p:fade/>
  </p:transition>
  <p:hf sldNum="0" hdr="0" ftr="0" dt="0"/>
  <p:txStyles>
    <p:titleStyle>
      <a:lvl1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FFFF66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66"/>
          </a:solidFill>
          <a:latin typeface="Arial" pitchFamily="34" charset="0"/>
        </a:defRPr>
      </a:lvl2pPr>
      <a:lvl3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66"/>
          </a:solidFill>
          <a:latin typeface="Arial" pitchFamily="34" charset="0"/>
        </a:defRPr>
      </a:lvl3pPr>
      <a:lvl4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66"/>
          </a:solidFill>
          <a:latin typeface="Arial" pitchFamily="34" charset="0"/>
        </a:defRPr>
      </a:lvl4pPr>
      <a:lvl5pPr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66"/>
          </a:solidFill>
          <a:latin typeface="Arial" pitchFamily="34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66"/>
          </a:solidFill>
          <a:latin typeface="Arial" pitchFamily="34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66"/>
          </a:solidFill>
          <a:latin typeface="Arial" pitchFamily="34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66"/>
          </a:solidFill>
          <a:latin typeface="Arial" pitchFamily="34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FFFF66"/>
          </a:solidFill>
          <a:latin typeface="Arial" pitchFamily="34" charset="0"/>
        </a:defRPr>
      </a:lvl9pPr>
    </p:titleStyle>
    <p:bodyStyle>
      <a:lvl1pPr algn="l" defTabSz="457200" rtl="0" fontAlgn="base">
        <a:spcBef>
          <a:spcPts val="1800"/>
        </a:spcBef>
        <a:spcAft>
          <a:spcPct val="0"/>
        </a:spcAft>
        <a:buFont typeface="Arial" pitchFamily="34" charset="0"/>
        <a:defRPr sz="2800" b="1" i="1" kern="1200">
          <a:solidFill>
            <a:srgbClr val="FDFF66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223838" indent="-223838" algn="l" defTabSz="457200" rtl="0" fontAlgn="base">
        <a:spcBef>
          <a:spcPts val="1200"/>
        </a:spcBef>
        <a:spcAft>
          <a:spcPct val="0"/>
        </a:spcAft>
        <a:buClr>
          <a:srgbClr val="FFFF66"/>
        </a:buClr>
        <a:buFont typeface="Arial" pitchFamily="34" charset="0"/>
        <a:buChar char="•"/>
        <a:defRPr sz="2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682625" indent="-223838" algn="l" defTabSz="457200" rtl="0" fontAlgn="base">
        <a:spcBef>
          <a:spcPts val="1200"/>
        </a:spcBef>
        <a:spcAft>
          <a:spcPct val="0"/>
        </a:spcAft>
        <a:buClr>
          <a:srgbClr val="FFFF66"/>
        </a:buClr>
        <a:buFont typeface="Lucida Grande"/>
        <a:buChar char="–"/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41413" indent="-223838" algn="l" defTabSz="457200" rtl="0" fontAlgn="base">
        <a:spcBef>
          <a:spcPts val="1200"/>
        </a:spcBef>
        <a:spcAft>
          <a:spcPct val="0"/>
        </a:spcAft>
        <a:buClr>
          <a:srgbClr val="FFFF66"/>
        </a:buClr>
        <a:buFont typeface="Lucida Grande"/>
        <a:buChar char="·"/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598613" indent="-222250" algn="l" defTabSz="457200" rtl="0" fontAlgn="base">
        <a:spcBef>
          <a:spcPts val="600"/>
        </a:spcBef>
        <a:spcAft>
          <a:spcPct val="0"/>
        </a:spcAft>
        <a:buClr>
          <a:srgbClr val="FFFF66"/>
        </a:buClr>
        <a:buFont typeface="Lucida Grande"/>
        <a:buChar char="»"/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dirty="0" smtClean="0"/>
              <a:t>HOT TOPICS</a:t>
            </a:r>
            <a:br>
              <a:rPr lang="de-DE" dirty="0" smtClean="0"/>
            </a:br>
            <a:r>
              <a:rPr lang="de-DE" dirty="0" smtClean="0"/>
              <a:t>ACC 2015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593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299" y="959181"/>
            <a:ext cx="724535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1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06" y="908326"/>
            <a:ext cx="72390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2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761" y="965532"/>
            <a:ext cx="728345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6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32" y="781050"/>
            <a:ext cx="727075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86" y="895915"/>
            <a:ext cx="8055428" cy="555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05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891" y="851066"/>
            <a:ext cx="7258050" cy="541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9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14885" y="1029195"/>
            <a:ext cx="8289728" cy="2612572"/>
          </a:xfrm>
        </p:spPr>
        <p:txBody>
          <a:bodyPr anchor="ctr"/>
          <a:lstStyle/>
          <a:p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Five-Year Outcomes after Randomization to Transcatheter or Surgical Aortic Valve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Replacement: Final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of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 1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Trial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ubtitle 4"/>
          <p:cNvSpPr txBox="1">
            <a:spLocks/>
          </p:cNvSpPr>
          <p:nvPr/>
        </p:nvSpPr>
        <p:spPr>
          <a:xfrm>
            <a:off x="414889" y="4017543"/>
            <a:ext cx="7611491" cy="1109805"/>
          </a:xfrm>
          <a:prstGeom prst="rect">
            <a:avLst/>
          </a:prstGeom>
        </p:spPr>
        <p:txBody>
          <a:bodyPr anchor="ctr"/>
          <a:lstStyle/>
          <a:p>
            <a:pPr eaLnBrk="0" fontAlgn="base" hangingPunct="0">
              <a:spcAft>
                <a:spcPct val="0"/>
              </a:spcAft>
              <a:buFont typeface="Arial" charset="0"/>
              <a:buNone/>
              <a:defRPr/>
            </a:pPr>
            <a:r>
              <a:rPr lang="en-US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64" charset="-128"/>
                <a:cs typeface="Arial"/>
              </a:rPr>
              <a:t>Michael J. Mack, MD</a:t>
            </a:r>
          </a:p>
          <a:p>
            <a:pPr eaLnBrk="0" fontAlgn="base" hangingPunct="0">
              <a:spcAft>
                <a:spcPct val="0"/>
              </a:spcAft>
              <a:buFont typeface="Arial" charset="0"/>
              <a:buNone/>
              <a:defRPr/>
            </a:pPr>
            <a:r>
              <a:rPr lang="en-US" sz="2000" dirty="0">
                <a:solidFill>
                  <a:srgbClr val="AAA04E">
                    <a:lumMod val="40000"/>
                    <a:lumOff val="60000"/>
                  </a:srgbClr>
                </a:solidFill>
                <a:latin typeface="Arial"/>
                <a:ea typeface="ＭＳ Ｐゴシック" pitchFamily="64" charset="-128"/>
                <a:cs typeface="Arial"/>
              </a:rPr>
              <a:t>on behalf of The PARTNER Trial Investigators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4889" y="5907611"/>
            <a:ext cx="5722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srgbClr val="AAA04E">
                    <a:lumMod val="40000"/>
                    <a:lumOff val="60000"/>
                  </a:srgbClr>
                </a:solidFill>
                <a:latin typeface="Arial"/>
              </a:rPr>
              <a:t>ACC 2015   |   San Diego   |   March 15, 2015</a:t>
            </a:r>
          </a:p>
        </p:txBody>
      </p:sp>
    </p:spTree>
    <p:extLst>
      <p:ext uri="{BB962C8B-B14F-4D97-AF65-F5344CB8AC3E}">
        <p14:creationId xmlns:p14="http://schemas.microsoft.com/office/powerpoint/2010/main" val="22822416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81" y="255285"/>
            <a:ext cx="6524625" cy="857251"/>
          </a:xfrm>
        </p:spPr>
        <p:txBody>
          <a:bodyPr anchor="ctr"/>
          <a:lstStyle/>
          <a:p>
            <a:r>
              <a:rPr lang="en-US" sz="3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 Flow</a:t>
            </a:r>
            <a:endParaRPr lang="en-US" sz="32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rot="5400000">
            <a:off x="1275482" y="3565974"/>
            <a:ext cx="342993" cy="469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rot="5400000">
            <a:off x="3275494" y="3565974"/>
            <a:ext cx="342993" cy="469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34"/>
          <p:cNvSpPr>
            <a:spLocks noChangeArrowheads="1"/>
          </p:cNvSpPr>
          <p:nvPr/>
        </p:nvSpPr>
        <p:spPr bwMode="auto">
          <a:xfrm>
            <a:off x="596118" y="3753904"/>
            <a:ext cx="1704170" cy="1471241"/>
          </a:xfrm>
          <a:prstGeom prst="roundRect">
            <a:avLst/>
          </a:prstGeom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de-DE" sz="1200" b="1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5 Years</a:t>
            </a:r>
            <a:endParaRPr lang="de-DE" sz="800" b="1" dirty="0">
              <a:solidFill>
                <a:srgbClr val="000000"/>
              </a:solidFill>
              <a:latin typeface="Arial"/>
              <a:ea typeface="ＭＳ Ｐゴシック" pitchFamily="64" charset="-128"/>
            </a:endParaRPr>
          </a:p>
          <a:p>
            <a:pPr marL="114300" defTabSz="914400"/>
            <a:r>
              <a:rPr lang="de-DE" sz="1100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Alive = 81</a:t>
            </a:r>
          </a:p>
          <a:p>
            <a:pPr marL="114300" defTabSz="914400"/>
            <a:r>
              <a:rPr lang="de-DE" sz="1100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Dead = 150</a:t>
            </a:r>
          </a:p>
          <a:p>
            <a:pPr marL="114300" defTabSz="914400"/>
            <a:r>
              <a:rPr lang="de-DE" sz="1100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LTFU = 4</a:t>
            </a:r>
          </a:p>
          <a:p>
            <a:pPr marL="114300" defTabSz="914400"/>
            <a:r>
              <a:rPr lang="de-DE" sz="1100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Withdrawal = 3</a:t>
            </a:r>
          </a:p>
          <a:p>
            <a:pPr marL="114300" defTabSz="914400"/>
            <a:r>
              <a:rPr lang="de-DE" sz="1100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Censored* = 6</a:t>
            </a:r>
          </a:p>
        </p:txBody>
      </p:sp>
      <p:sp>
        <p:nvSpPr>
          <p:cNvPr id="59" name="Rounded Rectangle 34"/>
          <p:cNvSpPr>
            <a:spLocks noChangeArrowheads="1"/>
          </p:cNvSpPr>
          <p:nvPr/>
        </p:nvSpPr>
        <p:spPr bwMode="auto">
          <a:xfrm>
            <a:off x="2596368" y="3753904"/>
            <a:ext cx="1704170" cy="1465093"/>
          </a:xfrm>
          <a:prstGeom prst="roundRect">
            <a:avLst/>
          </a:prstGeom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de-DE" sz="1200" b="1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5 Years</a:t>
            </a:r>
            <a:endParaRPr lang="de-DE" sz="800" b="1" dirty="0">
              <a:solidFill>
                <a:srgbClr val="000000"/>
              </a:solidFill>
              <a:latin typeface="Arial"/>
              <a:ea typeface="ＭＳ Ｐゴシック" pitchFamily="64" charset="-128"/>
            </a:endParaRPr>
          </a:p>
          <a:p>
            <a:pPr marL="114300" defTabSz="914400"/>
            <a:r>
              <a:rPr lang="de-DE" sz="1100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Alive = 69</a:t>
            </a:r>
          </a:p>
          <a:p>
            <a:pPr marL="114300" defTabSz="914400"/>
            <a:r>
              <a:rPr lang="de-DE" sz="1100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Dead = 142</a:t>
            </a:r>
          </a:p>
          <a:p>
            <a:pPr marL="114300" defTabSz="914400"/>
            <a:r>
              <a:rPr lang="de-DE" sz="1100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LTFU = 10</a:t>
            </a:r>
          </a:p>
          <a:p>
            <a:pPr marL="114300" defTabSz="914400"/>
            <a:r>
              <a:rPr lang="de-DE" sz="1100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Withdrawal = 19</a:t>
            </a:r>
          </a:p>
          <a:p>
            <a:pPr marL="114300" defTabSz="914400"/>
            <a:r>
              <a:rPr lang="de-DE" sz="1100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Censored* = 8</a:t>
            </a:r>
          </a:p>
        </p:txBody>
      </p:sp>
      <p:sp>
        <p:nvSpPr>
          <p:cNvPr id="60" name="Text Box 18"/>
          <p:cNvSpPr>
            <a:spLocks noChangeArrowheads="1"/>
          </p:cNvSpPr>
          <p:nvPr/>
        </p:nvSpPr>
        <p:spPr bwMode="auto">
          <a:xfrm>
            <a:off x="2596371" y="3004918"/>
            <a:ext cx="1711325" cy="340519"/>
          </a:xfrm>
          <a:prstGeom prst="roundRect">
            <a:avLst/>
          </a:prstGeom>
          <a:gradFill>
            <a:gsLst>
              <a:gs pos="0">
                <a:srgbClr val="AAA04E"/>
              </a:gs>
              <a:gs pos="100000">
                <a:srgbClr val="CEC793"/>
              </a:gs>
            </a:gsLst>
          </a:gra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SAVR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(248)</a:t>
            </a:r>
          </a:p>
        </p:txBody>
      </p:sp>
      <p:cxnSp>
        <p:nvCxnSpPr>
          <p:cNvPr id="65" name="Straight Connector 64"/>
          <p:cNvCxnSpPr/>
          <p:nvPr/>
        </p:nvCxnSpPr>
        <p:spPr>
          <a:xfrm rot="5400000">
            <a:off x="2188100" y="2365449"/>
            <a:ext cx="537883" cy="1588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Line 62"/>
          <p:cNvSpPr>
            <a:spLocks noChangeShapeType="1"/>
          </p:cNvSpPr>
          <p:nvPr/>
        </p:nvSpPr>
        <p:spPr bwMode="auto">
          <a:xfrm>
            <a:off x="4582328" y="2621688"/>
            <a:ext cx="0" cy="2603455"/>
          </a:xfrm>
          <a:prstGeom prst="line">
            <a:avLst/>
          </a:prstGeom>
          <a:noFill/>
          <a:ln w="25400" cap="rnd">
            <a:solidFill>
              <a:srgbClr val="AAA04E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9144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1435901" y="2638407"/>
            <a:ext cx="2021674" cy="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rot="5400000">
            <a:off x="3275494" y="2802574"/>
            <a:ext cx="342993" cy="469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rot="5400000">
            <a:off x="1275482" y="2802574"/>
            <a:ext cx="342993" cy="469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 Box 29"/>
          <p:cNvSpPr>
            <a:spLocks noChangeArrowheads="1"/>
          </p:cNvSpPr>
          <p:nvPr/>
        </p:nvSpPr>
        <p:spPr bwMode="auto">
          <a:xfrm>
            <a:off x="2421147" y="1128927"/>
            <a:ext cx="4272229" cy="442674"/>
          </a:xfrm>
          <a:prstGeom prst="roundRect">
            <a:avLst>
              <a:gd name="adj" fmla="val 16667"/>
            </a:avLst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 eaLnBrk="0" hangingPunct="0"/>
            <a:r>
              <a:rPr lang="en-US" sz="20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64" charset="-128"/>
              </a:rPr>
              <a:t>Randomized = 699 patients</a:t>
            </a:r>
          </a:p>
        </p:txBody>
      </p:sp>
      <p:sp>
        <p:nvSpPr>
          <p:cNvPr id="76" name="Text Box 53"/>
          <p:cNvSpPr>
            <a:spLocks noChangeArrowheads="1"/>
          </p:cNvSpPr>
          <p:nvPr/>
        </p:nvSpPr>
        <p:spPr bwMode="auto">
          <a:xfrm>
            <a:off x="3219466" y="1781902"/>
            <a:ext cx="2746375" cy="484187"/>
          </a:xfrm>
          <a:prstGeom prst="roundRect">
            <a:avLst>
              <a:gd name="adj" fmla="val 16667"/>
            </a:avLst>
          </a:prstGeom>
          <a:noFill/>
          <a:ln w="2857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 defTabSz="914400"/>
            <a:r>
              <a:rPr lang="en-US" sz="1600" dirty="0">
                <a:solidFill>
                  <a:srgbClr val="FFFFFF"/>
                </a:solidFill>
                <a:latin typeface="Arial"/>
                <a:ea typeface="ＭＳ Ｐゴシック" pitchFamily="64" charset="-128"/>
              </a:rPr>
              <a:t>TF = 492 (70%)</a:t>
            </a:r>
          </a:p>
          <a:p>
            <a:pPr algn="ctr" defTabSz="914400"/>
            <a:r>
              <a:rPr lang="en-US" sz="1600" dirty="0">
                <a:solidFill>
                  <a:srgbClr val="FFFFFF"/>
                </a:solidFill>
                <a:latin typeface="Arial"/>
                <a:ea typeface="ＭＳ Ｐゴシック" pitchFamily="64" charset="-128"/>
              </a:rPr>
              <a:t>TA = 207 (30%)</a:t>
            </a:r>
          </a:p>
        </p:txBody>
      </p:sp>
      <p:sp>
        <p:nvSpPr>
          <p:cNvPr id="83" name="Rounded Rectangle 28"/>
          <p:cNvSpPr>
            <a:spLocks noChangeArrowheads="1"/>
          </p:cNvSpPr>
          <p:nvPr/>
        </p:nvSpPr>
        <p:spPr bwMode="auto">
          <a:xfrm>
            <a:off x="1710534" y="1775557"/>
            <a:ext cx="1497012" cy="536575"/>
          </a:xfrm>
          <a:prstGeom prst="roundRect">
            <a:avLst>
              <a:gd name="adj" fmla="val 11110"/>
            </a:avLst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</a:gra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de-DE" sz="1400" b="1" dirty="0">
                <a:solidFill>
                  <a:srgbClr val="FFFFFF"/>
                </a:solidFill>
                <a:latin typeface="Arial"/>
                <a:ea typeface="ＭＳ Ｐゴシック" pitchFamily="64" charset="-128"/>
              </a:rPr>
              <a:t>Transfemoral</a:t>
            </a:r>
            <a:br>
              <a:rPr lang="de-DE" sz="1400" b="1" dirty="0">
                <a:solidFill>
                  <a:srgbClr val="FFFFFF"/>
                </a:solidFill>
                <a:latin typeface="Arial"/>
                <a:ea typeface="ＭＳ Ｐゴシック" pitchFamily="64" charset="-128"/>
              </a:rPr>
            </a:br>
            <a:r>
              <a:rPr lang="de-DE" sz="1200" b="1" dirty="0">
                <a:solidFill>
                  <a:srgbClr val="FFFFFF"/>
                </a:solidFill>
                <a:latin typeface="Arial"/>
                <a:ea typeface="ＭＳ Ｐゴシック" pitchFamily="64" charset="-128"/>
              </a:rPr>
              <a:t>n = 492</a:t>
            </a:r>
            <a:endParaRPr lang="en-US" sz="1200" b="1" dirty="0">
              <a:solidFill>
                <a:srgbClr val="FFFFFF"/>
              </a:solidFill>
              <a:latin typeface="Arial"/>
              <a:ea typeface="ＭＳ Ｐゴシック" pitchFamily="64" charset="-128"/>
            </a:endParaRPr>
          </a:p>
        </p:txBody>
      </p:sp>
      <p:sp>
        <p:nvSpPr>
          <p:cNvPr id="84" name="Text Box 18"/>
          <p:cNvSpPr>
            <a:spLocks noChangeArrowheads="1"/>
          </p:cNvSpPr>
          <p:nvPr/>
        </p:nvSpPr>
        <p:spPr bwMode="auto">
          <a:xfrm>
            <a:off x="596121" y="3004918"/>
            <a:ext cx="1711325" cy="340519"/>
          </a:xfrm>
          <a:prstGeom prst="roundRect">
            <a:avLst/>
          </a:prstGeom>
          <a:gradFill>
            <a:gsLst>
              <a:gs pos="0">
                <a:srgbClr val="AAA04E"/>
              </a:gs>
              <a:gs pos="100000">
                <a:srgbClr val="CEC793"/>
              </a:gs>
            </a:gsLst>
          </a:gra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440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TAVR (244)</a:t>
            </a:r>
          </a:p>
        </p:txBody>
      </p:sp>
      <p:cxnSp>
        <p:nvCxnSpPr>
          <p:cNvPr id="85" name="Straight Connector 84"/>
          <p:cNvCxnSpPr/>
          <p:nvPr/>
        </p:nvCxnSpPr>
        <p:spPr>
          <a:xfrm rot="5400000">
            <a:off x="5529982" y="3565974"/>
            <a:ext cx="342993" cy="469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rot="5400000">
            <a:off x="7529994" y="3565974"/>
            <a:ext cx="342993" cy="469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34"/>
          <p:cNvSpPr>
            <a:spLocks noChangeArrowheads="1"/>
          </p:cNvSpPr>
          <p:nvPr/>
        </p:nvSpPr>
        <p:spPr bwMode="auto">
          <a:xfrm>
            <a:off x="4850618" y="3753902"/>
            <a:ext cx="1704170" cy="1471241"/>
          </a:xfrm>
          <a:prstGeom prst="roundRect">
            <a:avLst/>
          </a:prstGeom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de-DE" sz="1200" b="1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5 Years</a:t>
            </a:r>
            <a:endParaRPr lang="de-DE" sz="800" b="1" dirty="0">
              <a:solidFill>
                <a:srgbClr val="000000"/>
              </a:solidFill>
              <a:latin typeface="Arial"/>
              <a:ea typeface="ＭＳ Ｐゴシック" pitchFamily="64" charset="-128"/>
            </a:endParaRPr>
          </a:p>
          <a:p>
            <a:pPr marL="114300" defTabSz="914400"/>
            <a:r>
              <a:rPr lang="de-DE" sz="1100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Alive = 21</a:t>
            </a:r>
          </a:p>
          <a:p>
            <a:pPr marL="114300" defTabSz="914400"/>
            <a:r>
              <a:rPr lang="de-DE" sz="1100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Dead = 79</a:t>
            </a:r>
          </a:p>
          <a:p>
            <a:pPr marL="114300" defTabSz="914400"/>
            <a:r>
              <a:rPr lang="de-DE" sz="1100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LTFU = 1</a:t>
            </a:r>
          </a:p>
          <a:p>
            <a:pPr marL="114300" defTabSz="914400"/>
            <a:r>
              <a:rPr lang="de-DE" sz="1100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Withdrawal = 1</a:t>
            </a:r>
          </a:p>
          <a:p>
            <a:pPr marL="114300" defTabSz="914400"/>
            <a:r>
              <a:rPr lang="de-DE" sz="1100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Censored* = 2</a:t>
            </a:r>
          </a:p>
        </p:txBody>
      </p:sp>
      <p:sp>
        <p:nvSpPr>
          <p:cNvPr id="88" name="Rounded Rectangle 34"/>
          <p:cNvSpPr>
            <a:spLocks noChangeArrowheads="1"/>
          </p:cNvSpPr>
          <p:nvPr/>
        </p:nvSpPr>
        <p:spPr bwMode="auto">
          <a:xfrm>
            <a:off x="6850868" y="3753904"/>
            <a:ext cx="1704170" cy="1471241"/>
          </a:xfrm>
          <a:prstGeom prst="roundRect">
            <a:avLst/>
          </a:prstGeom>
          <a:ln>
            <a:solidFill>
              <a:schemeClr val="accent1"/>
            </a:solidFill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de-DE" sz="1200" b="1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5 Years</a:t>
            </a:r>
            <a:endParaRPr lang="de-DE" sz="800" b="1" dirty="0">
              <a:solidFill>
                <a:srgbClr val="000000"/>
              </a:solidFill>
              <a:latin typeface="Arial"/>
              <a:ea typeface="ＭＳ Ｐゴシック" pitchFamily="64" charset="-128"/>
            </a:endParaRPr>
          </a:p>
          <a:p>
            <a:pPr marL="114300" defTabSz="914400"/>
            <a:r>
              <a:rPr lang="de-DE" sz="1100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Alive = 33</a:t>
            </a:r>
          </a:p>
          <a:p>
            <a:pPr marL="114300" defTabSz="914400"/>
            <a:r>
              <a:rPr lang="de-DE" sz="1100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Dead = 56</a:t>
            </a:r>
          </a:p>
          <a:p>
            <a:pPr marL="114300" defTabSz="914400"/>
            <a:r>
              <a:rPr lang="de-DE" sz="1100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LTFU = 2</a:t>
            </a:r>
          </a:p>
          <a:p>
            <a:pPr marL="114300" defTabSz="914400"/>
            <a:r>
              <a:rPr lang="de-DE" sz="1100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Withdrawal = 11</a:t>
            </a:r>
          </a:p>
          <a:p>
            <a:pPr marL="114300" defTabSz="914400"/>
            <a:r>
              <a:rPr lang="de-DE" sz="1100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Censored* = 1</a:t>
            </a:r>
          </a:p>
        </p:txBody>
      </p:sp>
      <p:sp>
        <p:nvSpPr>
          <p:cNvPr id="89" name="Text Box 18"/>
          <p:cNvSpPr>
            <a:spLocks noChangeArrowheads="1"/>
          </p:cNvSpPr>
          <p:nvPr/>
        </p:nvSpPr>
        <p:spPr bwMode="auto">
          <a:xfrm>
            <a:off x="6850869" y="3004918"/>
            <a:ext cx="1711325" cy="340519"/>
          </a:xfrm>
          <a:prstGeom prst="roundRect">
            <a:avLst/>
          </a:prstGeom>
          <a:gradFill>
            <a:gsLst>
              <a:gs pos="0">
                <a:srgbClr val="AAA04E"/>
              </a:gs>
              <a:gs pos="100000">
                <a:srgbClr val="CEC793"/>
              </a:gs>
            </a:gsLst>
          </a:gra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4400"/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SAVR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(103)</a:t>
            </a:r>
          </a:p>
        </p:txBody>
      </p:sp>
      <p:cxnSp>
        <p:nvCxnSpPr>
          <p:cNvPr id="90" name="Straight Connector 89"/>
          <p:cNvCxnSpPr/>
          <p:nvPr/>
        </p:nvCxnSpPr>
        <p:spPr>
          <a:xfrm rot="5400000">
            <a:off x="6442600" y="2365449"/>
            <a:ext cx="537883" cy="1588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5690401" y="2638407"/>
            <a:ext cx="2021674" cy="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rot="5400000">
            <a:off x="7529994" y="2802574"/>
            <a:ext cx="342993" cy="469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5400000">
            <a:off x="5529982" y="2802574"/>
            <a:ext cx="342993" cy="469"/>
          </a:xfrm>
          <a:prstGeom prst="line">
            <a:avLst/>
          </a:prstGeom>
          <a:ln w="2857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Rounded Rectangle 28"/>
          <p:cNvSpPr>
            <a:spLocks noChangeArrowheads="1"/>
          </p:cNvSpPr>
          <p:nvPr/>
        </p:nvSpPr>
        <p:spPr bwMode="auto">
          <a:xfrm>
            <a:off x="5965034" y="1775557"/>
            <a:ext cx="1497012" cy="536575"/>
          </a:xfrm>
          <a:prstGeom prst="roundRect">
            <a:avLst>
              <a:gd name="adj" fmla="val 11110"/>
            </a:avLst>
          </a:pr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</a:gradFill>
          <a:ln>
            <a:noFill/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de-DE" sz="1400" b="1" dirty="0">
                <a:solidFill>
                  <a:srgbClr val="FFFFFF"/>
                </a:solidFill>
                <a:latin typeface="Arial"/>
                <a:ea typeface="ＭＳ Ｐゴシック" pitchFamily="64" charset="-128"/>
              </a:rPr>
              <a:t>Transapical</a:t>
            </a:r>
            <a:br>
              <a:rPr lang="de-DE" sz="1400" b="1" dirty="0">
                <a:solidFill>
                  <a:srgbClr val="FFFFFF"/>
                </a:solidFill>
                <a:latin typeface="Arial"/>
                <a:ea typeface="ＭＳ Ｐゴシック" pitchFamily="64" charset="-128"/>
              </a:rPr>
            </a:br>
            <a:r>
              <a:rPr lang="de-DE" sz="1200" b="1" dirty="0">
                <a:solidFill>
                  <a:srgbClr val="FFFFFF"/>
                </a:solidFill>
                <a:latin typeface="Arial"/>
                <a:ea typeface="ＭＳ Ｐゴシック" pitchFamily="64" charset="-128"/>
              </a:rPr>
              <a:t>n = 207</a:t>
            </a:r>
            <a:endParaRPr lang="en-US" sz="1200" b="1" dirty="0">
              <a:solidFill>
                <a:srgbClr val="FFFFFF"/>
              </a:solidFill>
              <a:latin typeface="Arial"/>
              <a:ea typeface="ＭＳ Ｐゴシック" pitchFamily="64" charset="-128"/>
            </a:endParaRPr>
          </a:p>
        </p:txBody>
      </p:sp>
      <p:sp>
        <p:nvSpPr>
          <p:cNvPr id="95" name="Text Box 18"/>
          <p:cNvSpPr>
            <a:spLocks noChangeArrowheads="1"/>
          </p:cNvSpPr>
          <p:nvPr/>
        </p:nvSpPr>
        <p:spPr bwMode="auto">
          <a:xfrm>
            <a:off x="4850619" y="3004918"/>
            <a:ext cx="1711325" cy="340519"/>
          </a:xfrm>
          <a:prstGeom prst="roundRect">
            <a:avLst/>
          </a:prstGeom>
          <a:gradFill>
            <a:gsLst>
              <a:gs pos="0">
                <a:srgbClr val="AAA04E"/>
              </a:gs>
              <a:gs pos="100000">
                <a:srgbClr val="CEC793"/>
              </a:gs>
            </a:gsLst>
          </a:gra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defTabSz="91440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pitchFamily="64" charset="-128"/>
              </a:rPr>
              <a:t>TAVR (104)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52934" y="6294271"/>
            <a:ext cx="770238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/>
            <a:r>
              <a:rPr lang="en-US" sz="1200" i="1" dirty="0">
                <a:solidFill>
                  <a:srgbClr val="FFFFFF"/>
                </a:solidFill>
                <a:latin typeface="Arial"/>
              </a:rPr>
              <a:t>* Censored = Patient </a:t>
            </a:r>
            <a:r>
              <a:rPr lang="en-US" sz="1200" i="1" dirty="0" smtClean="0">
                <a:solidFill>
                  <a:srgbClr val="FFFFFF"/>
                </a:solidFill>
                <a:latin typeface="Arial"/>
              </a:rPr>
              <a:t>alive </a:t>
            </a:r>
            <a:r>
              <a:rPr lang="en-US" sz="1200" i="1" dirty="0">
                <a:solidFill>
                  <a:srgbClr val="FFFFFF"/>
                </a:solidFill>
                <a:latin typeface="Arial"/>
              </a:rPr>
              <a:t>at last contact but no information available within </a:t>
            </a:r>
            <a:r>
              <a:rPr lang="en-US" sz="1200" i="1" dirty="0" smtClean="0">
                <a:solidFill>
                  <a:srgbClr val="FFFFFF"/>
                </a:solidFill>
                <a:latin typeface="Arial"/>
              </a:rPr>
              <a:t>FU </a:t>
            </a:r>
            <a:r>
              <a:rPr lang="en-US" sz="1200" i="1" dirty="0">
                <a:solidFill>
                  <a:srgbClr val="FFFFFF"/>
                </a:solidFill>
                <a:latin typeface="Arial"/>
              </a:rPr>
              <a:t>window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922335" y="5725396"/>
            <a:ext cx="1050877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/>
            <a:r>
              <a:rPr lang="en-US" sz="1600" dirty="0" smtClean="0">
                <a:solidFill>
                  <a:srgbClr val="FFFFFF"/>
                </a:solidFill>
                <a:latin typeface="Arial"/>
              </a:rPr>
              <a:t>98.3%</a:t>
            </a:r>
            <a:endParaRPr lang="en-US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918159" y="5725396"/>
            <a:ext cx="1050877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/>
            <a:r>
              <a:rPr lang="en-US" sz="1600" dirty="0" smtClean="0">
                <a:solidFill>
                  <a:srgbClr val="FFFFFF"/>
                </a:solidFill>
                <a:latin typeface="Arial"/>
              </a:rPr>
              <a:t>95.6%</a:t>
            </a:r>
            <a:endParaRPr lang="en-US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171319" y="5725396"/>
            <a:ext cx="1050877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/>
            <a:r>
              <a:rPr lang="en-US" sz="1600" dirty="0" smtClean="0">
                <a:solidFill>
                  <a:srgbClr val="FFFFFF"/>
                </a:solidFill>
                <a:latin typeface="Arial"/>
              </a:rPr>
              <a:t>99.0%</a:t>
            </a:r>
            <a:endParaRPr lang="en-US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189249" y="5725396"/>
            <a:ext cx="1050877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/>
            <a:r>
              <a:rPr lang="en-US" sz="1600" dirty="0" smtClean="0">
                <a:solidFill>
                  <a:srgbClr val="FFFFFF"/>
                </a:solidFill>
                <a:latin typeface="Arial"/>
              </a:rPr>
              <a:t>97.8%</a:t>
            </a:r>
            <a:endParaRPr lang="en-US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892524" y="5368070"/>
            <a:ext cx="313671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Follow-up Compliance</a:t>
            </a:r>
            <a:endParaRPr lang="en-US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149753" y="5368070"/>
            <a:ext cx="313671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400"/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Follow-up Compliance</a:t>
            </a:r>
          </a:p>
        </p:txBody>
      </p:sp>
    </p:spTree>
    <p:extLst>
      <p:ext uri="{BB962C8B-B14F-4D97-AF65-F5344CB8AC3E}">
        <p14:creationId xmlns:p14="http://schemas.microsoft.com/office/powerpoint/2010/main" val="294118120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68723" y="6003637"/>
            <a:ext cx="8627633" cy="493243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100000">
                <a:schemeClr val="accent3"/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08707" name="Rectangle 62"/>
          <p:cNvSpPr>
            <a:spLocks noChangeArrowheads="1"/>
          </p:cNvSpPr>
          <p:nvPr/>
        </p:nvSpPr>
        <p:spPr bwMode="auto">
          <a:xfrm>
            <a:off x="685800" y="0"/>
            <a:ext cx="77724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914400">
              <a:lnSpc>
                <a:spcPct val="95000"/>
              </a:lnSpc>
            </a:pPr>
            <a:endParaRPr lang="en-US" sz="2400" dirty="0">
              <a:solidFill>
                <a:srgbClr val="FFFFFF"/>
              </a:solidFill>
              <a:latin typeface="Arial"/>
              <a:ea typeface="ＭＳ Ｐゴシック" charset="-128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89473" y="165101"/>
            <a:ext cx="6506633" cy="958851"/>
          </a:xfrm>
        </p:spPr>
        <p:txBody>
          <a:bodyPr anchor="ctr">
            <a:noAutofit/>
          </a:bodyPr>
          <a:lstStyle/>
          <a:p>
            <a:r>
              <a:rPr lang="en-US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Baseline Patient Characteristics</a:t>
            </a:r>
            <a:r>
              <a:rPr lang="en-US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Demographics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1474130"/>
              </p:ext>
            </p:extLst>
          </p:nvPr>
        </p:nvGraphicFramePr>
        <p:xfrm>
          <a:off x="268719" y="1294906"/>
          <a:ext cx="8627632" cy="5368693"/>
        </p:xfrm>
        <a:graphic>
          <a:graphicData uri="http://schemas.openxmlformats.org/drawingml/2006/table">
            <a:tbl>
              <a:tblPr/>
              <a:tblGrid>
                <a:gridCol w="3481794"/>
                <a:gridCol w="1250723"/>
                <a:gridCol w="1322196"/>
                <a:gridCol w="1250723"/>
                <a:gridCol w="1322196"/>
              </a:tblGrid>
              <a:tr h="79248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Characteristic</a:t>
                      </a:r>
                    </a:p>
                  </a:txBody>
                  <a:tcPr marT="91440" marB="9144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TAVR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/>
                      </a:r>
                      <a:b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</a:b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(n=348)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T="91440" marB="9144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T="91440" marB="91440" anchor="b"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SAVR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(n=351)</a:t>
                      </a:r>
                    </a:p>
                  </a:txBody>
                  <a:tcPr marT="91440" marB="9144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T="91440" marB="91440" anchor="b"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324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n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92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Age – years (Mean ± SD)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348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83.6 ± 6.8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349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84.5 ± 6.4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Male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Arial" charset="0"/>
                        </a:rPr>
                        <a:t>201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Arial" charset="0"/>
                        </a:rPr>
                        <a:t>57.8%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Arial" charset="0"/>
                        </a:rPr>
                        <a:t>198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Arial" charset="0"/>
                        </a:rPr>
                        <a:t>56.7%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1" dirty="0" smtClean="0">
                          <a:solidFill>
                            <a:schemeClr val="tx1"/>
                          </a:solidFill>
                        </a:rPr>
                        <a:t>NYHA Class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III or IV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Arial" charset="0"/>
                        </a:rPr>
                        <a:t>328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94.3%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Arial" charset="0"/>
                        </a:rPr>
                        <a:t>328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94.0%</a:t>
                      </a:r>
                      <a:endParaRPr kumimoji="0" 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ヒラギノ角ゴ Pro W3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Previous CABG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148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42.5%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152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43.6%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Cerebrovascular disease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96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29.4%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87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26.8%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Peripheral vascular disease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/>
                          <a:cs typeface="Times New Roman" pitchFamily="18" charset="0"/>
                        </a:rPr>
                        <a:t>149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/>
                          <a:cs typeface="Times New Roman" pitchFamily="18" charset="0"/>
                        </a:rPr>
                        <a:t>43.2%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/>
                          <a:cs typeface="Times New Roman" pitchFamily="18" charset="0"/>
                        </a:rPr>
                        <a:t>142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ヒラギノ角ゴ Pro W3"/>
                          <a:cs typeface="Times New Roman" pitchFamily="18" charset="0"/>
                        </a:rPr>
                        <a:t>41.6%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STS Score (Mean ± SD)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347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11.8 ± 3.3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349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11.7 ± 3.5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2676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200" y="1172637"/>
            <a:ext cx="8255000" cy="4510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389472" y="171451"/>
            <a:ext cx="6941499" cy="952500"/>
          </a:xfrm>
          <a:prstGeom prst="rect">
            <a:avLst/>
          </a:prstGeom>
        </p:spPr>
        <p:txBody>
          <a:bodyPr anchor="ctr"/>
          <a:lstStyle/>
          <a:p>
            <a:r>
              <a:rPr lang="en-US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2" charset="-128"/>
              </a:rPr>
              <a:t>All-Cause Mortality (ITT)</a:t>
            </a:r>
            <a:br>
              <a:rPr lang="en-US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2" charset="-128"/>
              </a:rPr>
            </a:b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2" charset="-128"/>
              </a:rPr>
              <a:t>All Patients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5316" y="537885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solidFill>
                  <a:srgbClr val="FFFFFF"/>
                </a:solidFill>
                <a:latin typeface="Arial"/>
              </a:rPr>
              <a:t>No. at Risk</a:t>
            </a: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4038606" y="1576629"/>
            <a:ext cx="28051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 defTabSz="914400"/>
            <a:r>
              <a:rPr lang="en-US" sz="1600" dirty="0">
                <a:solidFill>
                  <a:srgbClr val="FFFFFF"/>
                </a:solidFill>
                <a:latin typeface="Arial"/>
                <a:cs typeface="Arial" charset="0"/>
              </a:rPr>
              <a:t>HR [95% CI] =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 charset="0"/>
              </a:rPr>
            </a:br>
            <a:r>
              <a:rPr lang="en-US" sz="1600" dirty="0" smtClean="0">
                <a:solidFill>
                  <a:srgbClr val="FFFFFF"/>
                </a:solidFill>
                <a:latin typeface="Arial"/>
                <a:cs typeface="Arial" charset="0"/>
              </a:rPr>
              <a:t>1.04 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 charset="0"/>
              </a:rPr>
              <a:t>[</a:t>
            </a:r>
            <a:r>
              <a:rPr lang="en-US" sz="1600" dirty="0" smtClean="0">
                <a:solidFill>
                  <a:srgbClr val="FFFFFF"/>
                </a:solidFill>
                <a:latin typeface="Arial"/>
                <a:cs typeface="Arial" charset="0"/>
              </a:rPr>
              <a:t>0.86, 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 charset="0"/>
              </a:rPr>
              <a:t>1.24]</a:t>
            </a:r>
          </a:p>
          <a:p>
            <a:pPr marL="0" lvl="1" algn="ctr" defTabSz="914400"/>
            <a:r>
              <a:rPr lang="en-US" sz="1600" dirty="0">
                <a:solidFill>
                  <a:srgbClr val="FFFF00"/>
                </a:solidFill>
                <a:latin typeface="Arial"/>
                <a:cs typeface="Arial" charset="0"/>
              </a:rPr>
              <a:t>p (log rank) = 0.76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341370"/>
              </p:ext>
            </p:extLst>
          </p:nvPr>
        </p:nvGraphicFramePr>
        <p:xfrm>
          <a:off x="325939" y="5686624"/>
          <a:ext cx="7963038" cy="676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9491"/>
                <a:gridCol w="892653"/>
                <a:gridCol w="1390307"/>
                <a:gridCol w="1390307"/>
                <a:gridCol w="1390307"/>
                <a:gridCol w="1390307"/>
                <a:gridCol w="879666"/>
              </a:tblGrid>
              <a:tr h="338139"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TAVR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348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262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228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191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154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algn="r">
                        <a:buNone/>
                      </a:pPr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61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139"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SAVR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351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236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210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174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131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algn="r">
                        <a:buNone/>
                      </a:pPr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64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671200" y="2963446"/>
            <a:ext cx="7745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600" b="1" dirty="0" smtClean="0">
                <a:solidFill>
                  <a:srgbClr val="FFFF00"/>
                </a:solidFill>
                <a:latin typeface="Arial"/>
                <a:ea typeface="ヒラギノ角ゴ Pro W3"/>
                <a:cs typeface="ヒラギノ角ゴ Pro W3"/>
              </a:rPr>
              <a:t>62.4%</a:t>
            </a:r>
            <a:endParaRPr lang="en-US" sz="1600" b="1" dirty="0">
              <a:solidFill>
                <a:srgbClr val="FFFF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667631" y="1968500"/>
            <a:ext cx="7745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600" b="1" dirty="0" smtClean="0">
                <a:solidFill>
                  <a:srgbClr val="00B0F0"/>
                </a:solidFill>
                <a:latin typeface="Arial"/>
              </a:rPr>
              <a:t>67.8</a:t>
            </a:r>
            <a:r>
              <a:rPr lang="en-US" sz="1600" b="1" dirty="0" smtClean="0">
                <a:solidFill>
                  <a:srgbClr val="00B0F0"/>
                </a:solidFill>
                <a:latin typeface="Arial"/>
                <a:ea typeface="ヒラギノ角ゴ Pro W3"/>
                <a:cs typeface="ヒラギノ角ゴ Pro W3"/>
              </a:rPr>
              <a:t>%</a:t>
            </a:r>
            <a:endParaRPr lang="en-US" sz="1600" b="1" dirty="0">
              <a:solidFill>
                <a:srgbClr val="00B0F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6470081" y="4433779"/>
            <a:ext cx="1842553" cy="485044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en-US" sz="1200" i="1" dirty="0" smtClean="0">
                <a:solidFill>
                  <a:srgbClr val="FFFFFF"/>
                </a:solidFill>
                <a:latin typeface="Arial"/>
              </a:rPr>
              <a:t>Error Bars Represent 95% Confidence Limits</a:t>
            </a:r>
            <a:endParaRPr lang="en-US" sz="1200" i="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251645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HOT TOPICS ACC 2015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PEGASUS TIMI 54</a:t>
            </a:r>
          </a:p>
          <a:p>
            <a:r>
              <a:rPr lang="de-DE" dirty="0" smtClean="0"/>
              <a:t>PARTNER 5y </a:t>
            </a:r>
            <a:r>
              <a:rPr lang="de-DE" dirty="0" err="1" smtClean="0"/>
              <a:t>Results</a:t>
            </a:r>
            <a:endParaRPr lang="de-DE" dirty="0" smtClean="0"/>
          </a:p>
          <a:p>
            <a:r>
              <a:rPr lang="de-DE" dirty="0" smtClean="0"/>
              <a:t>PARTNER II 30 Day </a:t>
            </a:r>
            <a:r>
              <a:rPr lang="de-DE" dirty="0" err="1" smtClean="0"/>
              <a:t>Results</a:t>
            </a:r>
            <a:endParaRPr lang="de-DE" dirty="0" smtClean="0"/>
          </a:p>
          <a:p>
            <a:r>
              <a:rPr lang="de-DE" dirty="0" smtClean="0"/>
              <a:t>TOTAL </a:t>
            </a:r>
          </a:p>
          <a:p>
            <a:r>
              <a:rPr lang="de-DE" dirty="0" smtClean="0"/>
              <a:t>BEST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6669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1950" y="1172637"/>
            <a:ext cx="8229600" cy="4510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389472" y="171451"/>
            <a:ext cx="6941499" cy="952500"/>
          </a:xfrm>
          <a:prstGeom prst="rect">
            <a:avLst/>
          </a:prstGeom>
        </p:spPr>
        <p:txBody>
          <a:bodyPr anchor="ctr"/>
          <a:lstStyle/>
          <a:p>
            <a:r>
              <a:rPr lang="en-US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2" charset="-128"/>
              </a:rPr>
              <a:t>Cardiovascular Mortality (ITT)</a:t>
            </a:r>
            <a:br>
              <a:rPr lang="en-US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2" charset="-128"/>
              </a:rPr>
            </a:b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-112" charset="-128"/>
              </a:rPr>
              <a:t>All Patients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5316" y="537885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solidFill>
                  <a:srgbClr val="FFFFFF"/>
                </a:solidFill>
                <a:latin typeface="Arial"/>
              </a:rPr>
              <a:t>No. at Risk</a:t>
            </a: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4038606" y="1576629"/>
            <a:ext cx="28051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 defTabSz="914400"/>
            <a:r>
              <a:rPr lang="en-US" sz="1600" dirty="0">
                <a:solidFill>
                  <a:srgbClr val="FFFFFF"/>
                </a:solidFill>
                <a:latin typeface="Arial"/>
                <a:cs typeface="Arial" charset="0"/>
              </a:rPr>
              <a:t>HR [95% CI] =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 charset="0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  <a:cs typeface="Arial" charset="0"/>
              </a:rPr>
              <a:t>1.05 [0.83, 1.33]</a:t>
            </a:r>
          </a:p>
          <a:p>
            <a:pPr marL="0" lvl="1" algn="ctr" defTabSz="914400"/>
            <a:r>
              <a:rPr lang="en-US" sz="1600" dirty="0">
                <a:solidFill>
                  <a:srgbClr val="FFFF00"/>
                </a:solidFill>
                <a:latin typeface="Arial"/>
                <a:cs typeface="Arial" charset="0"/>
              </a:rPr>
              <a:t>p (log rank) = 0.67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020511"/>
              </p:ext>
            </p:extLst>
          </p:nvPr>
        </p:nvGraphicFramePr>
        <p:xfrm>
          <a:off x="385317" y="5686624"/>
          <a:ext cx="7820532" cy="825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668"/>
                <a:gridCol w="880143"/>
                <a:gridCol w="1370822"/>
                <a:gridCol w="1370822"/>
                <a:gridCol w="1370822"/>
                <a:gridCol w="1370822"/>
                <a:gridCol w="836433"/>
              </a:tblGrid>
              <a:tr h="338139"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TAVR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348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262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228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191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154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61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SAVR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351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236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210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174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131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64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575950" y="3547646"/>
            <a:ext cx="7745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600" b="1" dirty="0" smtClean="0">
                <a:solidFill>
                  <a:srgbClr val="FFFF00"/>
                </a:solidFill>
                <a:latin typeface="Arial"/>
                <a:ea typeface="ヒラギノ角ゴ Pro W3"/>
                <a:cs typeface="ヒラギノ角ゴ Pro W3"/>
              </a:rPr>
              <a:t>47.6%</a:t>
            </a:r>
            <a:endParaRPr lang="en-US" sz="1600" b="1" dirty="0">
              <a:solidFill>
                <a:srgbClr val="FFFF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572381" y="2455446"/>
            <a:ext cx="7745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600" b="1" dirty="0" smtClean="0">
                <a:solidFill>
                  <a:srgbClr val="00B0F0"/>
                </a:solidFill>
                <a:latin typeface="Arial"/>
              </a:rPr>
              <a:t>53.1</a:t>
            </a:r>
            <a:r>
              <a:rPr lang="en-US" sz="1600" b="1" dirty="0" smtClean="0">
                <a:solidFill>
                  <a:srgbClr val="00B0F0"/>
                </a:solidFill>
                <a:latin typeface="Arial"/>
                <a:ea typeface="ヒラギノ角ゴ Pro W3"/>
                <a:cs typeface="ヒラギノ角ゴ Pro W3"/>
              </a:rPr>
              <a:t>%</a:t>
            </a:r>
            <a:endParaRPr lang="en-US" sz="1600" b="1" dirty="0">
              <a:solidFill>
                <a:srgbClr val="00B0F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6470081" y="4433779"/>
            <a:ext cx="1842553" cy="485044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en-US" sz="1200" i="1" dirty="0" smtClean="0">
                <a:solidFill>
                  <a:srgbClr val="FFFFFF"/>
                </a:solidFill>
                <a:latin typeface="Arial"/>
              </a:rPr>
              <a:t>Error Bars Represent 95% Confidence Limits</a:t>
            </a:r>
            <a:endParaRPr lang="en-US" sz="1200" i="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68757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825" y="1373721"/>
            <a:ext cx="8388350" cy="477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601730" y="6126163"/>
            <a:ext cx="1005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b="1" dirty="0">
                <a:solidFill>
                  <a:srgbClr val="FFFFFF"/>
                </a:solidFill>
                <a:latin typeface="Arial"/>
              </a:rPr>
              <a:t>Months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5358958" y="2334791"/>
            <a:ext cx="1870862" cy="348652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40.6 Months</a:t>
            </a:r>
            <a:endParaRPr lang="en-US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5895888" y="4470063"/>
            <a:ext cx="1870862" cy="348652"/>
          </a:xfrm>
          <a:prstGeom prst="rect">
            <a:avLst/>
          </a:prstGeom>
        </p:spPr>
        <p:txBody>
          <a:bodyPr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44.5 Months</a:t>
            </a:r>
            <a:endParaRPr lang="en-US" sz="20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04534" y="3328278"/>
            <a:ext cx="19349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 defTabSz="914400"/>
            <a:r>
              <a:rPr lang="en-US" sz="1600" b="1" dirty="0">
                <a:solidFill>
                  <a:srgbClr val="FFFFFF"/>
                </a:solidFill>
                <a:latin typeface="Arial"/>
                <a:cs typeface="Arial" charset="0"/>
              </a:rPr>
              <a:t>p (log rank) = 0.76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09581" y="255285"/>
            <a:ext cx="6524625" cy="857251"/>
          </a:xfrm>
        </p:spPr>
        <p:txBody>
          <a:bodyPr anchor="ctr"/>
          <a:lstStyle/>
          <a:p>
            <a:r>
              <a:rPr lang="en-US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Median Survival</a:t>
            </a:r>
            <a:br>
              <a:rPr lang="en-US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Patients</a:t>
            </a:r>
            <a:endParaRPr 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62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9467" y="171451"/>
            <a:ext cx="6966676" cy="952500"/>
          </a:xfrm>
        </p:spPr>
        <p:txBody>
          <a:bodyPr anchor="ctr"/>
          <a:lstStyle/>
          <a:p>
            <a:r>
              <a:rPr lang="en-US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Multivariate Baseline Predictors</a:t>
            </a:r>
            <a:br>
              <a:rPr lang="en-US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Mortality (ITT) – 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Patients</a:t>
            </a:r>
            <a:endParaRPr lang="en-US" sz="2800" b="1" i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Group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698876"/>
              </p:ext>
            </p:extLst>
          </p:nvPr>
        </p:nvGraphicFramePr>
        <p:xfrm>
          <a:off x="314417" y="1614023"/>
          <a:ext cx="8487410" cy="479794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561840"/>
                <a:gridCol w="2829560"/>
                <a:gridCol w="1096010"/>
              </a:tblGrid>
              <a:tr h="744104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FFFF66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Predictor</a:t>
                      </a:r>
                      <a:endParaRPr lang="en-US" sz="2000" dirty="0">
                        <a:solidFill>
                          <a:srgbClr val="FFFF66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32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66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Hazard Ratio </a:t>
                      </a:r>
                      <a:r>
                        <a:rPr lang="en-US" sz="2000" b="1" dirty="0" smtClean="0">
                          <a:solidFill>
                            <a:srgbClr val="FFFF66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[95</a:t>
                      </a:r>
                      <a:r>
                        <a:rPr lang="en-US" sz="2000" b="1" dirty="0">
                          <a:solidFill>
                            <a:srgbClr val="FFFF66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% CI]</a:t>
                      </a:r>
                      <a:endParaRPr lang="en-US" sz="2000" dirty="0">
                        <a:solidFill>
                          <a:srgbClr val="FFFF66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32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FF66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p-value</a:t>
                      </a:r>
                      <a:endParaRPr lang="en-US" sz="2000" dirty="0">
                        <a:solidFill>
                          <a:srgbClr val="FFFF66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3247">
                        <a:alpha val="30000"/>
                      </a:srgb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119063" marR="0" indent="0" algn="l" defTabSz="4572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Assignment</a:t>
                      </a:r>
                      <a:r>
                        <a:rPr lang="en-US" sz="19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to TAVR </a:t>
                      </a:r>
                      <a:endParaRPr lang="en-US" sz="19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32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1.09 [0.90-1.31]</a:t>
                      </a:r>
                      <a:endParaRPr lang="en-US" sz="19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32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0.39</a:t>
                      </a:r>
                      <a:endParaRPr lang="en-US" sz="19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3247">
                        <a:alpha val="30000"/>
                      </a:srgb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119063" marR="0" indent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Body-Mass Index</a:t>
                      </a: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32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0.96 [0.94-0.98]</a:t>
                      </a:r>
                      <a:endParaRPr lang="en-US" sz="19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32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&lt;0.001</a:t>
                      </a:r>
                      <a:endParaRPr lang="en-US" sz="19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3247">
                        <a:alpha val="30000"/>
                      </a:srgb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119063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Creatinine Level</a:t>
                      </a:r>
                      <a:endParaRPr lang="en-US" sz="19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32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1.41 [1.17-1.71]</a:t>
                      </a: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32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&lt;0.001</a:t>
                      </a:r>
                      <a:endParaRPr lang="en-US" sz="19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3247">
                        <a:alpha val="30000"/>
                      </a:srgb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119063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Liver Disease</a:t>
                      </a:r>
                      <a:endParaRPr lang="en-US" sz="19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32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2.31 [1.41-3.78]</a:t>
                      </a: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32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&lt;0.001</a:t>
                      </a:r>
                      <a:endParaRPr lang="en-US" sz="19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3247">
                        <a:alpha val="30000"/>
                      </a:srgbClr>
                    </a:solidFill>
                  </a:tcPr>
                </a:tc>
              </a:tr>
              <a:tr h="1158240">
                <a:tc>
                  <a:txBody>
                    <a:bodyPr/>
                    <a:lstStyle/>
                    <a:p>
                      <a:pPr marL="119063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Mean Gradient (Per Increase 10 mm Hg)</a:t>
                      </a:r>
                      <a:endParaRPr lang="en-US" sz="19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32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0.91 [0.85-0.97]</a:t>
                      </a: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32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0.004</a:t>
                      </a:r>
                      <a:endParaRPr lang="en-US" sz="19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3247">
                        <a:alpha val="30000"/>
                      </a:srgbClr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119063" marR="0" indent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Atrial Fibrillation</a:t>
                      </a:r>
                      <a:endParaRPr lang="en-US" sz="19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32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1.37 [1.10-1.69]</a:t>
                      </a: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3247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0.004</a:t>
                      </a:r>
                      <a:endParaRPr lang="en-US" sz="19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A3247">
                        <a:alpha val="3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9058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343" y="1519770"/>
            <a:ext cx="8613775" cy="516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89473" y="361951"/>
            <a:ext cx="6506633" cy="9525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Aortic Valve Mean Gradient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7861"/>
              </p:ext>
            </p:extLst>
          </p:nvPr>
        </p:nvGraphicFramePr>
        <p:xfrm>
          <a:off x="393409" y="5744255"/>
          <a:ext cx="7384937" cy="58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991"/>
                <a:gridCol w="1054991"/>
                <a:gridCol w="1054991"/>
                <a:gridCol w="1054991"/>
                <a:gridCol w="1054991"/>
                <a:gridCol w="1054991"/>
                <a:gridCol w="1054991"/>
              </a:tblGrid>
              <a:tr h="294640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TAVR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310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219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156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106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79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56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4640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SAVR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299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158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123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86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61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48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5677786" y="1748040"/>
            <a:ext cx="19726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marL="0" lvl="1" algn="ctr" defTabSz="914400">
              <a:defRPr/>
            </a:pPr>
            <a:r>
              <a:rPr lang="en-US" sz="1200" i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/>
                <a:cs typeface="Arial" charset="0"/>
              </a:rPr>
              <a:t>Error </a:t>
            </a:r>
            <a:r>
              <a:rPr lang="en-US" sz="1200" i="1" dirty="0" smtClean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/>
                <a:cs typeface="Arial" charset="0"/>
              </a:rPr>
              <a:t>Bars </a:t>
            </a:r>
            <a:r>
              <a:rPr lang="en-US" sz="1200" i="1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/>
                <a:cs typeface="Arial" charset="0"/>
              </a:rPr>
              <a:t>= ± 1 Std Dev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43199" y="2518963"/>
            <a:ext cx="36457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FF66"/>
                </a:solidFill>
                <a:latin typeface="Arial"/>
              </a:rPr>
              <a:t>No structural valve deterioration that required re-intervention.</a:t>
            </a:r>
            <a:endParaRPr lang="en-US" sz="1600" i="1" dirty="0">
              <a:solidFill>
                <a:srgbClr val="FFFF66"/>
              </a:solidFill>
              <a:latin typeface="Arial"/>
            </a:endParaRPr>
          </a:p>
        </p:txBody>
      </p:sp>
      <p:sp>
        <p:nvSpPr>
          <p:cNvPr id="10" name="Text Box 43"/>
          <p:cNvSpPr txBox="1">
            <a:spLocks noChangeArrowheads="1"/>
          </p:cNvSpPr>
          <p:nvPr/>
        </p:nvSpPr>
        <p:spPr bwMode="auto">
          <a:xfrm>
            <a:off x="3290461" y="1855489"/>
            <a:ext cx="28051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 defTabSz="914400"/>
            <a:r>
              <a:rPr lang="en-US" sz="1400" dirty="0" smtClean="0">
                <a:solidFill>
                  <a:srgbClr val="FFFF00"/>
                </a:solidFill>
                <a:latin typeface="Arial"/>
                <a:cs typeface="Arial" charset="0"/>
              </a:rPr>
              <a:t>p &lt; 0.0001</a:t>
            </a:r>
            <a:endParaRPr lang="en-US" sz="1400" dirty="0">
              <a:solidFill>
                <a:srgbClr val="FFFF00"/>
              </a:solidFill>
              <a:latin typeface="Arial"/>
              <a:cs typeface="Arial" charset="0"/>
            </a:endParaRPr>
          </a:p>
        </p:txBody>
      </p:sp>
      <p:sp>
        <p:nvSpPr>
          <p:cNvPr id="12" name="Left Brace 11"/>
          <p:cNvSpPr/>
          <p:nvPr/>
        </p:nvSpPr>
        <p:spPr>
          <a:xfrm rot="5400000">
            <a:off x="4500489" y="-465249"/>
            <a:ext cx="365760" cy="5669280"/>
          </a:xfrm>
          <a:prstGeom prst="leftBrace">
            <a:avLst/>
          </a:prstGeom>
          <a:noFill/>
          <a:ln w="254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en-US" sz="1600" kern="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54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730" y="1159937"/>
            <a:ext cx="8272463" cy="4510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" name="TextBox 44"/>
          <p:cNvSpPr txBox="1"/>
          <p:nvPr/>
        </p:nvSpPr>
        <p:spPr>
          <a:xfrm>
            <a:off x="385316" y="537885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>
                <a:solidFill>
                  <a:srgbClr val="FFFFFF"/>
                </a:solidFill>
                <a:latin typeface="Arial"/>
              </a:rPr>
              <a:t>No. at Risk</a:t>
            </a:r>
          </a:p>
        </p:txBody>
      </p:sp>
      <p:sp>
        <p:nvSpPr>
          <p:cNvPr id="8" name="Text Box 43"/>
          <p:cNvSpPr txBox="1">
            <a:spLocks noChangeArrowheads="1"/>
          </p:cNvSpPr>
          <p:nvPr/>
        </p:nvSpPr>
        <p:spPr bwMode="auto">
          <a:xfrm>
            <a:off x="4038606" y="1576629"/>
            <a:ext cx="28051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algn="ctr" defTabSz="914400"/>
            <a:r>
              <a:rPr lang="en-US" sz="1600" dirty="0">
                <a:solidFill>
                  <a:srgbClr val="FFFFFF"/>
                </a:solidFill>
                <a:latin typeface="Arial"/>
                <a:cs typeface="Arial" charset="0"/>
              </a:rPr>
              <a:t>HR [95% CI] =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 charset="0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  <a:cs typeface="Arial" charset="0"/>
              </a:rPr>
              <a:t>0.64 [0.43, 0.95]</a:t>
            </a:r>
          </a:p>
          <a:p>
            <a:pPr marL="0" lvl="1" algn="ctr" defTabSz="914400"/>
            <a:r>
              <a:rPr lang="en-US" sz="1600" b="1" dirty="0">
                <a:solidFill>
                  <a:srgbClr val="FFFF00"/>
                </a:solidFill>
                <a:latin typeface="Arial"/>
                <a:cs typeface="Arial" charset="0"/>
              </a:rPr>
              <a:t>p (log rank) = 0.03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637088"/>
              </p:ext>
            </p:extLst>
          </p:nvPr>
        </p:nvGraphicFramePr>
        <p:xfrm>
          <a:off x="361566" y="5686624"/>
          <a:ext cx="8240172" cy="676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4714"/>
                <a:gridCol w="928422"/>
                <a:gridCol w="1446016"/>
                <a:gridCol w="1446016"/>
                <a:gridCol w="1446016"/>
                <a:gridCol w="1446016"/>
                <a:gridCol w="872972"/>
              </a:tblGrid>
              <a:tr h="338139"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TAVR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70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65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55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51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43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19</a:t>
                      </a:r>
                      <a:endParaRPr lang="en-US" sz="1300" b="1" dirty="0">
                        <a:solidFill>
                          <a:srgbClr val="00B0F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38139"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SAVR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181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137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126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105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78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 smtClean="0">
                          <a:solidFill>
                            <a:srgbClr val="FFFF00"/>
                          </a:solidFill>
                        </a:rPr>
                        <a:t>36</a:t>
                      </a:r>
                      <a:endParaRPr lang="en-US" sz="13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8024343" y="2191742"/>
            <a:ext cx="7745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1600" b="1" dirty="0" smtClean="0">
                <a:solidFill>
                  <a:srgbClr val="FFFF00"/>
                </a:solidFill>
                <a:latin typeface="Arial"/>
                <a:ea typeface="ヒラギノ角ゴ Pro W3"/>
                <a:cs typeface="ヒラギノ角ゴ Pro W3"/>
              </a:rPr>
              <a:t>60.9%</a:t>
            </a:r>
            <a:endParaRPr lang="en-US" sz="1600" b="1" dirty="0">
              <a:solidFill>
                <a:srgbClr val="FFFF0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8024343" y="3799262"/>
            <a:ext cx="7745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1600" b="1" dirty="0" smtClean="0">
                <a:solidFill>
                  <a:srgbClr val="00B0F0"/>
                </a:solidFill>
                <a:latin typeface="Arial"/>
              </a:rPr>
              <a:t>45.2</a:t>
            </a:r>
            <a:r>
              <a:rPr lang="en-US" sz="1600" b="1" dirty="0" smtClean="0">
                <a:solidFill>
                  <a:srgbClr val="00B0F0"/>
                </a:solidFill>
                <a:latin typeface="Arial"/>
                <a:ea typeface="ヒラギノ角ゴ Pro W3"/>
                <a:cs typeface="ヒラギノ角ゴ Pro W3"/>
              </a:rPr>
              <a:t>%</a:t>
            </a:r>
            <a:endParaRPr lang="en-US" sz="1600" b="1" dirty="0">
              <a:solidFill>
                <a:srgbClr val="00B0F0"/>
              </a:solidFill>
              <a:latin typeface="Arial"/>
              <a:ea typeface="ヒラギノ角ゴ Pro W3"/>
              <a:cs typeface="ヒラギノ角ゴ Pro W3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6470081" y="4433779"/>
            <a:ext cx="1842553" cy="485044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en-US" sz="1200" i="1" dirty="0" smtClean="0">
                <a:solidFill>
                  <a:srgbClr val="FFFFFF"/>
                </a:solidFill>
                <a:latin typeface="Arial"/>
              </a:rPr>
              <a:t>Error Bars Represent 95% Confidence Limits</a:t>
            </a:r>
            <a:endParaRPr lang="en-US" sz="1200" i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9472" y="171451"/>
            <a:ext cx="6941499" cy="952500"/>
          </a:xfrm>
          <a:prstGeom prst="rect">
            <a:avLst/>
          </a:prstGeom>
        </p:spPr>
        <p:txBody>
          <a:bodyPr anchor="ctr"/>
          <a:lstStyle/>
          <a:p>
            <a:r>
              <a:rPr lang="en-US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Mortality </a:t>
            </a:r>
            <a:r>
              <a:rPr lang="en-US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8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None-Trace Total AR</a:t>
            </a:r>
            <a:r>
              <a:rPr lang="en-US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Transfemoral Patients </a:t>
            </a:r>
            <a:endParaRPr lang="en-US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42460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z="3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lang="en-US" sz="32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915" y="1111249"/>
            <a:ext cx="7863415" cy="5734051"/>
          </a:xfrm>
        </p:spPr>
        <p:txBody>
          <a:bodyPr/>
          <a:lstStyle/>
          <a:p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five years in The PARTNER 1A Trial of high surgical risk patients with severe aortic stenosis randomized to TAVR or SAVR there was no significant difference in: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All-Cause and Cardiovascular Mortality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Strokes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NYHA Class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Rehospitalization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alve Hemodynamics</a:t>
            </a:r>
          </a:p>
          <a:p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structural valve deterioration requiring re-intervention in TAVR patients.</a:t>
            </a:r>
          </a:p>
          <a:p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presence of ≥ mild paravalvular leak is associated with decreased 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survival.</a:t>
            </a:r>
          </a:p>
        </p:txBody>
      </p:sp>
    </p:spTree>
    <p:extLst>
      <p:ext uri="{BB962C8B-B14F-4D97-AF65-F5344CB8AC3E}">
        <p14:creationId xmlns:p14="http://schemas.microsoft.com/office/powerpoint/2010/main" val="38448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/>
          <p:cNvSpPr txBox="1">
            <a:spLocks/>
          </p:cNvSpPr>
          <p:nvPr/>
        </p:nvSpPr>
        <p:spPr>
          <a:xfrm>
            <a:off x="677866" y="6026151"/>
            <a:ext cx="5303837" cy="306916"/>
          </a:xfrm>
          <a:prstGeom prst="rect">
            <a:avLst/>
          </a:prstGeom>
        </p:spPr>
        <p:txBody>
          <a:bodyPr anchor="ctr"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CDC6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80" charset="-128"/>
                <a:cs typeface="Arial"/>
              </a:rPr>
              <a:t>ACC 2015  |  San Diego  |  March 15, 2015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77863" y="4294717"/>
            <a:ext cx="7772400" cy="963083"/>
          </a:xfrm>
        </p:spPr>
        <p:txBody>
          <a:bodyPr anchor="ctr"/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800" b="1" i="0" dirty="0" smtClean="0">
                <a:solidFill>
                  <a:schemeClr val="bg1"/>
                </a:solidFill>
              </a:rPr>
              <a:t>Susheel Kodali, MD</a:t>
            </a:r>
            <a:r>
              <a:rPr lang="en-US" b="1" i="0" dirty="0" smtClean="0">
                <a:solidFill>
                  <a:schemeClr val="bg1"/>
                </a:solidFill>
              </a:rPr>
              <a:t/>
            </a:r>
            <a:br>
              <a:rPr lang="en-US" b="1" i="0" dirty="0" smtClean="0">
                <a:solidFill>
                  <a:schemeClr val="bg1"/>
                </a:solidFill>
              </a:rPr>
            </a:br>
            <a:r>
              <a:rPr lang="en-US" sz="2200" i="0" dirty="0" smtClean="0">
                <a:solidFill>
                  <a:schemeClr val="bg1"/>
                </a:solidFill>
              </a:rPr>
              <a:t>on behalf of The PARTNER Trial Investigators</a:t>
            </a:r>
            <a:endParaRPr lang="en-US" sz="2200" i="0" dirty="0">
              <a:solidFill>
                <a:schemeClr val="bg1"/>
              </a:solidFill>
            </a:endParaRPr>
          </a:p>
        </p:txBody>
      </p:sp>
      <p:sp>
        <p:nvSpPr>
          <p:cNvPr id="11" name="Title 2"/>
          <p:cNvSpPr>
            <a:spLocks noGrp="1"/>
          </p:cNvSpPr>
          <p:nvPr>
            <p:ph type="ctrTitle"/>
          </p:nvPr>
        </p:nvSpPr>
        <p:spPr>
          <a:xfrm>
            <a:off x="677863" y="914400"/>
            <a:ext cx="7931150" cy="2923117"/>
          </a:xfrm>
          <a:ln>
            <a:miter lim="800000"/>
            <a:headEnd/>
            <a:tailEnd/>
          </a:ln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FF66"/>
                </a:solidFill>
                <a:ea typeface="ＭＳ Ｐゴシック" pitchFamily="34" charset="-128"/>
                <a:cs typeface="Arial" pitchFamily="34" charset="0"/>
              </a:rPr>
              <a:t>Clinical and Echocardiographic Outcomes at 30 Days with the SAPIEN 3 TAVR System in Inoperable, High-Risk and Intermediate-Risk AS Patients</a:t>
            </a:r>
          </a:p>
        </p:txBody>
      </p:sp>
    </p:spTree>
    <p:extLst>
      <p:ext uri="{BB962C8B-B14F-4D97-AF65-F5344CB8AC3E}">
        <p14:creationId xmlns:p14="http://schemas.microsoft.com/office/powerpoint/2010/main" val="42095531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Evolution of the Edwards Balloon-Expandable Transcatheter Valves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219" name="TextBox 22"/>
          <p:cNvSpPr txBox="1">
            <a:spLocks noChangeArrowheads="1"/>
          </p:cNvSpPr>
          <p:nvPr/>
        </p:nvSpPr>
        <p:spPr bwMode="auto">
          <a:xfrm>
            <a:off x="1133478" y="6432553"/>
            <a:ext cx="29702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* Sheath compatibility for a 23 mm valve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354138" y="2300817"/>
            <a:ext cx="6584950" cy="0"/>
          </a:xfrm>
          <a:prstGeom prst="line">
            <a:avLst/>
          </a:prstGeom>
          <a:ln w="31750" cap="rnd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1131888" y="1386419"/>
            <a:ext cx="1295400" cy="28045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130550" y="1386419"/>
            <a:ext cx="1295400" cy="28045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027613" y="1386419"/>
            <a:ext cx="1295400" cy="28045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6823075" y="1386419"/>
            <a:ext cx="1295400" cy="28045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0" name="Rounded Rectangle 29"/>
          <p:cNvSpPr/>
          <p:nvPr/>
        </p:nvSpPr>
        <p:spPr>
          <a:xfrm rot="10800000" flipV="1">
            <a:off x="1131888" y="3177117"/>
            <a:ext cx="1295400" cy="101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sz="2800" b="1" i="1" dirty="0">
                <a:solidFill>
                  <a:prstClr val="black"/>
                </a:solidFill>
                <a:latin typeface="Arial"/>
                <a:cs typeface="Arial" pitchFamily="34" charset="0"/>
              </a:rPr>
              <a:t>2002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131888" y="2910417"/>
            <a:ext cx="1295400" cy="609600"/>
          </a:xfrm>
          <a:prstGeom prst="rect">
            <a:avLst/>
          </a:prstGeom>
          <a:solidFill>
            <a:srgbClr val="FF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err="1">
                <a:solidFill>
                  <a:prstClr val="white"/>
                </a:solidFill>
                <a:latin typeface="Arial"/>
                <a:cs typeface="Arial" pitchFamily="34" charset="0"/>
              </a:rPr>
              <a:t>Cribier</a:t>
            </a:r>
            <a:r>
              <a:rPr lang="en-US" sz="14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-Edwards</a:t>
            </a:r>
          </a:p>
        </p:txBody>
      </p:sp>
      <p:sp>
        <p:nvSpPr>
          <p:cNvPr id="32" name="Rounded Rectangle 31"/>
          <p:cNvSpPr/>
          <p:nvPr/>
        </p:nvSpPr>
        <p:spPr>
          <a:xfrm rot="10800000" flipV="1">
            <a:off x="3130550" y="3177117"/>
            <a:ext cx="1295400" cy="101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sz="2800" b="1" i="1" dirty="0">
                <a:solidFill>
                  <a:prstClr val="black"/>
                </a:solidFill>
                <a:latin typeface="Arial"/>
                <a:cs typeface="Arial" pitchFamily="34" charset="0"/>
              </a:rPr>
              <a:t>2006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130550" y="2910417"/>
            <a:ext cx="1295400" cy="609600"/>
          </a:xfrm>
          <a:prstGeom prst="rect">
            <a:avLst/>
          </a:prstGeom>
          <a:solidFill>
            <a:srgbClr val="FF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SAPIEN</a:t>
            </a:r>
          </a:p>
        </p:txBody>
      </p:sp>
      <p:sp>
        <p:nvSpPr>
          <p:cNvPr id="34" name="Rounded Rectangle 33"/>
          <p:cNvSpPr/>
          <p:nvPr/>
        </p:nvSpPr>
        <p:spPr>
          <a:xfrm rot="10800000" flipV="1">
            <a:off x="5027613" y="3177117"/>
            <a:ext cx="1295400" cy="101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sz="2800" b="1" i="1" dirty="0">
                <a:solidFill>
                  <a:prstClr val="black"/>
                </a:solidFill>
                <a:latin typeface="Arial"/>
                <a:cs typeface="Arial" pitchFamily="34" charset="0"/>
              </a:rPr>
              <a:t>2009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027613" y="2910417"/>
            <a:ext cx="1295400" cy="609600"/>
          </a:xfrm>
          <a:prstGeom prst="rect">
            <a:avLst/>
          </a:prstGeom>
          <a:solidFill>
            <a:srgbClr val="FF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SAPIEN XT</a:t>
            </a:r>
          </a:p>
        </p:txBody>
      </p:sp>
      <p:sp>
        <p:nvSpPr>
          <p:cNvPr id="36" name="Rounded Rectangle 35"/>
          <p:cNvSpPr/>
          <p:nvPr/>
        </p:nvSpPr>
        <p:spPr>
          <a:xfrm rot="10800000" flipV="1">
            <a:off x="6823075" y="3177117"/>
            <a:ext cx="1295400" cy="10160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US" sz="2800" b="1" i="1" dirty="0">
                <a:solidFill>
                  <a:prstClr val="black"/>
                </a:solidFill>
                <a:latin typeface="Arial"/>
                <a:cs typeface="Arial" pitchFamily="34" charset="0"/>
              </a:rPr>
              <a:t>2013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823075" y="2910417"/>
            <a:ext cx="1295400" cy="609600"/>
          </a:xfrm>
          <a:prstGeom prst="rect">
            <a:avLst/>
          </a:prstGeom>
          <a:solidFill>
            <a:srgbClr val="FF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prstClr val="white"/>
                </a:solidFill>
                <a:latin typeface="Arial"/>
                <a:cs typeface="Arial" pitchFamily="34" charset="0"/>
              </a:rPr>
              <a:t>SAPIEN 3</a:t>
            </a: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5120" y="1488333"/>
            <a:ext cx="928688" cy="13208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3566" y="1488333"/>
            <a:ext cx="928688" cy="13208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1228" y="1475635"/>
            <a:ext cx="1066800" cy="13335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9205" y="1488333"/>
            <a:ext cx="1143000" cy="14224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 descr="Sapien generations and sheath size.pdf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422" y="4316245"/>
            <a:ext cx="7006471" cy="2098855"/>
          </a:xfrm>
          <a:prstGeom prst="roundRect">
            <a:avLst/>
          </a:prstGeom>
          <a:solidFill>
            <a:schemeClr val="bg2"/>
          </a:solidFill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437112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Straight Arrow Connector 87"/>
          <p:cNvCxnSpPr>
            <a:stCxn id="18" idx="2"/>
            <a:endCxn id="21" idx="0"/>
          </p:cNvCxnSpPr>
          <p:nvPr/>
        </p:nvCxnSpPr>
        <p:spPr>
          <a:xfrm>
            <a:off x="5983288" y="5316434"/>
            <a:ext cx="794" cy="485351"/>
          </a:xfrm>
          <a:prstGeom prst="straightConnector1">
            <a:avLst/>
          </a:prstGeom>
          <a:noFill/>
          <a:ln w="254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30" idx="2"/>
            <a:endCxn id="33" idx="0"/>
          </p:cNvCxnSpPr>
          <p:nvPr/>
        </p:nvCxnSpPr>
        <p:spPr>
          <a:xfrm>
            <a:off x="1035050" y="5310084"/>
            <a:ext cx="0" cy="521335"/>
          </a:xfrm>
          <a:prstGeom prst="straightConnector1">
            <a:avLst/>
          </a:prstGeom>
          <a:noFill/>
          <a:ln w="254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55" idx="2"/>
            <a:endCxn id="54" idx="0"/>
          </p:cNvCxnSpPr>
          <p:nvPr/>
        </p:nvCxnSpPr>
        <p:spPr>
          <a:xfrm>
            <a:off x="8001794" y="5482458"/>
            <a:ext cx="0" cy="334143"/>
          </a:xfrm>
          <a:prstGeom prst="straightConnector1">
            <a:avLst/>
          </a:prstGeom>
          <a:noFill/>
          <a:ln w="254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29" idx="2"/>
            <a:endCxn id="28" idx="0"/>
          </p:cNvCxnSpPr>
          <p:nvPr/>
        </p:nvCxnSpPr>
        <p:spPr>
          <a:xfrm>
            <a:off x="3139285" y="5480341"/>
            <a:ext cx="0" cy="372244"/>
          </a:xfrm>
          <a:prstGeom prst="straightConnector1">
            <a:avLst/>
          </a:prstGeom>
          <a:noFill/>
          <a:ln w="254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18" name="Shape 112"/>
          <p:cNvCxnSpPr>
            <a:cxnSpLocks noChangeShapeType="1"/>
            <a:stCxn id="8" idx="3"/>
            <a:endCxn id="46" idx="0"/>
          </p:cNvCxnSpPr>
          <p:nvPr/>
        </p:nvCxnSpPr>
        <p:spPr bwMode="auto">
          <a:xfrm>
            <a:off x="6329363" y="2247902"/>
            <a:ext cx="715962" cy="505884"/>
          </a:xfrm>
          <a:prstGeom prst="bentConnector2">
            <a:avLst/>
          </a:prstGeom>
          <a:noFill/>
          <a:ln w="25400">
            <a:solidFill>
              <a:schemeClr val="bg1"/>
            </a:solidFill>
            <a:miter lim="800000"/>
            <a:headEnd/>
            <a:tailEnd type="triangle" w="med" len="med"/>
          </a:ln>
        </p:spPr>
      </p:cxnSp>
      <p:cxnSp>
        <p:nvCxnSpPr>
          <p:cNvPr id="13319" name="Shape 112"/>
          <p:cNvCxnSpPr>
            <a:cxnSpLocks noChangeShapeType="1"/>
            <a:stCxn id="8" idx="1"/>
            <a:endCxn id="45" idx="0"/>
          </p:cNvCxnSpPr>
          <p:nvPr/>
        </p:nvCxnSpPr>
        <p:spPr bwMode="auto">
          <a:xfrm rot="10800000" flipV="1">
            <a:off x="2078041" y="2247902"/>
            <a:ext cx="630237" cy="505884"/>
          </a:xfrm>
          <a:prstGeom prst="bentConnector2">
            <a:avLst/>
          </a:prstGeom>
          <a:noFill/>
          <a:ln w="25400">
            <a:solidFill>
              <a:schemeClr val="bg1"/>
            </a:solidFill>
            <a:miter lim="800000"/>
            <a:headEnd/>
            <a:tailEnd type="triangle" w="med" len="med"/>
          </a:ln>
        </p:spPr>
      </p:cxnSp>
      <p:sp>
        <p:nvSpPr>
          <p:cNvPr id="45" name="Rounded Rectangle 43"/>
          <p:cNvSpPr>
            <a:spLocks noChangeArrowheads="1"/>
          </p:cNvSpPr>
          <p:nvPr/>
        </p:nvSpPr>
        <p:spPr bwMode="auto">
          <a:xfrm>
            <a:off x="1071563" y="2753784"/>
            <a:ext cx="2012950" cy="914400"/>
          </a:xfrm>
          <a:prstGeom prst="roundRect">
            <a:avLst/>
          </a:prstGeom>
          <a:solidFill>
            <a:srgbClr val="D5CFA0"/>
          </a:solidFill>
          <a:ln w="3175"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r>
              <a:rPr lang="de-DE" sz="1400" b="1" dirty="0">
                <a:solidFill>
                  <a:srgbClr val="000000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Intermediate Risk Operable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0000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(PII S3i)</a:t>
            </a:r>
            <a:endParaRPr lang="en-US" sz="1050" b="1" dirty="0">
              <a:solidFill>
                <a:srgbClr val="000000"/>
              </a:solidFill>
              <a:latin typeface="Arial"/>
              <a:ea typeface="ＭＳ Ｐゴシック" pitchFamily="64" charset="-128"/>
              <a:cs typeface="Arial" pitchFamily="34" charset="0"/>
            </a:endParaRPr>
          </a:p>
        </p:txBody>
      </p:sp>
      <p:sp>
        <p:nvSpPr>
          <p:cNvPr id="46" name="Rounded Rectangle 43"/>
          <p:cNvSpPr>
            <a:spLocks noChangeArrowheads="1"/>
          </p:cNvSpPr>
          <p:nvPr/>
        </p:nvSpPr>
        <p:spPr bwMode="auto">
          <a:xfrm>
            <a:off x="6038853" y="2753784"/>
            <a:ext cx="2011363" cy="914400"/>
          </a:xfrm>
          <a:prstGeom prst="roundRect">
            <a:avLst/>
          </a:prstGeom>
          <a:solidFill>
            <a:srgbClr val="D5CFA0"/>
          </a:solidFill>
          <a:ln w="3175">
            <a:solidFill>
              <a:schemeClr val="tx1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r>
              <a:rPr lang="de-DE" sz="1400" b="1" dirty="0">
                <a:solidFill>
                  <a:srgbClr val="000000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High Risk Operable / Inoperable </a:t>
            </a:r>
            <a:br>
              <a:rPr lang="de-DE" sz="1400" b="1" dirty="0">
                <a:solidFill>
                  <a:srgbClr val="000000"/>
                </a:solidFill>
                <a:latin typeface="Arial"/>
                <a:ea typeface="ＭＳ Ｐゴシック" pitchFamily="64" charset="-128"/>
                <a:cs typeface="Arial" pitchFamily="34" charset="0"/>
              </a:rPr>
            </a:br>
            <a:r>
              <a:rPr lang="de-DE" sz="1100" b="1" dirty="0">
                <a:solidFill>
                  <a:srgbClr val="000000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(PII S3HR)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pitchFamily="64" charset="-128"/>
              <a:cs typeface="Arial" pitchFamily="34" charset="0"/>
            </a:endParaRPr>
          </a:p>
        </p:txBody>
      </p:sp>
      <p:sp>
        <p:nvSpPr>
          <p:cNvPr id="7" name="Text Box 4"/>
          <p:cNvSpPr>
            <a:spLocks noChangeArrowheads="1"/>
          </p:cNvSpPr>
          <p:nvPr/>
        </p:nvSpPr>
        <p:spPr bwMode="auto">
          <a:xfrm>
            <a:off x="257178" y="1394886"/>
            <a:ext cx="8596313" cy="461433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Symptomatic Severe Aortic Stenosis</a:t>
            </a:r>
          </a:p>
        </p:txBody>
      </p:sp>
      <p:sp>
        <p:nvSpPr>
          <p:cNvPr id="8" name="Rounded Rectangle 28"/>
          <p:cNvSpPr>
            <a:spLocks noChangeArrowheads="1"/>
          </p:cNvSpPr>
          <p:nvPr/>
        </p:nvSpPr>
        <p:spPr bwMode="auto">
          <a:xfrm>
            <a:off x="2708275" y="2053169"/>
            <a:ext cx="3621088" cy="387351"/>
          </a:xfrm>
          <a:prstGeom prst="roundRect">
            <a:avLst/>
          </a:prstGeom>
          <a:solidFill>
            <a:srgbClr val="C00000"/>
          </a:solidFill>
          <a:ln w="3175"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400" b="1" dirty="0">
                <a:solidFill>
                  <a:srgbClr val="FFFFFF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ASSESSMENT by Heart Valve Team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 pitchFamily="64" charset="-128"/>
              <a:cs typeface="Arial" pitchFamily="34" charset="0"/>
            </a:endParaRPr>
          </a:p>
        </p:txBody>
      </p:sp>
      <p:sp>
        <p:nvSpPr>
          <p:cNvPr id="13324" name="TextBox 8"/>
          <p:cNvSpPr txBox="1">
            <a:spLocks noChangeArrowheads="1"/>
          </p:cNvSpPr>
          <p:nvPr/>
        </p:nvSpPr>
        <p:spPr bwMode="auto">
          <a:xfrm>
            <a:off x="176213" y="2992967"/>
            <a:ext cx="914400" cy="52322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 = 1076 Patients</a:t>
            </a:r>
          </a:p>
        </p:txBody>
      </p:sp>
      <p:sp>
        <p:nvSpPr>
          <p:cNvPr id="13325" name="TextBox 10"/>
          <p:cNvSpPr txBox="1">
            <a:spLocks noChangeArrowheads="1"/>
          </p:cNvSpPr>
          <p:nvPr/>
        </p:nvSpPr>
        <p:spPr bwMode="auto">
          <a:xfrm>
            <a:off x="8074025" y="2992967"/>
            <a:ext cx="914400" cy="52322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 = 583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Patients</a:t>
            </a:r>
          </a:p>
        </p:txBody>
      </p:sp>
      <p:sp>
        <p:nvSpPr>
          <p:cNvPr id="12" name="Rounded Rectangle 28"/>
          <p:cNvSpPr>
            <a:spLocks noChangeArrowheads="1"/>
          </p:cNvSpPr>
          <p:nvPr/>
        </p:nvSpPr>
        <p:spPr bwMode="auto">
          <a:xfrm>
            <a:off x="6313491" y="3896786"/>
            <a:ext cx="1462087" cy="732367"/>
          </a:xfrm>
          <a:prstGeom prst="roundRect">
            <a:avLst>
              <a:gd name="adj" fmla="val 12963"/>
            </a:avLst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000" b="1" dirty="0">
                <a:solidFill>
                  <a:srgbClr val="FFFFFF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ASSESSMENT: Optimal Valve Delivery Access</a:t>
            </a:r>
          </a:p>
        </p:txBody>
      </p:sp>
      <p:sp>
        <p:nvSpPr>
          <p:cNvPr id="13" name="Rounded Rectangle 28"/>
          <p:cNvSpPr>
            <a:spLocks noChangeArrowheads="1"/>
          </p:cNvSpPr>
          <p:nvPr/>
        </p:nvSpPr>
        <p:spPr bwMode="auto">
          <a:xfrm>
            <a:off x="1346203" y="3896786"/>
            <a:ext cx="1463675" cy="732367"/>
          </a:xfrm>
          <a:prstGeom prst="roundRect">
            <a:avLst>
              <a:gd name="adj" fmla="val 11110"/>
            </a:avLst>
          </a:prstGeom>
          <a:solidFill>
            <a:srgbClr val="C0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000" b="1" dirty="0">
                <a:solidFill>
                  <a:srgbClr val="FFFFFF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ASSESSMENT: Optimal Valve Delivery Access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497266" y="2599267"/>
            <a:ext cx="2193925" cy="518584"/>
          </a:xfrm>
          <a:prstGeom prst="roundRect">
            <a:avLst/>
          </a:prstGeom>
          <a:solidFill>
            <a:srgbClr val="AAA04E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  <a:cs typeface="Arial" pitchFamily="34" charset="0"/>
              </a:rPr>
              <a:t>SAPIEN 3</a:t>
            </a:r>
          </a:p>
        </p:txBody>
      </p:sp>
      <p:sp>
        <p:nvSpPr>
          <p:cNvPr id="15" name="Text Box 41"/>
          <p:cNvSpPr>
            <a:spLocks noChangeArrowheads="1"/>
          </p:cNvSpPr>
          <p:nvPr/>
        </p:nvSpPr>
        <p:spPr bwMode="auto">
          <a:xfrm>
            <a:off x="3405191" y="3299884"/>
            <a:ext cx="2378075" cy="609600"/>
          </a:xfrm>
          <a:prstGeom prst="roundRect">
            <a:avLst>
              <a:gd name="adj" fmla="val 11516"/>
            </a:avLst>
          </a:prstGeom>
          <a:noFill/>
          <a:ln>
            <a:solidFill>
              <a:schemeClr val="bg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srgbClr val="FFFFFF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2 Single Arm Non-Randomized</a:t>
            </a:r>
          </a:p>
          <a:p>
            <a:pPr algn="ctr">
              <a:defRPr/>
            </a:pPr>
            <a:r>
              <a:rPr lang="en-US" sz="1100" b="1" dirty="0">
                <a:solidFill>
                  <a:srgbClr val="FFFFFF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Historical-Controlled Studies</a:t>
            </a:r>
          </a:p>
        </p:txBody>
      </p:sp>
      <p:sp>
        <p:nvSpPr>
          <p:cNvPr id="18" name="Text Box 40"/>
          <p:cNvSpPr>
            <a:spLocks noChangeArrowheads="1"/>
          </p:cNvSpPr>
          <p:nvPr/>
        </p:nvSpPr>
        <p:spPr bwMode="auto">
          <a:xfrm>
            <a:off x="5297488" y="5044019"/>
            <a:ext cx="1371600" cy="272415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Transfemoral (TF)</a:t>
            </a:r>
          </a:p>
        </p:txBody>
      </p:sp>
      <p:sp>
        <p:nvSpPr>
          <p:cNvPr id="21" name="Rounded Rectangle 28"/>
          <p:cNvSpPr>
            <a:spLocks noChangeArrowheads="1"/>
          </p:cNvSpPr>
          <p:nvPr/>
        </p:nvSpPr>
        <p:spPr bwMode="auto">
          <a:xfrm>
            <a:off x="5435600" y="5801785"/>
            <a:ext cx="1096963" cy="440267"/>
          </a:xfrm>
          <a:prstGeom prst="roundRect">
            <a:avLst/>
          </a:prstGeom>
          <a:solidFill>
            <a:srgbClr val="AAA04E"/>
          </a:solidFill>
          <a:ln w="3175">
            <a:solidFill>
              <a:schemeClr val="tx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000" b="1" dirty="0">
                <a:solidFill>
                  <a:srgbClr val="000000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TF TAVR</a:t>
            </a:r>
          </a:p>
          <a:p>
            <a:pPr algn="ctr">
              <a:defRPr/>
            </a:pPr>
            <a:r>
              <a:rPr lang="de-DE" sz="1000" b="1" dirty="0">
                <a:solidFill>
                  <a:srgbClr val="000000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SAPIEN 3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pitchFamily="64" charset="-128"/>
              <a:cs typeface="Arial" pitchFamily="34" charset="0"/>
            </a:endParaRPr>
          </a:p>
        </p:txBody>
      </p:sp>
      <p:cxnSp>
        <p:nvCxnSpPr>
          <p:cNvPr id="23" name="Shape 112"/>
          <p:cNvCxnSpPr>
            <a:cxnSpLocks noChangeShapeType="1"/>
            <a:stCxn id="12" idx="2"/>
            <a:endCxn id="55" idx="0"/>
          </p:cNvCxnSpPr>
          <p:nvPr/>
        </p:nvCxnSpPr>
        <p:spPr bwMode="auto">
          <a:xfrm rot="16200000" flipH="1">
            <a:off x="7317849" y="4355838"/>
            <a:ext cx="410631" cy="957259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bg1"/>
            </a:solidFill>
            <a:headEnd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8" name="Rounded Rectangle 28"/>
          <p:cNvSpPr>
            <a:spLocks noChangeArrowheads="1"/>
          </p:cNvSpPr>
          <p:nvPr/>
        </p:nvSpPr>
        <p:spPr bwMode="auto">
          <a:xfrm>
            <a:off x="2590803" y="5852585"/>
            <a:ext cx="1096963" cy="440267"/>
          </a:xfrm>
          <a:prstGeom prst="roundRect">
            <a:avLst/>
          </a:prstGeom>
          <a:solidFill>
            <a:srgbClr val="AAA04E"/>
          </a:solidFill>
          <a:ln w="3175">
            <a:solidFill>
              <a:schemeClr val="tx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000" b="1" dirty="0">
                <a:solidFill>
                  <a:srgbClr val="000000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TAA TAVR</a:t>
            </a:r>
          </a:p>
          <a:p>
            <a:pPr algn="ctr">
              <a:defRPr/>
            </a:pPr>
            <a:r>
              <a:rPr lang="de-DE" sz="1000" b="1" dirty="0">
                <a:solidFill>
                  <a:srgbClr val="000000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SAPIEN 3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pitchFamily="64" charset="-128"/>
              <a:cs typeface="Arial" pitchFamily="34" charset="0"/>
            </a:endParaRPr>
          </a:p>
        </p:txBody>
      </p:sp>
      <p:sp>
        <p:nvSpPr>
          <p:cNvPr id="29" name="Text Box 18"/>
          <p:cNvSpPr>
            <a:spLocks noChangeArrowheads="1"/>
          </p:cNvSpPr>
          <p:nvPr/>
        </p:nvSpPr>
        <p:spPr bwMode="auto">
          <a:xfrm>
            <a:off x="2362203" y="5037667"/>
            <a:ext cx="1554163" cy="442674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Transapical /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Transaortic (TA/TAo)</a:t>
            </a:r>
          </a:p>
        </p:txBody>
      </p:sp>
      <p:sp>
        <p:nvSpPr>
          <p:cNvPr id="33" name="Rounded Rectangle 28"/>
          <p:cNvSpPr>
            <a:spLocks noChangeArrowheads="1"/>
          </p:cNvSpPr>
          <p:nvPr/>
        </p:nvSpPr>
        <p:spPr bwMode="auto">
          <a:xfrm>
            <a:off x="485775" y="5831419"/>
            <a:ext cx="1098550" cy="438149"/>
          </a:xfrm>
          <a:prstGeom prst="roundRect">
            <a:avLst/>
          </a:prstGeom>
          <a:solidFill>
            <a:srgbClr val="AAA04E"/>
          </a:solidFill>
          <a:ln w="3175">
            <a:solidFill>
              <a:schemeClr val="tx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000" b="1" dirty="0">
                <a:solidFill>
                  <a:srgbClr val="000000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TF TAVR</a:t>
            </a:r>
          </a:p>
          <a:p>
            <a:pPr algn="ctr">
              <a:defRPr/>
            </a:pPr>
            <a:r>
              <a:rPr lang="de-DE" sz="1000" b="1" dirty="0">
                <a:solidFill>
                  <a:srgbClr val="000000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SAPIEN 3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pitchFamily="64" charset="-128"/>
              <a:cs typeface="Arial" pitchFamily="34" charset="0"/>
            </a:endParaRPr>
          </a:p>
        </p:txBody>
      </p:sp>
      <p:cxnSp>
        <p:nvCxnSpPr>
          <p:cNvPr id="34" name="Shape 112"/>
          <p:cNvCxnSpPr>
            <a:cxnSpLocks noChangeShapeType="1"/>
            <a:stCxn id="13" idx="2"/>
            <a:endCxn id="29" idx="0"/>
          </p:cNvCxnSpPr>
          <p:nvPr/>
        </p:nvCxnSpPr>
        <p:spPr bwMode="auto">
          <a:xfrm rot="16200000" flipH="1">
            <a:off x="2404406" y="4302788"/>
            <a:ext cx="408514" cy="1061244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bg1"/>
            </a:solidFill>
            <a:headEnd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36" name="Shape 112"/>
          <p:cNvCxnSpPr>
            <a:cxnSpLocks noChangeShapeType="1"/>
            <a:stCxn id="13" idx="2"/>
            <a:endCxn id="30" idx="0"/>
          </p:cNvCxnSpPr>
          <p:nvPr/>
        </p:nvCxnSpPr>
        <p:spPr bwMode="auto">
          <a:xfrm rot="5400000">
            <a:off x="1352288" y="4311916"/>
            <a:ext cx="408516" cy="1042991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bg1"/>
            </a:solidFill>
            <a:headEnd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41" name="Text Box 41"/>
          <p:cNvSpPr>
            <a:spLocks noChangeArrowheads="1"/>
          </p:cNvSpPr>
          <p:nvPr/>
        </p:nvSpPr>
        <p:spPr bwMode="auto">
          <a:xfrm>
            <a:off x="4700588" y="4150785"/>
            <a:ext cx="1096962" cy="541867"/>
          </a:xfrm>
          <a:prstGeom prst="roundRect">
            <a:avLst>
              <a:gd name="adj" fmla="val 11516"/>
            </a:avLst>
          </a:prstGeom>
          <a:noFill/>
          <a:ln>
            <a:solidFill>
              <a:schemeClr val="bg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srgbClr val="FFFFFF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PI A </a:t>
            </a:r>
            <a:br>
              <a:rPr lang="en-US" sz="1100" b="1" dirty="0">
                <a:solidFill>
                  <a:srgbClr val="FFFFFF"/>
                </a:solidFill>
                <a:latin typeface="Arial"/>
                <a:ea typeface="ＭＳ Ｐゴシック" pitchFamily="64" charset="-128"/>
                <a:cs typeface="Arial" pitchFamily="34" charset="0"/>
              </a:rPr>
            </a:br>
            <a:r>
              <a:rPr lang="en-US" sz="1100" b="1" dirty="0">
                <a:solidFill>
                  <a:srgbClr val="FFFFFF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SAPIEN</a:t>
            </a:r>
          </a:p>
        </p:txBody>
      </p:sp>
      <p:sp>
        <p:nvSpPr>
          <p:cNvPr id="42" name="Text Box 41"/>
          <p:cNvSpPr>
            <a:spLocks noChangeArrowheads="1"/>
          </p:cNvSpPr>
          <p:nvPr/>
        </p:nvSpPr>
        <p:spPr bwMode="auto">
          <a:xfrm>
            <a:off x="3405188" y="4150785"/>
            <a:ext cx="1096962" cy="541867"/>
          </a:xfrm>
          <a:prstGeom prst="roundRect">
            <a:avLst>
              <a:gd name="adj" fmla="val 11516"/>
            </a:avLst>
          </a:prstGeom>
          <a:noFill/>
          <a:ln>
            <a:solidFill>
              <a:schemeClr val="bg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srgbClr val="FFFFFF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PII A </a:t>
            </a:r>
            <a:br>
              <a:rPr lang="en-US" sz="1100" b="1" dirty="0">
                <a:solidFill>
                  <a:srgbClr val="FFFFFF"/>
                </a:solidFill>
                <a:latin typeface="Arial"/>
                <a:ea typeface="ＭＳ Ｐゴシック" pitchFamily="64" charset="-128"/>
                <a:cs typeface="Arial" pitchFamily="34" charset="0"/>
              </a:rPr>
            </a:br>
            <a:r>
              <a:rPr lang="en-US" sz="1100" b="1" dirty="0">
                <a:solidFill>
                  <a:srgbClr val="FFFFFF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SAVR</a:t>
            </a:r>
          </a:p>
        </p:txBody>
      </p:sp>
      <p:sp>
        <p:nvSpPr>
          <p:cNvPr id="30" name="Text Box 40"/>
          <p:cNvSpPr>
            <a:spLocks noChangeArrowheads="1"/>
          </p:cNvSpPr>
          <p:nvPr/>
        </p:nvSpPr>
        <p:spPr bwMode="auto">
          <a:xfrm>
            <a:off x="349250" y="5037669"/>
            <a:ext cx="1371600" cy="272415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Transfemoral (TF)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3971925" y="3920067"/>
            <a:ext cx="0" cy="228600"/>
          </a:xfrm>
          <a:prstGeom prst="straightConnector1">
            <a:avLst/>
          </a:prstGeom>
          <a:noFill/>
          <a:ln w="254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5238750" y="3920067"/>
            <a:ext cx="0" cy="228600"/>
          </a:xfrm>
          <a:prstGeom prst="straightConnector1">
            <a:avLst/>
          </a:prstGeom>
          <a:noFill/>
          <a:ln w="254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Rounded Rectangle 28"/>
          <p:cNvSpPr>
            <a:spLocks noChangeArrowheads="1"/>
          </p:cNvSpPr>
          <p:nvPr/>
        </p:nvSpPr>
        <p:spPr bwMode="auto">
          <a:xfrm>
            <a:off x="7453313" y="5816601"/>
            <a:ext cx="1096962" cy="440267"/>
          </a:xfrm>
          <a:prstGeom prst="roundRect">
            <a:avLst/>
          </a:prstGeom>
          <a:solidFill>
            <a:srgbClr val="AAA04E"/>
          </a:solidFill>
          <a:ln w="3175">
            <a:solidFill>
              <a:schemeClr val="tx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de-DE" sz="1000" b="1" dirty="0">
                <a:solidFill>
                  <a:srgbClr val="000000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TAA TAVR</a:t>
            </a:r>
          </a:p>
          <a:p>
            <a:pPr algn="ctr">
              <a:defRPr/>
            </a:pPr>
            <a:r>
              <a:rPr lang="de-DE" sz="1000" b="1" dirty="0">
                <a:solidFill>
                  <a:srgbClr val="000000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SAPIEN 3</a:t>
            </a:r>
            <a:endParaRPr lang="en-US" sz="1000" b="1" dirty="0">
              <a:solidFill>
                <a:srgbClr val="000000"/>
              </a:solidFill>
              <a:latin typeface="Arial"/>
              <a:ea typeface="ＭＳ Ｐゴシック" pitchFamily="64" charset="-128"/>
              <a:cs typeface="Arial" pitchFamily="34" charset="0"/>
            </a:endParaRPr>
          </a:p>
        </p:txBody>
      </p:sp>
      <p:sp>
        <p:nvSpPr>
          <p:cNvPr id="55" name="Text Box 18"/>
          <p:cNvSpPr>
            <a:spLocks noChangeArrowheads="1"/>
          </p:cNvSpPr>
          <p:nvPr/>
        </p:nvSpPr>
        <p:spPr bwMode="auto">
          <a:xfrm>
            <a:off x="7224713" y="5039784"/>
            <a:ext cx="1554162" cy="442674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Transapical /</a:t>
            </a:r>
          </a:p>
          <a:p>
            <a:pPr algn="ctr">
              <a:defRPr/>
            </a:pPr>
            <a:r>
              <a:rPr lang="en-US" sz="1000" b="1" dirty="0">
                <a:solidFill>
                  <a:srgbClr val="000000"/>
                </a:solidFill>
                <a:latin typeface="Arial"/>
                <a:ea typeface="ＭＳ Ｐゴシック" pitchFamily="64" charset="-128"/>
                <a:cs typeface="Arial" pitchFamily="34" charset="0"/>
              </a:rPr>
              <a:t>Transaortic (TA/TAo)</a:t>
            </a:r>
          </a:p>
        </p:txBody>
      </p:sp>
      <p:cxnSp>
        <p:nvCxnSpPr>
          <p:cNvPr id="75" name="Straight Arrow Connector 74"/>
          <p:cNvCxnSpPr>
            <a:stCxn id="45" idx="2"/>
            <a:endCxn id="13" idx="0"/>
          </p:cNvCxnSpPr>
          <p:nvPr/>
        </p:nvCxnSpPr>
        <p:spPr>
          <a:xfrm flipH="1">
            <a:off x="2078038" y="3668184"/>
            <a:ext cx="0" cy="228600"/>
          </a:xfrm>
          <a:prstGeom prst="straightConnector1">
            <a:avLst/>
          </a:prstGeom>
          <a:noFill/>
          <a:ln w="254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46" idx="2"/>
            <a:endCxn id="12" idx="0"/>
          </p:cNvCxnSpPr>
          <p:nvPr/>
        </p:nvCxnSpPr>
        <p:spPr>
          <a:xfrm flipH="1">
            <a:off x="7045325" y="3668184"/>
            <a:ext cx="0" cy="228600"/>
          </a:xfrm>
          <a:prstGeom prst="straightConnector1">
            <a:avLst/>
          </a:prstGeom>
          <a:noFill/>
          <a:ln w="254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hape 89"/>
          <p:cNvCxnSpPr>
            <a:stCxn id="18" idx="0"/>
            <a:endCxn id="12" idx="2"/>
          </p:cNvCxnSpPr>
          <p:nvPr/>
        </p:nvCxnSpPr>
        <p:spPr>
          <a:xfrm rot="5400000" flipH="1" flipV="1">
            <a:off x="6306478" y="4305963"/>
            <a:ext cx="414866" cy="106124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bg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itle 1"/>
          <p:cNvSpPr txBox="1">
            <a:spLocks/>
          </p:cNvSpPr>
          <p:nvPr/>
        </p:nvSpPr>
        <p:spPr>
          <a:xfrm>
            <a:off x="388938" y="40217"/>
            <a:ext cx="6375400" cy="1143000"/>
          </a:xfrm>
          <a:prstGeom prst="rect">
            <a:avLst/>
          </a:prstGeom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64" charset="-128"/>
                <a:cs typeface="Arial"/>
              </a:rPr>
              <a:t>The PARTNER II S3 Trial</a:t>
            </a:r>
            <a:r>
              <a:rPr 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64" charset="-128"/>
                <a:cs typeface="Arial"/>
              </a:rPr>
              <a:t/>
            </a:r>
            <a:br>
              <a:rPr 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64" charset="-128"/>
                <a:cs typeface="Arial"/>
              </a:rPr>
            </a:b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64" charset="-128"/>
                <a:cs typeface="Arial"/>
              </a:rPr>
              <a:t>Study Design</a:t>
            </a: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 pitchFamily="6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84798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Study Flow: </a:t>
            </a:r>
            <a:r>
              <a:rPr lang="en-US" sz="2800" dirty="0" smtClean="0">
                <a:solidFill>
                  <a:schemeClr val="bg1"/>
                </a:solidFill>
              </a:rPr>
              <a:t>S3HR &amp; S3i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30 Day Patient Status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hidden">
          <a:xfrm>
            <a:off x="368300" y="1437217"/>
            <a:ext cx="8502650" cy="5145616"/>
          </a:xfrm>
          <a:prstGeom prst="rect">
            <a:avLst/>
          </a:prstGeom>
          <a:solidFill>
            <a:srgbClr val="14202E">
              <a:alpha val="25098"/>
            </a:srgbClr>
          </a:solidFill>
          <a:ln w="19050" algn="ctr">
            <a:solidFill>
              <a:srgbClr val="39536E"/>
            </a:solidFill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1C1C1C"/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Arial" pitchFamily="34" charset="0"/>
              <a:ea typeface="ヒラギノ角ゴ Pro W3"/>
              <a:cs typeface="ヒラギノ角ゴ Pro W3"/>
            </a:endParaRPr>
          </a:p>
        </p:txBody>
      </p:sp>
      <p:cxnSp>
        <p:nvCxnSpPr>
          <p:cNvPr id="21508" name="Straight Arrow Connector 123"/>
          <p:cNvCxnSpPr>
            <a:cxnSpLocks noChangeShapeType="1"/>
            <a:stCxn id="50" idx="2"/>
            <a:endCxn id="43" idx="0"/>
          </p:cNvCxnSpPr>
          <p:nvPr/>
        </p:nvCxnSpPr>
        <p:spPr bwMode="auto">
          <a:xfrm>
            <a:off x="2517775" y="4459820"/>
            <a:ext cx="0" cy="1071033"/>
          </a:xfrm>
          <a:prstGeom prst="straightConnector1">
            <a:avLst/>
          </a:prstGeom>
          <a:noFill/>
          <a:ln w="28575" algn="ctr">
            <a:solidFill>
              <a:srgbClr val="FFFFFF"/>
            </a:solidFill>
            <a:round/>
            <a:headEnd/>
            <a:tailEnd type="arrow" w="med" len="med"/>
          </a:ln>
        </p:spPr>
      </p:cxnSp>
      <p:cxnSp>
        <p:nvCxnSpPr>
          <p:cNvPr id="21509" name="Straight Arrow Connector 123"/>
          <p:cNvCxnSpPr>
            <a:cxnSpLocks noChangeShapeType="1"/>
            <a:stCxn id="37" idx="2"/>
            <a:endCxn id="50" idx="0"/>
          </p:cNvCxnSpPr>
          <p:nvPr/>
        </p:nvCxnSpPr>
        <p:spPr bwMode="auto">
          <a:xfrm>
            <a:off x="2517775" y="2992968"/>
            <a:ext cx="0" cy="611717"/>
          </a:xfrm>
          <a:prstGeom prst="straightConnector1">
            <a:avLst/>
          </a:prstGeom>
          <a:noFill/>
          <a:ln w="28575" algn="ctr">
            <a:solidFill>
              <a:srgbClr val="FFFFFF"/>
            </a:solidFill>
            <a:round/>
            <a:headEnd/>
            <a:tailEnd type="arrow" w="med" len="med"/>
          </a:ln>
        </p:spPr>
      </p:cxnSp>
      <p:sp>
        <p:nvSpPr>
          <p:cNvPr id="44" name="Text Box 19"/>
          <p:cNvSpPr txBox="1">
            <a:spLocks noChangeArrowheads="1"/>
          </p:cNvSpPr>
          <p:nvPr/>
        </p:nvSpPr>
        <p:spPr bwMode="auto">
          <a:xfrm>
            <a:off x="2592391" y="4548717"/>
            <a:ext cx="2073275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rgbClr val="FFFFFF"/>
                </a:solidFill>
                <a:latin typeface="Arial"/>
                <a:ea typeface="ヒラギノ角ゴ Pro W3"/>
                <a:cs typeface="Arial" charset="0"/>
              </a:rPr>
              <a:t>0 Withdrawal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rgbClr val="FFFFFF"/>
                </a:solidFill>
                <a:latin typeface="Arial"/>
                <a:ea typeface="ヒラギノ角ゴ Pro W3"/>
                <a:cs typeface="Arial" charset="0"/>
              </a:rPr>
              <a:t>3 LTFU</a:t>
            </a:r>
          </a:p>
        </p:txBody>
      </p:sp>
      <p:sp>
        <p:nvSpPr>
          <p:cNvPr id="79" name="Text Box 19"/>
          <p:cNvSpPr txBox="1">
            <a:spLocks noChangeArrowheads="1"/>
          </p:cNvSpPr>
          <p:nvPr/>
        </p:nvSpPr>
        <p:spPr bwMode="auto">
          <a:xfrm>
            <a:off x="2592391" y="3073402"/>
            <a:ext cx="20732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rgbClr val="FFFFFF"/>
                </a:solidFill>
                <a:latin typeface="Arial"/>
                <a:ea typeface="ヒラギノ角ゴ Pro W3"/>
                <a:cs typeface="Arial" charset="0"/>
              </a:rPr>
              <a:t>13 Deaths</a:t>
            </a:r>
          </a:p>
        </p:txBody>
      </p:sp>
      <p:cxnSp>
        <p:nvCxnSpPr>
          <p:cNvPr id="21512" name="Straight Arrow Connector 123"/>
          <p:cNvCxnSpPr>
            <a:cxnSpLocks noChangeShapeType="1"/>
            <a:stCxn id="13" idx="2"/>
            <a:endCxn id="15" idx="0"/>
          </p:cNvCxnSpPr>
          <p:nvPr/>
        </p:nvCxnSpPr>
        <p:spPr bwMode="auto">
          <a:xfrm>
            <a:off x="6530975" y="4459820"/>
            <a:ext cx="0" cy="1071033"/>
          </a:xfrm>
          <a:prstGeom prst="straightConnector1">
            <a:avLst/>
          </a:prstGeom>
          <a:noFill/>
          <a:ln w="28575" algn="ctr">
            <a:solidFill>
              <a:srgbClr val="FFFFFF"/>
            </a:solidFill>
            <a:round/>
            <a:headEnd/>
            <a:tailEnd type="arrow" w="med" len="med"/>
          </a:ln>
        </p:spPr>
      </p:cxnSp>
      <p:cxnSp>
        <p:nvCxnSpPr>
          <p:cNvPr id="21513" name="Straight Arrow Connector 123"/>
          <p:cNvCxnSpPr>
            <a:cxnSpLocks noChangeShapeType="1"/>
            <a:stCxn id="11" idx="2"/>
            <a:endCxn id="13" idx="0"/>
          </p:cNvCxnSpPr>
          <p:nvPr/>
        </p:nvCxnSpPr>
        <p:spPr bwMode="auto">
          <a:xfrm>
            <a:off x="6530975" y="2992968"/>
            <a:ext cx="0" cy="611717"/>
          </a:xfrm>
          <a:prstGeom prst="straightConnector1">
            <a:avLst/>
          </a:prstGeom>
          <a:noFill/>
          <a:ln w="28575" algn="ctr">
            <a:solidFill>
              <a:srgbClr val="FFFFFF"/>
            </a:solidFill>
            <a:round/>
            <a:headEnd/>
            <a:tailEnd type="arrow" w="med" len="med"/>
          </a:ln>
        </p:spPr>
      </p:cxn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6605591" y="4548717"/>
            <a:ext cx="2073275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rgbClr val="FFFFFF"/>
                </a:solidFill>
                <a:latin typeface="Arial"/>
                <a:ea typeface="ヒラギノ角ゴ Pro W3"/>
                <a:cs typeface="Arial" charset="0"/>
              </a:rPr>
              <a:t>0 Withdrawal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rgbClr val="FFFFFF"/>
                </a:solidFill>
                <a:latin typeface="Arial"/>
                <a:ea typeface="ヒラギノ角ゴ Pro W3"/>
                <a:cs typeface="Arial" charset="0"/>
              </a:rPr>
              <a:t>5 LTFU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6605591" y="3073402"/>
            <a:ext cx="20732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b="1" kern="0" dirty="0">
                <a:solidFill>
                  <a:srgbClr val="FFFFFF"/>
                </a:solidFill>
                <a:latin typeface="Arial"/>
                <a:ea typeface="ヒラギノ角ゴ Pro W3"/>
                <a:cs typeface="Arial" charset="0"/>
              </a:rPr>
              <a:t>12 Deaths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87541" y="1543051"/>
            <a:ext cx="123507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S3HR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11851" y="1543051"/>
            <a:ext cx="123507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S3i</a:t>
            </a:r>
          </a:p>
        </p:txBody>
      </p:sp>
      <p:sp>
        <p:nvSpPr>
          <p:cNvPr id="37" name="Rounded Rectangle 28"/>
          <p:cNvSpPr>
            <a:spLocks noChangeArrowheads="1"/>
          </p:cNvSpPr>
          <p:nvPr/>
        </p:nvSpPr>
        <p:spPr bwMode="auto">
          <a:xfrm>
            <a:off x="781050" y="2260602"/>
            <a:ext cx="3473450" cy="732367"/>
          </a:xfrm>
          <a:prstGeom prst="roundRect">
            <a:avLst>
              <a:gd name="adj" fmla="val 16667"/>
            </a:avLst>
          </a:prstGeom>
          <a:solidFill>
            <a:srgbClr val="CDC68F"/>
          </a:solidFill>
          <a:ln w="25400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/>
                <a:cs typeface="Arial" pitchFamily="34" charset="0"/>
              </a:rPr>
              <a:t>n = 583</a:t>
            </a:r>
          </a:p>
        </p:txBody>
      </p:sp>
      <p:sp>
        <p:nvSpPr>
          <p:cNvPr id="50" name="Rounded Rectangle 34"/>
          <p:cNvSpPr>
            <a:spLocks noChangeArrowheads="1"/>
          </p:cNvSpPr>
          <p:nvPr/>
        </p:nvSpPr>
        <p:spPr bwMode="auto">
          <a:xfrm>
            <a:off x="963616" y="3604684"/>
            <a:ext cx="3108325" cy="855133"/>
          </a:xfrm>
          <a:prstGeom prst="roundRect">
            <a:avLst>
              <a:gd name="adj" fmla="val 16667"/>
            </a:avLst>
          </a:prstGeom>
          <a:solidFill>
            <a:srgbClr val="A07D00"/>
          </a:solidFill>
          <a:ln w="25400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/>
                <a:cs typeface="Arial" pitchFamily="34" charset="0"/>
              </a:rPr>
              <a:t>n = 570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/>
                <a:cs typeface="Arial" pitchFamily="34" charset="0"/>
              </a:rPr>
              <a:t>SAPIEN 3</a:t>
            </a:r>
            <a:endParaRPr lang="en-US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43" name="Rounded Rectangle 34"/>
          <p:cNvSpPr>
            <a:spLocks noChangeArrowheads="1"/>
          </p:cNvSpPr>
          <p:nvPr/>
        </p:nvSpPr>
        <p:spPr bwMode="auto">
          <a:xfrm>
            <a:off x="963616" y="5530851"/>
            <a:ext cx="3108325" cy="85301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25400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/>
                <a:cs typeface="Arial" pitchFamily="34" charset="0"/>
              </a:rPr>
              <a:t>567 / 570 or 99.5% follow-up</a:t>
            </a: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/>
                <a:cs typeface="Arial" pitchFamily="34" charset="0"/>
              </a:rPr>
              <a:t>visits performed at 30 Days </a:t>
            </a:r>
          </a:p>
        </p:txBody>
      </p:sp>
      <p:sp>
        <p:nvSpPr>
          <p:cNvPr id="11" name="Rounded Rectangle 28"/>
          <p:cNvSpPr>
            <a:spLocks noChangeArrowheads="1"/>
          </p:cNvSpPr>
          <p:nvPr/>
        </p:nvSpPr>
        <p:spPr bwMode="auto">
          <a:xfrm>
            <a:off x="4794250" y="2260602"/>
            <a:ext cx="3475038" cy="732367"/>
          </a:xfrm>
          <a:prstGeom prst="roundRect">
            <a:avLst>
              <a:gd name="adj" fmla="val 16667"/>
            </a:avLst>
          </a:prstGeom>
          <a:solidFill>
            <a:srgbClr val="CDC68F"/>
          </a:solidFill>
          <a:ln w="25400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/>
                <a:cs typeface="Arial" pitchFamily="34" charset="0"/>
              </a:rPr>
              <a:t>n = 1076</a:t>
            </a:r>
          </a:p>
        </p:txBody>
      </p:sp>
      <p:sp>
        <p:nvSpPr>
          <p:cNvPr id="13" name="Rounded Rectangle 34"/>
          <p:cNvSpPr>
            <a:spLocks noChangeArrowheads="1"/>
          </p:cNvSpPr>
          <p:nvPr/>
        </p:nvSpPr>
        <p:spPr bwMode="auto">
          <a:xfrm>
            <a:off x="4976816" y="3604684"/>
            <a:ext cx="3108325" cy="855133"/>
          </a:xfrm>
          <a:prstGeom prst="roundRect">
            <a:avLst>
              <a:gd name="adj" fmla="val 16667"/>
            </a:avLst>
          </a:prstGeom>
          <a:solidFill>
            <a:srgbClr val="A07D00"/>
          </a:solidFill>
          <a:ln w="25400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/>
                <a:cs typeface="Arial" pitchFamily="34" charset="0"/>
              </a:rPr>
              <a:t>n = 1064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/>
                <a:cs typeface="Arial" pitchFamily="34" charset="0"/>
              </a:rPr>
              <a:t>SAPIEN 3</a:t>
            </a:r>
            <a:endParaRPr lang="en-US" b="1" kern="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5" name="Rounded Rectangle 34"/>
          <p:cNvSpPr>
            <a:spLocks noChangeArrowheads="1"/>
          </p:cNvSpPr>
          <p:nvPr/>
        </p:nvSpPr>
        <p:spPr bwMode="auto">
          <a:xfrm>
            <a:off x="4976816" y="5530851"/>
            <a:ext cx="3108325" cy="853016"/>
          </a:xfrm>
          <a:prstGeom prst="roundRect">
            <a:avLst>
              <a:gd name="adj" fmla="val 16667"/>
            </a:avLst>
          </a:prstGeom>
          <a:solidFill>
            <a:schemeClr val="bg2">
              <a:lumMod val="75000"/>
            </a:schemeClr>
          </a:solidFill>
          <a:ln w="25400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/>
                <a:cs typeface="Arial" pitchFamily="34" charset="0"/>
              </a:rPr>
              <a:t>1059 / 1064 or 99.5% follow-up</a:t>
            </a:r>
          </a:p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ヒラギノ角ゴ Pro W3"/>
                <a:cs typeface="Arial" pitchFamily="34" charset="0"/>
              </a:rPr>
              <a:t>visits performed at 30 Days </a:t>
            </a:r>
          </a:p>
        </p:txBody>
      </p:sp>
    </p:spTree>
    <p:extLst>
      <p:ext uri="{BB962C8B-B14F-4D97-AF65-F5344CB8AC3E}">
        <p14:creationId xmlns:p14="http://schemas.microsoft.com/office/powerpoint/2010/main" val="21323917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41" y="892313"/>
            <a:ext cx="72136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60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035050" y="2131485"/>
            <a:ext cx="7132638" cy="364067"/>
          </a:xfrm>
          <a:prstGeom prst="roundRect">
            <a:avLst/>
          </a:prstGeom>
          <a:gradFill flip="none" rotWithShape="1">
            <a:gsLst>
              <a:gs pos="0">
                <a:srgbClr val="C8271D">
                  <a:lumMod val="50000"/>
                </a:srgbClr>
              </a:gs>
              <a:gs pos="100000">
                <a:srgbClr val="C8271D"/>
              </a:gs>
            </a:gsLst>
            <a:lin ang="1350000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16000" y="6267453"/>
            <a:ext cx="7131050" cy="366183"/>
          </a:xfrm>
          <a:prstGeom prst="roundRect">
            <a:avLst/>
          </a:prstGeom>
          <a:gradFill flip="none" rotWithShape="1">
            <a:gsLst>
              <a:gs pos="0">
                <a:srgbClr val="C8271D">
                  <a:lumMod val="50000"/>
                </a:srgbClr>
              </a:gs>
              <a:gs pos="100000">
                <a:srgbClr val="C8271D"/>
              </a:gs>
            </a:gsLst>
            <a:lin ang="13500000" scaled="1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srgbClr val="FFFFFF"/>
              </a:solidFill>
              <a:latin typeface="Arial"/>
              <a:cs typeface="Arial" pitchFamily="34" charset="0"/>
            </a:endParaRPr>
          </a:p>
        </p:txBody>
      </p:sp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379414" y="129119"/>
            <a:ext cx="7292975" cy="9525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Baseline Patient Characteristics</a:t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Demographics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5" name="Group 68"/>
          <p:cNvGraphicFramePr>
            <a:graphicFrameLocks noGrp="1"/>
          </p:cNvGraphicFramePr>
          <p:nvPr/>
        </p:nvGraphicFramePr>
        <p:xfrm>
          <a:off x="1016000" y="1246720"/>
          <a:ext cx="7121332" cy="5440630"/>
        </p:xfrm>
        <a:graphic>
          <a:graphicData uri="http://schemas.openxmlformats.org/drawingml/2006/table">
            <a:tbl>
              <a:tblPr/>
              <a:tblGrid>
                <a:gridCol w="4102672"/>
                <a:gridCol w="1509330"/>
                <a:gridCol w="1509330"/>
              </a:tblGrid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Characteristic 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(%)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T="91440" marB="9144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S3HR</a:t>
                      </a:r>
                      <a:b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</a:b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(n=583)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T="91440" marB="9144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S3i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(n=1076)</a:t>
                      </a:r>
                    </a:p>
                  </a:txBody>
                  <a:tcPr marT="91440" marB="9144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2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1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NYHA Class 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III or IV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90.1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72.6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2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Previous CABG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33.1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28.0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2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Previous CVA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11.0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8.9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2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1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Peripheral Vascular Disease</a:t>
                      </a:r>
                      <a:endParaRPr kumimoji="0" lang="en-US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35.2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28.3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2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Diabetes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34.5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34.1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2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COPD - O</a:t>
                      </a:r>
                      <a:r>
                        <a:rPr kumimoji="0" lang="en-US" sz="21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 Dependent 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11.7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5.0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2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CKD - Creat. 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Arial"/>
                        </a:rPr>
                        <a:t>≥ 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2mg/</a:t>
                      </a:r>
                      <a:r>
                        <a:rPr kumimoji="0" lang="en-US" sz="2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dL</a:t>
                      </a:r>
                      <a:endParaRPr kumimoji="0" lang="en-US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12.0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7.5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2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1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Atrial Fibrillation</a:t>
                      </a:r>
                      <a:endParaRPr kumimoji="0" lang="en-US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43.7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36.0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2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Permanent Pacemaker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16.3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13.2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2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100" b="1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Frailty</a:t>
                      </a:r>
                      <a:endParaRPr kumimoji="0" lang="en-US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30.9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8.6</a:t>
                      </a:r>
                    </a:p>
                  </a:txBody>
                  <a:tcPr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9794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2"/>
          <p:cNvSpPr>
            <a:spLocks noChangeArrowheads="1"/>
          </p:cNvSpPr>
          <p:nvPr/>
        </p:nvSpPr>
        <p:spPr bwMode="auto">
          <a:xfrm>
            <a:off x="685800" y="2"/>
            <a:ext cx="7772400" cy="73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Baseline Echocardiography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Group 68"/>
          <p:cNvGraphicFramePr>
            <a:graphicFrameLocks noGrp="1"/>
          </p:cNvGraphicFramePr>
          <p:nvPr/>
        </p:nvGraphicFramePr>
        <p:xfrm>
          <a:off x="450850" y="1665817"/>
          <a:ext cx="8256894" cy="4525581"/>
        </p:xfrm>
        <a:graphic>
          <a:graphicData uri="http://schemas.openxmlformats.org/drawingml/2006/table">
            <a:tbl>
              <a:tblPr/>
              <a:tblGrid>
                <a:gridCol w="4342048"/>
                <a:gridCol w="1957423"/>
                <a:gridCol w="1957423"/>
              </a:tblGrid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Characteristic</a:t>
                      </a:r>
                    </a:p>
                  </a:txBody>
                  <a:tcPr marT="91440" marB="91440" anchor="b" horzOverflow="overflow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S3HR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/>
                      </a:r>
                      <a:b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</a:b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(n=583)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T="91440" marB="91440" anchor="b"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S3i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/>
                      </a:r>
                      <a:b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</a:b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(n=1076)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T="91440" marB="9144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09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AV Area - cm</a:t>
                      </a:r>
                      <a:r>
                        <a:rPr kumimoji="0" lang="en-US" sz="2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(mean ± SD)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0.67 ± 0.18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0.70 ± 0.17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Annulus Diam. - cm 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(mean ± SD)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2.2 ± 0.2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2.2 ± 0.2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72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AV Gradient - mmHg 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(mean ± SD)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45.5 ± 14.3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46.3 ± 12.7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09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LV Ejection Fraction 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(%)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56.4 ± 14.8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58.6 ± 13.3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09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Mod-Severe MR 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(%)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3.0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2.3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31625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2"/>
          <p:cNvSpPr>
            <a:spLocks noChangeArrowheads="1"/>
          </p:cNvSpPr>
          <p:nvPr/>
        </p:nvSpPr>
        <p:spPr bwMode="auto">
          <a:xfrm>
            <a:off x="685800" y="2"/>
            <a:ext cx="7772400" cy="73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Procedural Factors</a:t>
            </a:r>
            <a:endParaRPr lang="en-US" sz="3200" dirty="0">
              <a:solidFill>
                <a:schemeClr val="bg1"/>
              </a:solidFill>
            </a:endParaRPr>
          </a:p>
        </p:txBody>
      </p:sp>
      <p:graphicFrame>
        <p:nvGraphicFramePr>
          <p:cNvPr id="16" name="Group 68"/>
          <p:cNvGraphicFramePr>
            <a:graphicFrameLocks noGrp="1"/>
          </p:cNvGraphicFramePr>
          <p:nvPr/>
        </p:nvGraphicFramePr>
        <p:xfrm>
          <a:off x="444500" y="1350435"/>
          <a:ext cx="7998676" cy="5156451"/>
        </p:xfrm>
        <a:graphic>
          <a:graphicData uri="http://schemas.openxmlformats.org/drawingml/2006/table">
            <a:tbl>
              <a:tblPr/>
              <a:tblGrid>
                <a:gridCol w="4452458"/>
                <a:gridCol w="1795429"/>
                <a:gridCol w="1750789"/>
              </a:tblGrid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T="91440" marB="91440" anchor="b" horzOverflow="overflow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S3HR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/>
                      </a:r>
                      <a:b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</a:b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(n=583)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T="91440" marB="91440" anchor="b"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S3i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/>
                      </a:r>
                      <a:b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</a:b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(n=1076)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T="91440" marB="91440" anchor="b" horzOverflow="overflow">
                    <a:lnL>
                      <a:noFill/>
                    </a:lnL>
                    <a:lnR>
                      <a:noFill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6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Post-Dilatation 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(%)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14.8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11.3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6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ヒラギノ角ゴ Pro W3"/>
                          <a:cs typeface="Arial"/>
                        </a:rPr>
                        <a:t>&gt;1 Valve Implanted 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/>
                          <a:ea typeface="ヒラギノ角ゴ Pro W3"/>
                          <a:cs typeface="Arial"/>
                        </a:rPr>
                        <a:t>(%)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0.9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0.4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68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Valve Embolization </a:t>
                      </a:r>
                      <a:r>
                        <a:rPr kumimoji="0" 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(%)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0.2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0.1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6893">
                <a:tc>
                  <a:txBody>
                    <a:bodyPr/>
                    <a:lstStyle/>
                    <a:p>
                      <a:pPr marL="53975" marR="0" inden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IABP </a:t>
                      </a:r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During Procedure </a:t>
                      </a:r>
                      <a:r>
                        <a:rPr lang="en-US" sz="21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(%)</a:t>
                      </a:r>
                      <a:endParaRPr lang="en-US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100" marR="38100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0.5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0.4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6893">
                <a:tc>
                  <a:txBody>
                    <a:bodyPr/>
                    <a:lstStyle/>
                    <a:p>
                      <a:pPr marL="53975" marR="0" inden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Cardiopulmonary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 Bypass</a:t>
                      </a:r>
                      <a:r>
                        <a:rPr lang="en-US" sz="21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 (%)</a:t>
                      </a:r>
                      <a:endParaRPr lang="en-US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100" marR="38100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1.2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0.6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6893">
                <a:tc>
                  <a:txBody>
                    <a:bodyPr/>
                    <a:lstStyle/>
                    <a:p>
                      <a:pPr marL="53975" marR="0" inden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Conscious Sedation </a:t>
                      </a:r>
                      <a:r>
                        <a:rPr lang="en-US" sz="21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(%)</a:t>
                      </a:r>
                      <a:endParaRPr lang="en-US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100" marR="38100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13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17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6893">
                <a:tc>
                  <a:txBody>
                    <a:bodyPr/>
                    <a:lstStyle/>
                    <a:p>
                      <a:pPr marL="53975" marR="0" indent="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Median</a:t>
                      </a:r>
                      <a:r>
                        <a:rPr lang="en-US" sz="24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 LOS – </a:t>
                      </a:r>
                      <a:r>
                        <a:rPr lang="en-US" sz="2100" b="1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/>
                        </a:rPr>
                        <a:t>Days (Min, Max)</a:t>
                      </a:r>
                      <a:endParaRPr lang="en-US" sz="2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8100" marR="38100" marT="0" marB="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5 (1, 33)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ヒラギノ角ゴ Pro W3"/>
                          <a:cs typeface="Times New Roman" pitchFamily="18" charset="0"/>
                        </a:rPr>
                        <a:t>4 (1, 64)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82503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2"/>
          <p:cNvSpPr>
            <a:spLocks noChangeArrowheads="1"/>
          </p:cNvSpPr>
          <p:nvPr/>
        </p:nvSpPr>
        <p:spPr bwMode="auto">
          <a:xfrm>
            <a:off x="685800" y="2"/>
            <a:ext cx="7772400" cy="73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Mortality and Stroke: </a:t>
            </a:r>
            <a:r>
              <a:rPr lang="en-US" sz="2800" dirty="0" smtClean="0">
                <a:solidFill>
                  <a:schemeClr val="bg1"/>
                </a:solidFill>
              </a:rPr>
              <a:t>S3HR</a:t>
            </a: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2"/>
                </a:solidFill>
              </a:rPr>
              <a:t>At 30 Days (As Treated Patients)</a:t>
            </a:r>
            <a:endParaRPr lang="en-US" sz="2400" dirty="0">
              <a:solidFill>
                <a:schemeClr val="bg2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125416" y="1564217"/>
          <a:ext cx="4751387" cy="5179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928" y="3697817"/>
            <a:ext cx="600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%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57341" y="3695702"/>
            <a:ext cx="2344737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O:E = 0.26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(STS 8.6%)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4443414" y="1564219"/>
          <a:ext cx="4751387" cy="5187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70028" y="1270002"/>
            <a:ext cx="257651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Mortality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76941" y="1276353"/>
            <a:ext cx="257492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Stroke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376741" y="3697817"/>
            <a:ext cx="600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3671682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El"/>
        </p:bldSub>
      </p:bldGraphic>
      <p:bldP spid="5" grpId="0"/>
      <p:bldP spid="2" grpId="0"/>
      <p:bldGraphic spid="10" grpId="0">
        <p:bldSub>
          <a:bldChart bld="seriesEl"/>
        </p:bldSub>
      </p:bldGraphic>
      <p:bldP spid="4" grpId="0"/>
      <p:bldP spid="12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2"/>
          <p:cNvSpPr>
            <a:spLocks noChangeArrowheads="1"/>
          </p:cNvSpPr>
          <p:nvPr/>
        </p:nvSpPr>
        <p:spPr bwMode="auto">
          <a:xfrm>
            <a:off x="685800" y="2"/>
            <a:ext cx="7772400" cy="73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Mortality and Stroke: </a:t>
            </a:r>
            <a:r>
              <a:rPr lang="en-US" sz="2800" dirty="0" smtClean="0">
                <a:solidFill>
                  <a:schemeClr val="bg1"/>
                </a:solidFill>
              </a:rPr>
              <a:t>S3i</a:t>
            </a:r>
            <a:r>
              <a:rPr lang="en-US" sz="2400" dirty="0">
                <a:solidFill>
                  <a:schemeClr val="bg1"/>
                </a:solidFill>
              </a:rPr>
              <a:t/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2"/>
                </a:solidFill>
              </a:rPr>
              <a:t>At 30 Days (As Treated Patients)</a:t>
            </a:r>
            <a:endParaRPr lang="en-US" sz="2400" dirty="0">
              <a:solidFill>
                <a:schemeClr val="bg2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125416" y="1564217"/>
          <a:ext cx="4751387" cy="5179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57341" y="3695702"/>
            <a:ext cx="2344737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O:E = 0.21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(STS 5.3%)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4443414" y="1564219"/>
          <a:ext cx="4751387" cy="5187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70028" y="1270002"/>
            <a:ext cx="257651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Mortality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76941" y="1276353"/>
            <a:ext cx="257492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Stroke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4928" y="3697817"/>
            <a:ext cx="600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%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376741" y="3697817"/>
            <a:ext cx="600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125022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seriesEl"/>
        </p:bldSub>
      </p:bldGraphic>
      <p:bldP spid="2" grpId="0"/>
      <p:bldGraphic spid="10" grpId="0">
        <p:bldSub>
          <a:bldChart bld="seriesEl"/>
        </p:bldSub>
      </p:bldGraphic>
      <p:bldP spid="4" grpId="0"/>
      <p:bldP spid="12" grpId="0"/>
      <p:bldP spid="11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8" y="1308100"/>
            <a:ext cx="8596312" cy="4811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All-Cause Mortality at 30 Days</a:t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Edwards SAPIEN Valves (As Treated Patients) 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1003300" y="6000753"/>
          <a:ext cx="7534620" cy="75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7180"/>
                <a:gridCol w="837180"/>
                <a:gridCol w="837180"/>
                <a:gridCol w="837180"/>
                <a:gridCol w="837180"/>
                <a:gridCol w="837180"/>
                <a:gridCol w="837180"/>
                <a:gridCol w="837180"/>
                <a:gridCol w="8371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175</a:t>
                      </a:r>
                      <a:endParaRPr lang="en-US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344</a:t>
                      </a:r>
                      <a:endParaRPr lang="en-US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240</a:t>
                      </a:r>
                      <a:endParaRPr lang="en-US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271</a:t>
                      </a:r>
                      <a:endParaRPr lang="en-US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282</a:t>
                      </a:r>
                      <a:endParaRPr lang="en-US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583</a:t>
                      </a:r>
                      <a:endParaRPr lang="en-US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491</a:t>
                      </a:r>
                      <a:endParaRPr lang="en-US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1072</a:t>
                      </a:r>
                      <a:endParaRPr lang="en-US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947</a:t>
                      </a:r>
                      <a:endParaRPr lang="en-US" sz="16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100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900" b="1" dirty="0" smtClean="0">
                          <a:solidFill>
                            <a:srgbClr val="FFFF00"/>
                          </a:solidFill>
                        </a:rPr>
                        <a:t>SAPIEN</a:t>
                      </a:r>
                      <a:endParaRPr lang="en-US" sz="19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smtClean="0">
                          <a:solidFill>
                            <a:srgbClr val="FFFF00"/>
                          </a:solidFill>
                        </a:rPr>
                        <a:t>SXT</a:t>
                      </a:r>
                      <a:endParaRPr lang="en-US" sz="19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900" b="1" dirty="0" smtClean="0">
                          <a:solidFill>
                            <a:srgbClr val="FFFF00"/>
                          </a:solidFill>
                        </a:rPr>
                        <a:t>SAPIEN 3</a:t>
                      </a:r>
                      <a:endParaRPr lang="en-US" sz="19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Left Brace 5"/>
          <p:cNvSpPr/>
          <p:nvPr/>
        </p:nvSpPr>
        <p:spPr>
          <a:xfrm rot="16200000" flipV="1">
            <a:off x="2638957" y="4761443"/>
            <a:ext cx="91017" cy="3200400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Left Brace 6"/>
          <p:cNvSpPr/>
          <p:nvPr/>
        </p:nvSpPr>
        <p:spPr>
          <a:xfrm rot="16200000" flipV="1">
            <a:off x="6820432" y="4761443"/>
            <a:ext cx="91017" cy="3200400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Left Brace 7"/>
          <p:cNvSpPr/>
          <p:nvPr/>
        </p:nvSpPr>
        <p:spPr>
          <a:xfrm rot="16200000" flipV="1">
            <a:off x="4728901" y="5995726"/>
            <a:ext cx="91017" cy="731837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914400">
              <a:defRPr/>
            </a:pPr>
            <a:endParaRPr lang="en-US" sz="1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740" name="TextBox 1"/>
          <p:cNvSpPr txBox="1">
            <a:spLocks noChangeArrowheads="1"/>
          </p:cNvSpPr>
          <p:nvPr/>
        </p:nvSpPr>
        <p:spPr bwMode="auto">
          <a:xfrm>
            <a:off x="3055876" y="1428751"/>
            <a:ext cx="36815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PARTNER I and II Trials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Overall and TF Patients</a:t>
            </a:r>
          </a:p>
        </p:txBody>
      </p:sp>
    </p:spTree>
    <p:extLst>
      <p:ext uri="{BB962C8B-B14F-4D97-AF65-F5344CB8AC3E}">
        <p14:creationId xmlns:p14="http://schemas.microsoft.com/office/powerpoint/2010/main" val="36935766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6" y="1107020"/>
            <a:ext cx="8029575" cy="518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All Strokes at 30 Days</a:t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Edwards SAPIEN Valves </a:t>
            </a:r>
            <a:endParaRPr lang="en-US" sz="1800" dirty="0">
              <a:solidFill>
                <a:schemeClr val="bg1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962025" y="6307669"/>
          <a:ext cx="6809606" cy="670560"/>
        </p:xfrm>
        <a:graphic>
          <a:graphicData uri="http://schemas.openxmlformats.org/drawingml/2006/table">
            <a:tbl>
              <a:tblPr firstRow="1" bandRow="1"/>
              <a:tblGrid>
                <a:gridCol w="2386462"/>
                <a:gridCol w="2945218"/>
                <a:gridCol w="1477926"/>
              </a:tblGrid>
              <a:tr h="67056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b="1" dirty="0" smtClean="0">
                          <a:solidFill>
                            <a:srgbClr val="FFFF66"/>
                          </a:solidFill>
                        </a:rPr>
                        <a:t>                          SAPIEN</a:t>
                      </a:r>
                      <a:endParaRPr lang="en-US" sz="1900" b="1" dirty="0">
                        <a:solidFill>
                          <a:srgbClr val="FFFF6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b="1" dirty="0" smtClean="0">
                          <a:solidFill>
                            <a:srgbClr val="FFFF66"/>
                          </a:solidFill>
                        </a:rPr>
                        <a:t>               SAPIEN</a:t>
                      </a:r>
                      <a:r>
                        <a:rPr lang="en-US" sz="1900" b="1" baseline="0" dirty="0" smtClean="0">
                          <a:solidFill>
                            <a:srgbClr val="FFFF66"/>
                          </a:solidFill>
                        </a:rPr>
                        <a:t> XT</a:t>
                      </a:r>
                      <a:endParaRPr lang="en-US" sz="1900" b="1" dirty="0">
                        <a:solidFill>
                          <a:srgbClr val="FFFF6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900" b="1" dirty="0" smtClean="0">
                          <a:solidFill>
                            <a:srgbClr val="FFFF66"/>
                          </a:solidFill>
                        </a:rPr>
                        <a:t>    SAPIEN 3</a:t>
                      </a:r>
                      <a:endParaRPr lang="en-US" sz="1900" b="1" dirty="0">
                        <a:solidFill>
                          <a:srgbClr val="FFFF6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" name="Left Brace 24"/>
          <p:cNvSpPr/>
          <p:nvPr/>
        </p:nvSpPr>
        <p:spPr>
          <a:xfrm rot="16200000" flipV="1">
            <a:off x="2755636" y="4533106"/>
            <a:ext cx="91016" cy="3475038"/>
          </a:xfrm>
          <a:prstGeom prst="leftBrac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26" name="Left Brace 25"/>
          <p:cNvSpPr/>
          <p:nvPr/>
        </p:nvSpPr>
        <p:spPr>
          <a:xfrm rot="16200000" flipV="1">
            <a:off x="6910124" y="5118895"/>
            <a:ext cx="91016" cy="2303463"/>
          </a:xfrm>
          <a:prstGeom prst="leftBrac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27" name="Left Brace 26"/>
          <p:cNvSpPr/>
          <p:nvPr/>
        </p:nvSpPr>
        <p:spPr>
          <a:xfrm rot="16200000" flipV="1">
            <a:off x="5127361" y="5680869"/>
            <a:ext cx="91016" cy="1179512"/>
          </a:xfrm>
          <a:prstGeom prst="leftBrac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r>
              <a:rPr lang="en-US" sz="1600" kern="0" dirty="0">
                <a:solidFill>
                  <a:prstClr val="white"/>
                </a:solidFill>
                <a:latin typeface="Arial"/>
                <a:cs typeface="Arial" pitchFamily="34" charset="0"/>
              </a:rPr>
              <a:t> </a:t>
            </a:r>
          </a:p>
        </p:txBody>
      </p:sp>
      <p:sp>
        <p:nvSpPr>
          <p:cNvPr id="33803" name="TextBox 11"/>
          <p:cNvSpPr txBox="1">
            <a:spLocks noChangeArrowheads="1"/>
          </p:cNvSpPr>
          <p:nvPr/>
        </p:nvSpPr>
        <p:spPr bwMode="auto">
          <a:xfrm>
            <a:off x="2731307" y="1621367"/>
            <a:ext cx="36813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PARTNER I and II Trials</a:t>
            </a:r>
          </a:p>
        </p:txBody>
      </p:sp>
      <p:sp>
        <p:nvSpPr>
          <p:cNvPr id="10" name="Left Brace 9"/>
          <p:cNvSpPr/>
          <p:nvPr/>
        </p:nvSpPr>
        <p:spPr>
          <a:xfrm rot="5400000">
            <a:off x="5691720" y="1581681"/>
            <a:ext cx="198967" cy="4460875"/>
          </a:xfrm>
          <a:prstGeom prst="leftBrac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682085" y="3189818"/>
            <a:ext cx="42166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Neurologist evaluations (pre- and post)</a:t>
            </a:r>
          </a:p>
        </p:txBody>
      </p:sp>
    </p:spTree>
    <p:extLst>
      <p:ext uri="{BB962C8B-B14F-4D97-AF65-F5344CB8AC3E}">
        <p14:creationId xmlns:p14="http://schemas.microsoft.com/office/powerpoint/2010/main" val="1638282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191" y="1193800"/>
            <a:ext cx="8682037" cy="526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375" y="0"/>
            <a:ext cx="7289800" cy="1219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Echo Findings: </a:t>
            </a:r>
            <a:r>
              <a:rPr lang="en-US" sz="2800" dirty="0" smtClean="0">
                <a:solidFill>
                  <a:schemeClr val="bg1"/>
                </a:solidFill>
              </a:rPr>
              <a:t>S3HR &amp; S3i</a:t>
            </a:r>
            <a:r>
              <a:rPr lang="en-US" sz="2000" dirty="0" smtClean="0">
                <a:solidFill>
                  <a:srgbClr val="FFFF00"/>
                </a:solidFill>
              </a:rPr>
              <a:t/>
            </a:r>
            <a:br>
              <a:rPr lang="en-US" sz="20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Aortic Valve Area (Valve Implant Patients)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6868" name="TextBox 5"/>
          <p:cNvSpPr txBox="1">
            <a:spLocks noChangeArrowheads="1"/>
          </p:cNvSpPr>
          <p:nvPr/>
        </p:nvSpPr>
        <p:spPr bwMode="auto">
          <a:xfrm>
            <a:off x="520703" y="5994402"/>
            <a:ext cx="10636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No. of Echos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38125" y="6212417"/>
          <a:ext cx="8562110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037"/>
                <a:gridCol w="2749276"/>
                <a:gridCol w="648586"/>
                <a:gridCol w="3834211"/>
              </a:tblGrid>
              <a:tr h="335280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chemeClr val="accent2"/>
                          </a:solidFill>
                        </a:rPr>
                        <a:t>Overall</a:t>
                      </a:r>
                      <a:endParaRPr lang="en-US" sz="16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588" indent="0" algn="ctr"/>
                      <a:r>
                        <a:rPr lang="en-US" sz="1600" b="1" dirty="0" smtClean="0">
                          <a:solidFill>
                            <a:schemeClr val="accent2"/>
                          </a:solidFill>
                        </a:rPr>
                        <a:t>1546</a:t>
                      </a:r>
                      <a:endParaRPr lang="en-US" sz="16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accent2"/>
                          </a:solidFill>
                        </a:rPr>
                        <a:t>1461</a:t>
                      </a:r>
                      <a:endParaRPr lang="en-US" sz="16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51713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191" y="1193800"/>
            <a:ext cx="8682037" cy="526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5"/>
          <p:cNvSpPr txBox="1">
            <a:spLocks noChangeArrowheads="1"/>
          </p:cNvSpPr>
          <p:nvPr/>
        </p:nvSpPr>
        <p:spPr bwMode="auto">
          <a:xfrm>
            <a:off x="520703" y="5994402"/>
            <a:ext cx="10636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No. of Echos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66688" y="6225117"/>
          <a:ext cx="8562110" cy="33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037"/>
                <a:gridCol w="2749276"/>
                <a:gridCol w="648586"/>
                <a:gridCol w="3834211"/>
              </a:tblGrid>
              <a:tr h="335280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chemeClr val="accent2"/>
                          </a:solidFill>
                        </a:rPr>
                        <a:t>Overall</a:t>
                      </a:r>
                      <a:endParaRPr lang="en-US" sz="16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588" indent="0" algn="ctr"/>
                      <a:r>
                        <a:rPr lang="en-US" sz="1600" b="1" dirty="0" smtClean="0">
                          <a:solidFill>
                            <a:schemeClr val="accent2"/>
                          </a:solidFill>
                        </a:rPr>
                        <a:t>       1602</a:t>
                      </a:r>
                      <a:endParaRPr lang="en-US" sz="16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accent2"/>
                          </a:solidFill>
                        </a:rPr>
                        <a:t>    1531</a:t>
                      </a:r>
                      <a:endParaRPr lang="en-US" sz="16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3375" y="0"/>
            <a:ext cx="7289800" cy="12192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Echo Findings: </a:t>
            </a:r>
            <a:r>
              <a:rPr lang="en-US" sz="2800" dirty="0" smtClean="0">
                <a:solidFill>
                  <a:schemeClr val="bg1"/>
                </a:solidFill>
              </a:rPr>
              <a:t>S3HR &amp; S3i</a:t>
            </a:r>
            <a:r>
              <a:rPr lang="en-US" sz="2000" dirty="0" smtClean="0">
                <a:solidFill>
                  <a:srgbClr val="FFFF00"/>
                </a:solidFill>
              </a:rPr>
              <a:t/>
            </a:r>
            <a:br>
              <a:rPr lang="en-US" sz="20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Mean Gradients (Valve Implant Patients)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8530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0191" y="1204386"/>
            <a:ext cx="8682037" cy="5217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941" y="171451"/>
            <a:ext cx="6973887" cy="9525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Paravalvular Leak: </a:t>
            </a:r>
            <a:r>
              <a:rPr lang="en-US" sz="2800" dirty="0" smtClean="0">
                <a:solidFill>
                  <a:schemeClr val="bg1"/>
                </a:solidFill>
              </a:rPr>
              <a:t>S3HR &amp; S3i</a:t>
            </a:r>
            <a:r>
              <a:rPr lang="en-US" sz="2400" dirty="0" smtClean="0">
                <a:solidFill>
                  <a:srgbClr val="FFFF00"/>
                </a:solidFill>
              </a:rPr>
              <a:t/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(Valve Implant Patients)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668716" y="6392333"/>
          <a:ext cx="217912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1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 smtClean="0"/>
                        <a:t>1504</a:t>
                      </a:r>
                      <a:endParaRPr lang="en-US" sz="15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966" name="TextBox 9"/>
          <p:cNvSpPr txBox="1">
            <a:spLocks noChangeArrowheads="1"/>
          </p:cNvSpPr>
          <p:nvPr/>
        </p:nvSpPr>
        <p:spPr bwMode="auto">
          <a:xfrm>
            <a:off x="1209675" y="6354236"/>
            <a:ext cx="12144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No. of Echos</a:t>
            </a:r>
          </a:p>
        </p:txBody>
      </p:sp>
      <p:sp>
        <p:nvSpPr>
          <p:cNvPr id="40967" name="TextBox 11"/>
          <p:cNvSpPr txBox="1">
            <a:spLocks noChangeArrowheads="1"/>
          </p:cNvSpPr>
          <p:nvPr/>
        </p:nvSpPr>
        <p:spPr bwMode="auto">
          <a:xfrm>
            <a:off x="3978278" y="1676402"/>
            <a:ext cx="15795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0.1%</a:t>
            </a:r>
          </a:p>
        </p:txBody>
      </p:sp>
    </p:spTree>
    <p:extLst>
      <p:ext uri="{BB962C8B-B14F-4D97-AF65-F5344CB8AC3E}">
        <p14:creationId xmlns:p14="http://schemas.microsoft.com/office/powerpoint/2010/main" val="8829391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48" y="974905"/>
            <a:ext cx="725805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28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6" y="1104900"/>
            <a:ext cx="80295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Moderate/Severe PVL at 30 Days</a:t>
            </a:r>
            <a:br>
              <a:rPr lang="en-US" sz="2800" dirty="0" smtClean="0">
                <a:solidFill>
                  <a:srgbClr val="FFFF00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Edwards SAPIEN Valves 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41988" name="TextBox 11"/>
          <p:cNvSpPr txBox="1">
            <a:spLocks noChangeArrowheads="1"/>
          </p:cNvSpPr>
          <p:nvPr/>
        </p:nvSpPr>
        <p:spPr bwMode="auto">
          <a:xfrm>
            <a:off x="2731307" y="1621367"/>
            <a:ext cx="36813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i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PARTNER I and II Trials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003300" y="6307669"/>
          <a:ext cx="7115508" cy="670560"/>
        </p:xfrm>
        <a:graphic>
          <a:graphicData uri="http://schemas.openxmlformats.org/drawingml/2006/table">
            <a:tbl>
              <a:tblPr firstRow="1" bandRow="1"/>
              <a:tblGrid>
                <a:gridCol w="3568262"/>
                <a:gridCol w="1219200"/>
                <a:gridCol w="2328046"/>
              </a:tblGrid>
              <a:tr h="67056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b="1" dirty="0" smtClean="0">
                          <a:solidFill>
                            <a:srgbClr val="FFFF66"/>
                          </a:solidFill>
                        </a:rPr>
                        <a:t>SAPIEN</a:t>
                      </a:r>
                      <a:endParaRPr lang="en-US" sz="1900" b="1" dirty="0">
                        <a:solidFill>
                          <a:srgbClr val="FFFF6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b="1" dirty="0" smtClean="0">
                          <a:solidFill>
                            <a:srgbClr val="FFFF66"/>
                          </a:solidFill>
                        </a:rPr>
                        <a:t>SAPIEN</a:t>
                      </a:r>
                      <a:r>
                        <a:rPr lang="en-US" sz="1900" b="1" baseline="0" dirty="0" smtClean="0">
                          <a:solidFill>
                            <a:srgbClr val="FFFF66"/>
                          </a:solidFill>
                        </a:rPr>
                        <a:t> XT</a:t>
                      </a:r>
                      <a:endParaRPr lang="en-US" sz="1900" b="1" dirty="0">
                        <a:solidFill>
                          <a:srgbClr val="FFFF6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1900" b="1" dirty="0" smtClean="0">
                          <a:solidFill>
                            <a:srgbClr val="FFFF66"/>
                          </a:solidFill>
                        </a:rPr>
                        <a:t>SAPIEN 3</a:t>
                      </a:r>
                      <a:endParaRPr lang="en-US" sz="1900" b="1" dirty="0">
                        <a:solidFill>
                          <a:srgbClr val="FFFF66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Left Brace 16"/>
          <p:cNvSpPr/>
          <p:nvPr/>
        </p:nvSpPr>
        <p:spPr>
          <a:xfrm rot="16200000" flipV="1">
            <a:off x="2788974" y="4579145"/>
            <a:ext cx="91016" cy="3382963"/>
          </a:xfrm>
          <a:prstGeom prst="leftBrac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18" name="Left Brace 17"/>
          <p:cNvSpPr/>
          <p:nvPr/>
        </p:nvSpPr>
        <p:spPr>
          <a:xfrm rot="16200000" flipV="1">
            <a:off x="6888692" y="5127625"/>
            <a:ext cx="91016" cy="2286000"/>
          </a:xfrm>
          <a:prstGeom prst="leftBrac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  <p:sp>
        <p:nvSpPr>
          <p:cNvPr id="19" name="Left Brace 18"/>
          <p:cNvSpPr/>
          <p:nvPr/>
        </p:nvSpPr>
        <p:spPr>
          <a:xfrm rot="16200000" flipV="1">
            <a:off x="5121011" y="5722144"/>
            <a:ext cx="91016" cy="1096962"/>
          </a:xfrm>
          <a:prstGeom prst="leftBrace">
            <a:avLst/>
          </a:prstGeom>
          <a:noFill/>
          <a:ln w="254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n-US" sz="1600" kern="0" dirty="0">
              <a:solidFill>
                <a:prstClr val="black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8070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Conclusions (1)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381000" y="1301753"/>
            <a:ext cx="8382000" cy="5304367"/>
          </a:xfrm>
        </p:spPr>
        <p:txBody>
          <a:bodyPr/>
          <a:lstStyle/>
          <a:p>
            <a:pPr fontAlgn="auto">
              <a:defRPr/>
            </a:pPr>
            <a:r>
              <a:rPr lang="en-US" sz="2400" dirty="0" smtClean="0"/>
              <a:t>In high-risk and inoperable patients (S3HR), the SAPIEN 3 TAVR system demonstrated low mortality and stroke and excellent clinical outcomes at 30 days: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 smtClean="0"/>
              <a:t>Mortality: </a:t>
            </a:r>
            <a:r>
              <a:rPr lang="en-US" sz="2000" dirty="0" smtClean="0"/>
              <a:t>2.2% (TF 1.6%, TA/TAo 5.4%)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 smtClean="0"/>
              <a:t>Disabling Stroke: </a:t>
            </a:r>
            <a:r>
              <a:rPr lang="en-US" sz="2000" dirty="0" smtClean="0"/>
              <a:t>0.9%</a:t>
            </a:r>
          </a:p>
          <a:p>
            <a:pPr fontAlgn="auto">
              <a:defRPr/>
            </a:pPr>
            <a:r>
              <a:rPr lang="en-US" sz="2400" dirty="0" smtClean="0"/>
              <a:t>In intermediate-risk patients (S3i), SAPIEN 3 was associated with strikingly low mortality and strokes at 30 days: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 smtClean="0"/>
              <a:t>Mortality:</a:t>
            </a:r>
            <a:r>
              <a:rPr lang="en-US" sz="2000" dirty="0" smtClean="0"/>
              <a:t> 1.1% (TF 1.1%, TA/TAo 1.6%)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 smtClean="0"/>
              <a:t>Disabling Stroke: </a:t>
            </a:r>
            <a:r>
              <a:rPr lang="en-US" sz="2000" dirty="0" smtClean="0"/>
              <a:t>1.0%</a:t>
            </a:r>
          </a:p>
        </p:txBody>
      </p:sp>
    </p:spTree>
    <p:extLst>
      <p:ext uri="{BB962C8B-B14F-4D97-AF65-F5344CB8AC3E}">
        <p14:creationId xmlns:p14="http://schemas.microsoft.com/office/powerpoint/2010/main" val="347241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Conclusions (2)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371478" y="1301752"/>
            <a:ext cx="8761413" cy="5289549"/>
          </a:xfrm>
        </p:spPr>
        <p:txBody>
          <a:bodyPr/>
          <a:lstStyle/>
          <a:p>
            <a:pPr fontAlgn="auto">
              <a:defRPr/>
            </a:pPr>
            <a:r>
              <a:rPr lang="en-US" sz="2400" dirty="0" smtClean="0"/>
              <a:t>Other important clinical findings with SAPIEN 3 </a:t>
            </a:r>
            <a:br>
              <a:rPr lang="en-US" sz="2400" dirty="0" smtClean="0"/>
            </a:br>
            <a:r>
              <a:rPr lang="en-US" sz="2400" dirty="0" smtClean="0"/>
              <a:t>(both S3HR &amp; S3i) include: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 smtClean="0"/>
              <a:t>Major vascular complications: </a:t>
            </a:r>
            <a:r>
              <a:rPr lang="en-US" sz="2000" dirty="0" smtClean="0"/>
              <a:t>~5%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 smtClean="0"/>
              <a:t>Annular rupture: </a:t>
            </a:r>
            <a:r>
              <a:rPr lang="en-US" sz="2000" dirty="0" smtClean="0"/>
              <a:t>~0.2%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 smtClean="0"/>
              <a:t>Coronary obstruction: </a:t>
            </a:r>
            <a:r>
              <a:rPr lang="en-US" sz="2000" dirty="0" smtClean="0"/>
              <a:t>~0.3%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 smtClean="0"/>
              <a:t>New pacemakers: </a:t>
            </a:r>
            <a:r>
              <a:rPr lang="en-US" sz="2000" dirty="0" smtClean="0"/>
              <a:t>~10%</a:t>
            </a:r>
          </a:p>
          <a:p>
            <a:pPr fontAlgn="auto">
              <a:defRPr/>
            </a:pPr>
            <a:r>
              <a:rPr lang="en-US" sz="2400" dirty="0" smtClean="0"/>
              <a:t>Significant paravalvular regurgitation with SAPIEN 3  (both S3HR &amp; S3i) was rare: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 smtClean="0"/>
              <a:t>Severe: </a:t>
            </a:r>
            <a:r>
              <a:rPr lang="en-US" sz="2000" dirty="0" smtClean="0"/>
              <a:t>0.1%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en-US" sz="2000" b="1" dirty="0" smtClean="0"/>
              <a:t>Moderate: </a:t>
            </a:r>
            <a:r>
              <a:rPr lang="en-US" sz="2000" dirty="0" smtClean="0"/>
              <a:t>3.7%</a:t>
            </a:r>
          </a:p>
        </p:txBody>
      </p:sp>
    </p:spTree>
    <p:extLst>
      <p:ext uri="{BB962C8B-B14F-4D97-AF65-F5344CB8AC3E}">
        <p14:creationId xmlns:p14="http://schemas.microsoft.com/office/powerpoint/2010/main" val="3188200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Implications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>
          <a:xfrm>
            <a:off x="381000" y="1371602"/>
            <a:ext cx="8294688" cy="4754033"/>
          </a:xfrm>
        </p:spPr>
        <p:txBody>
          <a:bodyPr/>
          <a:lstStyle/>
          <a:p>
            <a:pPr fontAlgn="auto">
              <a:defRPr/>
            </a:pPr>
            <a:r>
              <a:rPr lang="en-US" sz="2600" dirty="0" smtClean="0"/>
              <a:t>The rapid evolution of balloon-expandable TAVR, both procedural developments and technical enhancements, represented in the SAPIEN 3 clinical and echo results, indicates at least parity with the best surgical outcomes in comparable patients.</a:t>
            </a:r>
          </a:p>
          <a:p>
            <a:pPr fontAlgn="auto">
              <a:defRPr/>
            </a:pPr>
            <a:r>
              <a:rPr lang="en-US" sz="2600" i="1" dirty="0" smtClean="0">
                <a:solidFill>
                  <a:srgbClr val="FFFF66"/>
                </a:solidFill>
              </a:rPr>
              <a:t>SAPIEN 3 TAVR should now be considered as an alternative to surgery, even in lower risk patients with aortic stenosis.  </a:t>
            </a:r>
            <a:endParaRPr lang="en-US" sz="2600" i="1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0213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8200"/>
            <a:ext cx="9144000" cy="515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699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716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873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5500"/>
            <a:ext cx="9144000" cy="518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247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8200"/>
            <a:ext cx="9144000" cy="51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687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8200"/>
            <a:ext cx="9144000" cy="517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13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88" y="1014840"/>
            <a:ext cx="7258050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418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8200"/>
            <a:ext cx="9144000" cy="51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976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98287"/>
            <a:ext cx="9144000" cy="47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98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500"/>
            <a:ext cx="9144000" cy="569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152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7700"/>
            <a:ext cx="9144000" cy="554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667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8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8576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95" y="892151"/>
            <a:ext cx="8236856" cy="567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425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IMG_1038 3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655" y="767255"/>
            <a:ext cx="4556701" cy="3352800"/>
          </a:xfrm>
        </p:spPr>
      </p:pic>
      <p:pic>
        <p:nvPicPr>
          <p:cNvPr id="6" name="Inhaltsplatzhalter 5" descr="IMG_1039 3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2607" y="3266777"/>
            <a:ext cx="4729655" cy="3396782"/>
          </a:xfrm>
        </p:spPr>
      </p:pic>
    </p:spTree>
    <p:extLst>
      <p:ext uri="{BB962C8B-B14F-4D97-AF65-F5344CB8AC3E}">
        <p14:creationId xmlns:p14="http://schemas.microsoft.com/office/powerpoint/2010/main" val="29767833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IMG_1045 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238" y="928998"/>
            <a:ext cx="7813524" cy="538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784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82" y="817900"/>
            <a:ext cx="8091714" cy="541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25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342" y="851066"/>
            <a:ext cx="7251700" cy="541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16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18" y="914621"/>
            <a:ext cx="72771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21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145" y="825610"/>
            <a:ext cx="723265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00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423" y="1070555"/>
            <a:ext cx="724535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15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ustom 16">
      <a:dk1>
        <a:srgbClr val="FFFFFF"/>
      </a:dk1>
      <a:lt1>
        <a:srgbClr val="FFFFFF"/>
      </a:lt1>
      <a:dk2>
        <a:srgbClr val="000000"/>
      </a:dk2>
      <a:lt2>
        <a:srgbClr val="AAA04E"/>
      </a:lt2>
      <a:accent1>
        <a:srgbClr val="AAA04E"/>
      </a:accent1>
      <a:accent2>
        <a:srgbClr val="486B73"/>
      </a:accent2>
      <a:accent3>
        <a:srgbClr val="C8271D"/>
      </a:accent3>
      <a:accent4>
        <a:srgbClr val="CDC68F"/>
      </a:accent4>
      <a:accent5>
        <a:srgbClr val="D3DCE2"/>
      </a:accent5>
      <a:accent6>
        <a:srgbClr val="A3A3A3"/>
      </a:accent6>
      <a:hlink>
        <a:srgbClr val="524E86"/>
      </a:hlink>
      <a:folHlink>
        <a:srgbClr val="CE706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3">
                <a:lumMod val="50000"/>
              </a:schemeClr>
            </a:gs>
            <a:gs pos="100000">
              <a:schemeClr val="accent3"/>
            </a:gs>
          </a:gsLst>
          <a:lin ang="135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PARTNER_TEMPLATE">
  <a:themeElements>
    <a:clrScheme name="PARTNER COLORS FINAL">
      <a:dk1>
        <a:sysClr val="windowText" lastClr="000000"/>
      </a:dk1>
      <a:lt1>
        <a:sysClr val="window" lastClr="FFFFFF"/>
      </a:lt1>
      <a:dk2>
        <a:srgbClr val="1D3B7E"/>
      </a:dk2>
      <a:lt2>
        <a:srgbClr val="FFFFFF"/>
      </a:lt2>
      <a:accent1>
        <a:srgbClr val="00B0F0"/>
      </a:accent1>
      <a:accent2>
        <a:srgbClr val="FFDC21"/>
      </a:accent2>
      <a:accent3>
        <a:srgbClr val="B0F100"/>
      </a:accent3>
      <a:accent4>
        <a:srgbClr val="0070C3"/>
      </a:accent4>
      <a:accent5>
        <a:srgbClr val="70309F"/>
      </a:accent5>
      <a:accent6>
        <a:srgbClr val="FA0D12"/>
      </a:accent6>
      <a:hlink>
        <a:srgbClr val="0070C1"/>
      </a:hlink>
      <a:folHlink>
        <a:srgbClr val="FFFF6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CardioClub</Template>
  <TotalTime>0</TotalTime>
  <Words>1311</Words>
  <Application>Microsoft Macintosh PowerPoint</Application>
  <PresentationFormat>Bildschirmpräsentation (4:3)</PresentationFormat>
  <Paragraphs>455</Paragraphs>
  <Slides>58</Slides>
  <Notes>27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58</vt:i4>
      </vt:variant>
    </vt:vector>
  </HeadingPairs>
  <TitlesOfParts>
    <vt:vector size="70" baseType="lpstr">
      <vt:lpstr>Arial</vt:lpstr>
      <vt:lpstr>Calibri</vt:lpstr>
      <vt:lpstr>Helvetica Neue Bold Condensed</vt:lpstr>
      <vt:lpstr>Helvetica Neue UltraLight</vt:lpstr>
      <vt:lpstr>Lucida Grande</vt:lpstr>
      <vt:lpstr>MS PGothic</vt:lpstr>
      <vt:lpstr>ＭＳ Ｐゴシック</vt:lpstr>
      <vt:lpstr>Times New Roman</vt:lpstr>
      <vt:lpstr>ヒラギノ角ゴ Pro W3</vt:lpstr>
      <vt:lpstr>Office-Design</vt:lpstr>
      <vt:lpstr>1_Office Theme</vt:lpstr>
      <vt:lpstr>1_PARTNER_TEMPLATE</vt:lpstr>
      <vt:lpstr>HOT TOPICS ACC 2015</vt:lpstr>
      <vt:lpstr>HOT TOPICS ACC 2015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Five-Year Outcomes after Randomization to Transcatheter or Surgical Aortic Valve Replacement: Final Results of The PARTNER 1 Trial</vt:lpstr>
      <vt:lpstr>Study Flow</vt:lpstr>
      <vt:lpstr>Baseline Patient Characteristics Demographics</vt:lpstr>
      <vt:lpstr>All-Cause Mortality (ITT) All Patients</vt:lpstr>
      <vt:lpstr>Cardiovascular Mortality (ITT) All Patients</vt:lpstr>
      <vt:lpstr>Median Survival All Patients</vt:lpstr>
      <vt:lpstr>Multivariate Baseline Predictors of Mortality (ITT) – All Patients</vt:lpstr>
      <vt:lpstr>Aortic Valve Mean Gradient</vt:lpstr>
      <vt:lpstr>Mortality and None-Trace Total AR Transfemoral Patients </vt:lpstr>
      <vt:lpstr>Summary</vt:lpstr>
      <vt:lpstr>Clinical and Echocardiographic Outcomes at 30 Days with the SAPIEN 3 TAVR System in Inoperable, High-Risk and Intermediate-Risk AS Patients</vt:lpstr>
      <vt:lpstr>Evolution of the Edwards Balloon-Expandable Transcatheter Valves</vt:lpstr>
      <vt:lpstr>PowerPoint-Präsentation</vt:lpstr>
      <vt:lpstr>Study Flow: S3HR &amp; S3i 30 Day Patient Status</vt:lpstr>
      <vt:lpstr>Baseline Patient Characteristics Demographics</vt:lpstr>
      <vt:lpstr>Baseline Echocardiography</vt:lpstr>
      <vt:lpstr>Procedural Factors</vt:lpstr>
      <vt:lpstr>Mortality and Stroke: S3HR At 30 Days (As Treated Patients)</vt:lpstr>
      <vt:lpstr>Mortality and Stroke: S3i At 30 Days (As Treated Patients)</vt:lpstr>
      <vt:lpstr>All-Cause Mortality at 30 Days Edwards SAPIEN Valves (As Treated Patients) </vt:lpstr>
      <vt:lpstr>All Strokes at 30 Days Edwards SAPIEN Valves </vt:lpstr>
      <vt:lpstr>Echo Findings: S3HR &amp; S3i Aortic Valve Area (Valve Implant Patients)</vt:lpstr>
      <vt:lpstr>Echo Findings: S3HR &amp; S3i Mean Gradients (Valve Implant Patients)</vt:lpstr>
      <vt:lpstr>Paravalvular Leak: S3HR &amp; S3i (Valve Implant Patients)</vt:lpstr>
      <vt:lpstr>Moderate/Severe PVL at 30 Days Edwards SAPIEN Valves </vt:lpstr>
      <vt:lpstr>Conclusions (1)</vt:lpstr>
      <vt:lpstr>Conclusions (2)</vt:lpstr>
      <vt:lpstr>Implications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HOT TOPICS ACC 2015</dc:title>
  <dc:creator>Oliver Husser</dc:creator>
  <cp:lastModifiedBy>Oliver Husser</cp:lastModifiedBy>
  <cp:revision>15</cp:revision>
  <cp:lastPrinted>2015-03-22T11:16:37Z</cp:lastPrinted>
  <dcterms:created xsi:type="dcterms:W3CDTF">2015-03-20T10:18:26Z</dcterms:created>
  <dcterms:modified xsi:type="dcterms:W3CDTF">2015-03-26T06:30:33Z</dcterms:modified>
</cp:coreProperties>
</file>