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6" r:id="rId28"/>
    <p:sldId id="291" r:id="rId29"/>
    <p:sldId id="289" r:id="rId30"/>
    <p:sldId id="293" r:id="rId31"/>
    <p:sldId id="288" r:id="rId32"/>
    <p:sldId id="283" r:id="rId33"/>
    <p:sldId id="292" r:id="rId34"/>
    <p:sldId id="294" r:id="rId35"/>
    <p:sldId id="295" r:id="rId36"/>
    <p:sldId id="296" r:id="rId37"/>
    <p:sldId id="297" r:id="rId3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24" d="100"/>
          <a:sy n="124" d="100"/>
        </p:scale>
        <p:origin x="-1170"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A66C25-FF79-416A-A9DC-775ED0F23A8A}" type="datetimeFigureOut">
              <a:rPr lang="de-DE" smtClean="0"/>
              <a:t>02.03.2015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4C6A2-ECAE-4DF7-B9EA-422744FAFA98}" type="slidenum">
              <a:rPr lang="de-DE" smtClean="0"/>
              <a:t>‹Nr.›</a:t>
            </a:fld>
            <a:endParaRPr lang="de-DE"/>
          </a:p>
        </p:txBody>
      </p:sp>
    </p:spTree>
    <p:extLst>
      <p:ext uri="{BB962C8B-B14F-4D97-AF65-F5344CB8AC3E}">
        <p14:creationId xmlns:p14="http://schemas.microsoft.com/office/powerpoint/2010/main" val="28702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4C6A2-ECAE-4DF7-B9EA-422744FAFA98}" type="slidenum">
              <a:rPr lang="de-DE" smtClean="0"/>
              <a:t>7</a:t>
            </a:fld>
            <a:endParaRPr lang="de-DE"/>
          </a:p>
        </p:txBody>
      </p:sp>
    </p:spTree>
    <p:extLst>
      <p:ext uri="{BB962C8B-B14F-4D97-AF65-F5344CB8AC3E}">
        <p14:creationId xmlns:p14="http://schemas.microsoft.com/office/powerpoint/2010/main" val="181209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4C6A2-ECAE-4DF7-B9EA-422744FAFA98}" type="slidenum">
              <a:rPr lang="de-DE" smtClean="0"/>
              <a:t>26</a:t>
            </a:fld>
            <a:endParaRPr lang="de-DE"/>
          </a:p>
        </p:txBody>
      </p:sp>
    </p:spTree>
    <p:extLst>
      <p:ext uri="{BB962C8B-B14F-4D97-AF65-F5344CB8AC3E}">
        <p14:creationId xmlns:p14="http://schemas.microsoft.com/office/powerpoint/2010/main" val="279439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F7B851B-1B4C-4FE8-9AB3-C97A863BD50F}" type="datetimeFigureOut">
              <a:rPr lang="de-DE" smtClean="0"/>
              <a:t>02.03.2015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157446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7B851B-1B4C-4FE8-9AB3-C97A863BD50F}" type="datetimeFigureOut">
              <a:rPr lang="de-DE" smtClean="0"/>
              <a:t>02.03.2015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220913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7B851B-1B4C-4FE8-9AB3-C97A863BD50F}" type="datetimeFigureOut">
              <a:rPr lang="de-DE" smtClean="0"/>
              <a:t>02.03.2015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175700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F7B851B-1B4C-4FE8-9AB3-C97A863BD50F}" type="datetimeFigureOut">
              <a:rPr lang="de-DE" smtClean="0"/>
              <a:t>02.03.2015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105286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3F7B851B-1B4C-4FE8-9AB3-C97A863BD50F}" type="datetimeFigureOut">
              <a:rPr lang="de-DE" smtClean="0"/>
              <a:t>02.03.2015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279166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F7B851B-1B4C-4FE8-9AB3-C97A863BD50F}" type="datetimeFigureOut">
              <a:rPr lang="de-DE" smtClean="0"/>
              <a:t>02.03.2015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409590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3F7B851B-1B4C-4FE8-9AB3-C97A863BD50F}" type="datetimeFigureOut">
              <a:rPr lang="de-DE" smtClean="0"/>
              <a:t>02.03.2015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171315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3F7B851B-1B4C-4FE8-9AB3-C97A863BD50F}" type="datetimeFigureOut">
              <a:rPr lang="de-DE" smtClean="0"/>
              <a:t>02.03.2015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2014997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7B851B-1B4C-4FE8-9AB3-C97A863BD50F}" type="datetimeFigureOut">
              <a:rPr lang="de-DE" smtClean="0"/>
              <a:t>02.03.2015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338007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F7B851B-1B4C-4FE8-9AB3-C97A863BD50F}" type="datetimeFigureOut">
              <a:rPr lang="de-DE" smtClean="0"/>
              <a:t>02.03.2015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411378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F7B851B-1B4C-4FE8-9AB3-C97A863BD50F}" type="datetimeFigureOut">
              <a:rPr lang="de-DE" smtClean="0"/>
              <a:t>02.03.2015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5BBA4E9-042E-48E0-8ED9-0602CF97C2B1}" type="slidenum">
              <a:rPr lang="de-DE" smtClean="0"/>
              <a:t>‹Nr.›</a:t>
            </a:fld>
            <a:endParaRPr lang="de-DE"/>
          </a:p>
        </p:txBody>
      </p:sp>
    </p:spTree>
    <p:extLst>
      <p:ext uri="{BB962C8B-B14F-4D97-AF65-F5344CB8AC3E}">
        <p14:creationId xmlns:p14="http://schemas.microsoft.com/office/powerpoint/2010/main" val="357194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B851B-1B4C-4FE8-9AB3-C97A863BD50F}" type="datetimeFigureOut">
              <a:rPr lang="de-DE" smtClean="0"/>
              <a:t>02.03.2015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BA4E9-042E-48E0-8ED9-0602CF97C2B1}" type="slidenum">
              <a:rPr lang="de-DE" smtClean="0"/>
              <a:t>‹Nr.›</a:t>
            </a:fld>
            <a:endParaRPr lang="de-DE"/>
          </a:p>
        </p:txBody>
      </p:sp>
    </p:spTree>
    <p:extLst>
      <p:ext uri="{BB962C8B-B14F-4D97-AF65-F5344CB8AC3E}">
        <p14:creationId xmlns:p14="http://schemas.microsoft.com/office/powerpoint/2010/main" val="3578191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ung 31"/>
          <p:cNvGrpSpPr/>
          <p:nvPr/>
        </p:nvGrpSpPr>
        <p:grpSpPr>
          <a:xfrm>
            <a:off x="-6604" y="745664"/>
            <a:ext cx="9144000" cy="157387"/>
            <a:chOff x="0" y="4814663"/>
            <a:chExt cx="5473499" cy="80729"/>
          </a:xfrm>
        </p:grpSpPr>
        <p:sp>
          <p:nvSpPr>
            <p:cNvPr id="5" name="Rechteck 4"/>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 name="Rechteck 5"/>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7" name="Freeform 10"/>
          <p:cNvSpPr>
            <a:spLocks/>
          </p:cNvSpPr>
          <p:nvPr/>
        </p:nvSpPr>
        <p:spPr bwMode="hidden">
          <a:xfrm>
            <a:off x="0" y="4329072"/>
            <a:ext cx="9144000" cy="1643238"/>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lumMod val="65000"/>
                  <a:lumOff val="35000"/>
                </a:sysClr>
              </a:solidFill>
              <a:effectLst/>
              <a:uLnTx/>
              <a:uFillTx/>
            </a:endParaRPr>
          </a:p>
        </p:txBody>
      </p:sp>
      <p:grpSp>
        <p:nvGrpSpPr>
          <p:cNvPr id="8" name="Gruppierung 34"/>
          <p:cNvGrpSpPr/>
          <p:nvPr/>
        </p:nvGrpSpPr>
        <p:grpSpPr>
          <a:xfrm>
            <a:off x="-10905" y="-9219"/>
            <a:ext cx="9151938" cy="251554"/>
            <a:chOff x="3667533" y="2431776"/>
            <a:chExt cx="5473499" cy="80729"/>
          </a:xfrm>
        </p:grpSpPr>
        <p:sp>
          <p:nvSpPr>
            <p:cNvPr id="9" name="Rechteck 8"/>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 name="Rechteck 9"/>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11" name="Rechteck 10"/>
          <p:cNvSpPr/>
          <p:nvPr/>
        </p:nvSpPr>
        <p:spPr>
          <a:xfrm>
            <a:off x="-10905" y="31373"/>
            <a:ext cx="9159876" cy="821880"/>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Textfeld 11"/>
          <p:cNvSpPr txBox="1"/>
          <p:nvPr/>
        </p:nvSpPr>
        <p:spPr>
          <a:xfrm>
            <a:off x="1881202" y="-31752"/>
            <a:ext cx="5307705" cy="769441"/>
          </a:xfrm>
          <a:prstGeom prst="rect">
            <a:avLst/>
          </a:prstGeom>
          <a:noFill/>
        </p:spPr>
        <p:txBody>
          <a:bodyPr wrap="square" rtlCol="0">
            <a:spAutoFit/>
          </a:bodyPr>
          <a:lstStyle/>
          <a:p>
            <a:pPr algn="ctr"/>
            <a:r>
              <a:rPr lang="de-DE" sz="44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44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44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3" name="Bild 45"/>
          <p:cNvPicPr>
            <a:picLocks noChangeAspect="1"/>
          </p:cNvPicPr>
          <p:nvPr/>
        </p:nvPicPr>
        <p:blipFill rotWithShape="1">
          <a:blip r:embed="rId2">
            <a:clrChange>
              <a:clrFrom>
                <a:srgbClr val="FFFFFF"/>
              </a:clrFrom>
              <a:clrTo>
                <a:srgbClr val="FFFFFF">
                  <a:alpha val="0"/>
                </a:srgbClr>
              </a:clrTo>
            </a:clrChange>
            <a:biLevel thresh="25000"/>
          </a:blip>
          <a:srcRect r="70853" b="29888"/>
          <a:stretch/>
        </p:blipFill>
        <p:spPr>
          <a:xfrm>
            <a:off x="81753" y="31372"/>
            <a:ext cx="542721" cy="749489"/>
          </a:xfrm>
          <a:prstGeom prst="rect">
            <a:avLst/>
          </a:prstGeom>
        </p:spPr>
      </p:pic>
      <p:pic>
        <p:nvPicPr>
          <p:cNvPr id="14" name="Bild 46"/>
          <p:cNvPicPr>
            <a:picLocks noChangeAspect="1"/>
          </p:cNvPicPr>
          <p:nvPr/>
        </p:nvPicPr>
        <p:blipFill rotWithShape="1">
          <a:blip r:embed="rId2">
            <a:clrChange>
              <a:clrFrom>
                <a:srgbClr val="FFFFFF"/>
              </a:clrFrom>
              <a:clrTo>
                <a:srgbClr val="FFFFFF">
                  <a:alpha val="0"/>
                </a:srgbClr>
              </a:clrTo>
            </a:clrChange>
            <a:biLevel thresh="25000"/>
          </a:blip>
          <a:srcRect t="71488"/>
          <a:stretch/>
        </p:blipFill>
        <p:spPr>
          <a:xfrm>
            <a:off x="457200" y="529094"/>
            <a:ext cx="1767498" cy="289311"/>
          </a:xfrm>
          <a:prstGeom prst="rect">
            <a:avLst/>
          </a:prstGeom>
        </p:spPr>
      </p:pic>
      <p:pic>
        <p:nvPicPr>
          <p:cNvPr id="15" name="Bild 47"/>
          <p:cNvPicPr>
            <a:picLocks noChangeAspect="1"/>
          </p:cNvPicPr>
          <p:nvPr/>
        </p:nvPicPr>
        <p:blipFill rotWithShape="1">
          <a:blip r:embed="rId3"/>
          <a:srcRect t="1" r="59676" b="32959"/>
          <a:stretch/>
        </p:blipFill>
        <p:spPr>
          <a:xfrm>
            <a:off x="7909669" y="81363"/>
            <a:ext cx="873372" cy="464047"/>
          </a:xfrm>
          <a:prstGeom prst="rect">
            <a:avLst/>
          </a:prstGeom>
        </p:spPr>
      </p:pic>
      <p:pic>
        <p:nvPicPr>
          <p:cNvPr id="16" name="Bild 48"/>
          <p:cNvPicPr>
            <a:picLocks noChangeAspect="1"/>
          </p:cNvPicPr>
          <p:nvPr/>
        </p:nvPicPr>
        <p:blipFill rotWithShape="1">
          <a:blip r:embed="rId3"/>
          <a:srcRect t="74591"/>
          <a:stretch/>
        </p:blipFill>
        <p:spPr>
          <a:xfrm>
            <a:off x="7642644" y="595233"/>
            <a:ext cx="1411809" cy="114646"/>
          </a:xfrm>
          <a:prstGeom prst="rect">
            <a:avLst/>
          </a:prstGeom>
        </p:spPr>
      </p:pic>
      <p:sp>
        <p:nvSpPr>
          <p:cNvPr id="17" name="Rounded Rectangle 13"/>
          <p:cNvSpPr/>
          <p:nvPr/>
        </p:nvSpPr>
        <p:spPr>
          <a:xfrm>
            <a:off x="1334" y="901045"/>
            <a:ext cx="9144000" cy="4965192"/>
          </a:xfrm>
          <a:prstGeom prst="roundRect">
            <a:avLst>
              <a:gd name="adj" fmla="val 0"/>
            </a:avLst>
          </a:prstGeom>
          <a:solidFill>
            <a:srgbClr val="002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4"/>
          <p:cNvSpPr>
            <a:spLocks/>
          </p:cNvSpPr>
          <p:nvPr/>
        </p:nvSpPr>
        <p:spPr bwMode="hidden">
          <a:xfrm>
            <a:off x="5990900" y="5227883"/>
            <a:ext cx="315443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hidden">
          <a:xfrm>
            <a:off x="2495517" y="5099581"/>
            <a:ext cx="664981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2" name="Freeform 10"/>
          <p:cNvSpPr>
            <a:spLocks/>
          </p:cNvSpPr>
          <p:nvPr/>
        </p:nvSpPr>
        <p:spPr bwMode="hidden">
          <a:xfrm>
            <a:off x="1334" y="4769481"/>
            <a:ext cx="9144000" cy="1643238"/>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3" name="Bild 69" descr="Fotolia_55182769_M.jpg"/>
          <p:cNvPicPr>
            <a:picLocks noChangeAspect="1"/>
          </p:cNvPicPr>
          <p:nvPr/>
        </p:nvPicPr>
        <p:blipFill>
          <a:blip r:embed="rId4" cstate="print">
            <a:duotone>
              <a:prstClr val="black"/>
              <a:schemeClr val="accent1">
                <a:tint val="45000"/>
                <a:satMod val="400000"/>
                <a:tint val="45000"/>
                <a:satMod val="400000"/>
              </a:schemeClr>
            </a:duotone>
            <a:alphaModFix amt="21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350603" y="1195718"/>
            <a:ext cx="2271127" cy="3414773"/>
          </a:xfrm>
          <a:prstGeom prst="rect">
            <a:avLst/>
          </a:prstGeom>
        </p:spPr>
      </p:pic>
      <p:pic>
        <p:nvPicPr>
          <p:cNvPr id="25" name="Bild 71"/>
          <p:cNvPicPr>
            <a:picLocks noChangeAspect="1"/>
          </p:cNvPicPr>
          <p:nvPr/>
        </p:nvPicPr>
        <p:blipFill rotWithShape="1">
          <a:blip r:embed="rId6">
            <a:alphaModFix amt="21000"/>
            <a:duotone>
              <a:prstClr val="black"/>
              <a:schemeClr val="accent1">
                <a:tint val="45000"/>
                <a:satMod val="400000"/>
                <a:tint val="45000"/>
                <a:satMod val="400000"/>
              </a:schemeClr>
            </a:duotone>
          </a:blip>
          <a:srcRect l="3601" r="65519"/>
          <a:stretch/>
        </p:blipFill>
        <p:spPr>
          <a:xfrm>
            <a:off x="624474" y="1195718"/>
            <a:ext cx="2271127" cy="3414773"/>
          </a:xfrm>
          <a:prstGeom prst="rect">
            <a:avLst/>
          </a:prstGeom>
        </p:spPr>
      </p:pic>
      <p:pic>
        <p:nvPicPr>
          <p:cNvPr id="27" name="Picture 13"/>
          <p:cNvPicPr>
            <a:picLocks noChangeAspect="1" noChangeArrowheads="1"/>
          </p:cNvPicPr>
          <p:nvPr/>
        </p:nvPicPr>
        <p:blipFill>
          <a:blip r:embed="rId7">
            <a:extLst>
              <a:ext uri="{28A0092B-C50C-407E-A947-70E740481C1C}">
                <a14:useLocalDpi xmlns:a14="http://schemas.microsoft.com/office/drawing/2010/main" val="0"/>
              </a:ext>
            </a:extLst>
          </a:blip>
          <a:srcRect l="12653" t="70909" r="16364" b="11697"/>
          <a:stretch>
            <a:fillRect/>
          </a:stretch>
        </p:blipFill>
        <p:spPr bwMode="auto">
          <a:xfrm>
            <a:off x="672053" y="2636912"/>
            <a:ext cx="7802562" cy="118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500" t="77200" r="1139" b="16000"/>
          <a:stretch/>
        </p:blipFill>
        <p:spPr bwMode="auto">
          <a:xfrm>
            <a:off x="380300" y="6453336"/>
            <a:ext cx="8440172" cy="37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868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4"/>
          <p:cNvSpPr>
            <a:spLocks noChangeArrowheads="1"/>
          </p:cNvSpPr>
          <p:nvPr/>
        </p:nvSpPr>
        <p:spPr bwMode="auto">
          <a:xfrm>
            <a:off x="457200" y="31891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a:latin typeface="Calibri" pitchFamily="34" charset="0"/>
              </a:rPr>
              <a:t>Management II.</a:t>
            </a:r>
          </a:p>
        </p:txBody>
      </p:sp>
      <p:pic>
        <p:nvPicPr>
          <p:cNvPr id="15" name="Picture 7"/>
          <p:cNvPicPr>
            <a:picLocks noChangeAspect="1" noChangeArrowheads="1"/>
          </p:cNvPicPr>
          <p:nvPr/>
        </p:nvPicPr>
        <p:blipFill>
          <a:blip r:embed="rId3"/>
          <a:srcRect/>
          <a:stretch>
            <a:fillRect/>
          </a:stretch>
        </p:blipFill>
        <p:spPr bwMode="auto">
          <a:xfrm>
            <a:off x="1443038" y="1439688"/>
            <a:ext cx="6100762" cy="4975225"/>
          </a:xfrm>
          <a:prstGeom prst="rect">
            <a:avLst/>
          </a:prstGeom>
          <a:solidFill>
            <a:schemeClr val="accent5"/>
          </a:solidFill>
          <a:ln>
            <a:noFill/>
          </a:ln>
        </p:spPr>
      </p:pic>
      <p:sp>
        <p:nvSpPr>
          <p:cNvPr id="16" name="Rechteck 1"/>
          <p:cNvSpPr>
            <a:spLocks noChangeArrowheads="1"/>
          </p:cNvSpPr>
          <p:nvPr/>
        </p:nvSpPr>
        <p:spPr bwMode="auto">
          <a:xfrm>
            <a:off x="2747963" y="6567313"/>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7" name="Textfeld 16"/>
          <p:cNvSpPr txBox="1"/>
          <p:nvPr/>
        </p:nvSpPr>
        <p:spPr>
          <a:xfrm>
            <a:off x="1443038" y="1690513"/>
            <a:ext cx="1757362" cy="584200"/>
          </a:xfrm>
          <a:prstGeom prst="rect">
            <a:avLst/>
          </a:prstGeom>
          <a:solidFill>
            <a:schemeClr val="accent5"/>
          </a:solidFill>
          <a:ln w="38100">
            <a:solidFill>
              <a:srgbClr val="FF0000"/>
            </a:solidFill>
          </a:ln>
        </p:spPr>
        <p:txBody>
          <a:bodyPr>
            <a:spAutoFit/>
          </a:bodyPr>
          <a:lstStyle/>
          <a:p>
            <a:pPr algn="ctr">
              <a:defRPr/>
            </a:pPr>
            <a:r>
              <a:rPr lang="de-DE" sz="1600" b="1" dirty="0" err="1">
                <a:solidFill>
                  <a:schemeClr val="bg1"/>
                </a:solidFill>
                <a:latin typeface="Calibri" panose="020F0502020204030204" pitchFamily="34" charset="0"/>
                <a:ea typeface="ＭＳ Ｐゴシック" charset="-128"/>
              </a:rPr>
              <a:t>Asymptomatic</a:t>
            </a:r>
            <a:r>
              <a:rPr lang="de-DE" sz="1600" b="1" dirty="0">
                <a:solidFill>
                  <a:schemeClr val="bg1"/>
                </a:solidFill>
                <a:latin typeface="Calibri" panose="020F0502020204030204" pitchFamily="34" charset="0"/>
                <a:ea typeface="ＭＳ Ｐゴシック" charset="-128"/>
              </a:rPr>
              <a:t> </a:t>
            </a:r>
            <a:r>
              <a:rPr lang="de-DE" sz="1600" b="1" dirty="0" err="1">
                <a:solidFill>
                  <a:schemeClr val="bg1"/>
                </a:solidFill>
                <a:latin typeface="Calibri" panose="020F0502020204030204" pitchFamily="34" charset="0"/>
                <a:ea typeface="ＭＳ Ｐゴシック" charset="-128"/>
              </a:rPr>
              <a:t>patients</a:t>
            </a:r>
            <a:endParaRPr lang="en-GB" sz="1600" b="1" dirty="0">
              <a:solidFill>
                <a:schemeClr val="bg1"/>
              </a:solidFill>
              <a:latin typeface="Calibri" panose="020F0502020204030204" pitchFamily="34" charset="0"/>
              <a:ea typeface="ＭＳ Ｐゴシック" charset="-128"/>
            </a:endParaRPr>
          </a:p>
        </p:txBody>
      </p:sp>
      <p:sp>
        <p:nvSpPr>
          <p:cNvPr id="18" name="Textfeld 17"/>
          <p:cNvSpPr txBox="1"/>
          <p:nvPr/>
        </p:nvSpPr>
        <p:spPr>
          <a:xfrm>
            <a:off x="5791200" y="1690513"/>
            <a:ext cx="1752600" cy="584200"/>
          </a:xfrm>
          <a:prstGeom prst="rect">
            <a:avLst/>
          </a:prstGeom>
          <a:solidFill>
            <a:schemeClr val="accent5"/>
          </a:solidFill>
        </p:spPr>
        <p:txBody>
          <a:bodyPr>
            <a:spAutoFit/>
          </a:bodyPr>
          <a:lstStyle/>
          <a:p>
            <a:pPr algn="ctr">
              <a:defRPr/>
            </a:pPr>
            <a:r>
              <a:rPr lang="de-DE" sz="1600" b="1" dirty="0" err="1">
                <a:latin typeface="Calibri" panose="020F0502020204030204" pitchFamily="34" charset="0"/>
                <a:ea typeface="ＭＳ Ｐゴシック" charset="-128"/>
              </a:rPr>
              <a:t>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9" name="Rechteck 18"/>
          <p:cNvSpPr/>
          <p:nvPr/>
        </p:nvSpPr>
        <p:spPr>
          <a:xfrm>
            <a:off x="2514600" y="3366913"/>
            <a:ext cx="990600" cy="304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713" y="4770438"/>
            <a:ext cx="3625279" cy="17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4"/>
          <p:cNvSpPr>
            <a:spLocks noChangeArrowheads="1"/>
          </p:cNvSpPr>
          <p:nvPr/>
        </p:nvSpPr>
        <p:spPr bwMode="auto">
          <a:xfrm>
            <a:off x="395536" y="41684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Revascularization options</a:t>
            </a:r>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1600200"/>
            <a:ext cx="5014912"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4"/>
          <p:cNvSpPr>
            <a:spLocks noChangeArrowheads="1"/>
          </p:cNvSpPr>
          <p:nvPr/>
        </p:nvSpPr>
        <p:spPr bwMode="auto">
          <a:xfrm>
            <a:off x="577850" y="1230313"/>
            <a:ext cx="452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1800" b="1">
                <a:latin typeface="Calibri" pitchFamily="34" charset="0"/>
              </a:rPr>
              <a:t>Carotid artery stenting</a:t>
            </a:r>
          </a:p>
        </p:txBody>
      </p:sp>
      <p:sp>
        <p:nvSpPr>
          <p:cNvPr id="18" name="Rechteck 4"/>
          <p:cNvSpPr>
            <a:spLocks noChangeArrowheads="1"/>
          </p:cNvSpPr>
          <p:nvPr/>
        </p:nvSpPr>
        <p:spPr bwMode="auto">
          <a:xfrm>
            <a:off x="457200" y="4354513"/>
            <a:ext cx="483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1800" b="1">
                <a:latin typeface="Calibri" pitchFamily="34" charset="0"/>
              </a:rPr>
              <a:t>Carotid endarterectomy</a:t>
            </a:r>
          </a:p>
        </p:txBody>
      </p:sp>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l="39999" t="41730" r="22099" b="19031"/>
          <a:stretch>
            <a:fillRect/>
          </a:stretch>
        </p:blipFill>
        <p:spPr bwMode="auto">
          <a:xfrm>
            <a:off x="5105400" y="4486276"/>
            <a:ext cx="3181315" cy="205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uppieren 8"/>
          <p:cNvGrpSpPr>
            <a:grpSpLocks/>
          </p:cNvGrpSpPr>
          <p:nvPr/>
        </p:nvGrpSpPr>
        <p:grpSpPr bwMode="auto">
          <a:xfrm>
            <a:off x="5441950" y="1477963"/>
            <a:ext cx="2844765" cy="2876550"/>
            <a:chOff x="5558559" y="1477220"/>
            <a:chExt cx="3052041" cy="2896892"/>
          </a:xfrm>
        </p:grpSpPr>
        <p:pic>
          <p:nvPicPr>
            <p:cNvPr id="21" name="Picture 11"/>
            <p:cNvPicPr>
              <a:picLocks noChangeAspect="1" noChangeArrowheads="1"/>
            </p:cNvPicPr>
            <p:nvPr/>
          </p:nvPicPr>
          <p:blipFill>
            <a:blip r:embed="rId6">
              <a:extLst>
                <a:ext uri="{28A0092B-C50C-407E-A947-70E740481C1C}">
                  <a14:useLocalDpi xmlns:a14="http://schemas.microsoft.com/office/drawing/2010/main" val="0"/>
                </a:ext>
              </a:extLst>
            </a:blip>
            <a:srcRect l="35152" t="11757" r="53030" b="38441"/>
            <a:stretch>
              <a:fillRect/>
            </a:stretch>
          </p:blipFill>
          <p:spPr bwMode="auto">
            <a:xfrm>
              <a:off x="7510680" y="1477220"/>
              <a:ext cx="1099920" cy="289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2"/>
            <p:cNvPicPr>
              <a:picLocks noChangeAspect="1" noChangeArrowheads="1"/>
            </p:cNvPicPr>
            <p:nvPr/>
          </p:nvPicPr>
          <p:blipFill>
            <a:blip r:embed="rId7">
              <a:extLst>
                <a:ext uri="{28A0092B-C50C-407E-A947-70E740481C1C}">
                  <a14:useLocalDpi xmlns:a14="http://schemas.microsoft.com/office/drawing/2010/main" val="0"/>
                </a:ext>
              </a:extLst>
            </a:blip>
            <a:srcRect l="36894" t="15152" r="50986" b="28365"/>
            <a:stretch>
              <a:fillRect/>
            </a:stretch>
          </p:blipFill>
          <p:spPr bwMode="auto">
            <a:xfrm>
              <a:off x="5558559" y="1477220"/>
              <a:ext cx="994641" cy="289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36440" t="17940" r="48508" b="16000"/>
            <a:stretch>
              <a:fillRect/>
            </a:stretch>
          </p:blipFill>
          <p:spPr bwMode="auto">
            <a:xfrm>
              <a:off x="6494541" y="1496292"/>
              <a:ext cx="1049260" cy="28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l="9924" t="34909" r="52274" b="18909"/>
          <a:stretch>
            <a:fillRect/>
          </a:stretch>
        </p:blipFill>
        <p:spPr bwMode="auto">
          <a:xfrm>
            <a:off x="331788" y="1295400"/>
            <a:ext cx="3581400" cy="273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
          <p:cNvSpPr>
            <a:spLocks noChangeArrowheads="1"/>
          </p:cNvSpPr>
          <p:nvPr/>
        </p:nvSpPr>
        <p:spPr bwMode="auto">
          <a:xfrm>
            <a:off x="304800" y="4097338"/>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l="38409" t="24606" r="21819" b="39999"/>
          <a:stretch>
            <a:fillRect/>
          </a:stretch>
        </p:blipFill>
        <p:spPr bwMode="auto">
          <a:xfrm>
            <a:off x="4175125" y="1295400"/>
            <a:ext cx="4794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4"/>
          <p:cNvSpPr>
            <a:spLocks noChangeArrowheads="1"/>
          </p:cNvSpPr>
          <p:nvPr/>
        </p:nvSpPr>
        <p:spPr bwMode="auto">
          <a:xfrm>
            <a:off x="457200" y="41684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Revascularize: how?</a:t>
            </a:r>
          </a:p>
        </p:txBody>
      </p:sp>
      <p:sp>
        <p:nvSpPr>
          <p:cNvPr id="18" name="Rechteck 17"/>
          <p:cNvSpPr/>
          <p:nvPr/>
        </p:nvSpPr>
        <p:spPr>
          <a:xfrm>
            <a:off x="7875588" y="2057400"/>
            <a:ext cx="1093787" cy="1676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hteck 1"/>
          <p:cNvSpPr>
            <a:spLocks noChangeArrowheads="1"/>
          </p:cNvSpPr>
          <p:nvPr/>
        </p:nvSpPr>
        <p:spPr bwMode="auto">
          <a:xfrm>
            <a:off x="5410200" y="4097338"/>
            <a:ext cx="2560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J Am Coll Cardiol. 2011 Feb 22;57(8):1002-44.</a:t>
            </a:r>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l="10428" t="37917" r="10854" b="30148"/>
          <a:stretch>
            <a:fillRect/>
          </a:stretch>
        </p:blipFill>
        <p:spPr bwMode="auto">
          <a:xfrm>
            <a:off x="574675" y="4495800"/>
            <a:ext cx="7883525" cy="199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eck 2"/>
          <p:cNvSpPr>
            <a:spLocks noChangeArrowheads="1"/>
          </p:cNvSpPr>
          <p:nvPr/>
        </p:nvSpPr>
        <p:spPr bwMode="auto">
          <a:xfrm>
            <a:off x="3519488" y="6553200"/>
            <a:ext cx="20431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Ann Intern Med. 2013;158:676-685</a:t>
            </a:r>
          </a:p>
        </p:txBody>
      </p:sp>
      <p:sp>
        <p:nvSpPr>
          <p:cNvPr id="22" name="Rechteck 21"/>
          <p:cNvSpPr/>
          <p:nvPr/>
        </p:nvSpPr>
        <p:spPr>
          <a:xfrm rot="16200000">
            <a:off x="593725" y="2457451"/>
            <a:ext cx="1284287" cy="165576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1371600"/>
            <a:ext cx="3665538"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l="2361" t="2779" r="2637"/>
          <a:stretch>
            <a:fillRect/>
          </a:stretch>
        </p:blipFill>
        <p:spPr bwMode="auto">
          <a:xfrm>
            <a:off x="4621213" y="2392363"/>
            <a:ext cx="4284662"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eck 1"/>
          <p:cNvSpPr>
            <a:spLocks noChangeArrowheads="1"/>
          </p:cNvSpPr>
          <p:nvPr/>
        </p:nvSpPr>
        <p:spPr bwMode="auto">
          <a:xfrm>
            <a:off x="2827338" y="6400800"/>
            <a:ext cx="35734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a:latin typeface="Calibri" pitchFamily="34" charset="0"/>
              </a:rPr>
              <a:t>N Engl J Med 2004;351:1493-501; N Engl J Med 2008;358:1572-9</a:t>
            </a:r>
          </a:p>
        </p:txBody>
      </p:sp>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663" y="4953000"/>
            <a:ext cx="69532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
          <p:cNvSpPr txBox="1">
            <a:spLocks noChangeArrowheads="1"/>
          </p:cNvSpPr>
          <p:nvPr/>
        </p:nvSpPr>
        <p:spPr bwMode="auto">
          <a:xfrm>
            <a:off x="3192760" y="582513"/>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de-DE" altLang="de-DE" sz="4800" b="1">
                <a:latin typeface="Calibri" pitchFamily="34" charset="0"/>
              </a:rPr>
              <a:t>SAPPHIRE</a:t>
            </a:r>
          </a:p>
        </p:txBody>
      </p:sp>
      <p:pic>
        <p:nvPicPr>
          <p:cNvPr id="19" name="Picture 10"/>
          <p:cNvPicPr>
            <a:picLocks noChangeAspect="1" noChangeArrowheads="1"/>
          </p:cNvPicPr>
          <p:nvPr/>
        </p:nvPicPr>
        <p:blipFill>
          <a:blip r:embed="rId6">
            <a:extLst>
              <a:ext uri="{28A0092B-C50C-407E-A947-70E740481C1C}">
                <a14:useLocalDpi xmlns:a14="http://schemas.microsoft.com/office/drawing/2010/main" val="0"/>
              </a:ext>
            </a:extLst>
          </a:blip>
          <a:srcRect l="48367" t="22060" r="10724" b="38969"/>
          <a:stretch>
            <a:fillRect/>
          </a:stretch>
        </p:blipFill>
        <p:spPr bwMode="auto">
          <a:xfrm>
            <a:off x="179388" y="2386013"/>
            <a:ext cx="4164012" cy="247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2"/>
          <p:cNvSpPr>
            <a:spLocks noChangeArrowheads="1"/>
          </p:cNvSpPr>
          <p:nvPr/>
        </p:nvSpPr>
        <p:spPr bwMode="auto">
          <a:xfrm>
            <a:off x="714375" y="3671888"/>
            <a:ext cx="36290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000"/>
              <a:t>ITT - CAS vs CEA (87.8 vs 79.9, P=0.053)</a:t>
            </a:r>
          </a:p>
          <a:p>
            <a:pPr algn="ctr" eaLnBrk="1" hangingPunct="1">
              <a:spcBef>
                <a:spcPct val="0"/>
              </a:spcBef>
              <a:buFontTx/>
              <a:buNone/>
            </a:pPr>
            <a:r>
              <a:rPr lang="en-US" altLang="de-DE" sz="1000"/>
              <a:t>PPA - CAS vs CEA (88.0 vs 79.9, P=0.048)</a:t>
            </a:r>
            <a:endParaRPr lang="de-DE" altLang="de-DE" sz="1000"/>
          </a:p>
        </p:txBody>
      </p:sp>
      <p:pic>
        <p:nvPicPr>
          <p:cNvPr id="21" name="Picture 11"/>
          <p:cNvPicPr>
            <a:picLocks noChangeAspect="1" noChangeArrowheads="1"/>
          </p:cNvPicPr>
          <p:nvPr/>
        </p:nvPicPr>
        <p:blipFill>
          <a:blip r:embed="rId7">
            <a:extLst>
              <a:ext uri="{28A0092B-C50C-407E-A947-70E740481C1C}">
                <a14:useLocalDpi xmlns:a14="http://schemas.microsoft.com/office/drawing/2010/main" val="0"/>
              </a:ext>
            </a:extLst>
          </a:blip>
          <a:srcRect l="40681" t="39636" r="11212" b="52243"/>
          <a:stretch>
            <a:fillRect/>
          </a:stretch>
        </p:blipFill>
        <p:spPr bwMode="auto">
          <a:xfrm>
            <a:off x="128588" y="1474788"/>
            <a:ext cx="43973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3"/>
          <p:cNvSpPr>
            <a:spLocks noChangeArrowheads="1"/>
          </p:cNvSpPr>
          <p:nvPr/>
        </p:nvSpPr>
        <p:spPr bwMode="auto">
          <a:xfrm>
            <a:off x="179388" y="2057400"/>
            <a:ext cx="4164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800" b="1"/>
              <a:t>MAE</a:t>
            </a:r>
            <a:r>
              <a:rPr lang="en-US" altLang="de-DE" sz="800"/>
              <a:t>: Death, stroke, or myocardial infarction within 30 days after the intervention or death or ipsilateral stroke between 31 days and 1 year</a:t>
            </a:r>
            <a:endParaRPr lang="de-DE" altLang="de-DE" sz="800"/>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l="37991" t="42181" r="18599" b="49091"/>
          <a:stretch>
            <a:fillRect/>
          </a:stretch>
        </p:blipFill>
        <p:spPr bwMode="auto">
          <a:xfrm>
            <a:off x="1937221" y="1395685"/>
            <a:ext cx="5299075" cy="66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
          <p:cNvSpPr>
            <a:spLocks noChangeArrowheads="1"/>
          </p:cNvSpPr>
          <p:nvPr/>
        </p:nvSpPr>
        <p:spPr bwMode="auto">
          <a:xfrm>
            <a:off x="3460750" y="6446838"/>
            <a:ext cx="2173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a:latin typeface="Calibri" pitchFamily="34" charset="0"/>
              </a:rPr>
              <a:t>N Engl J Med. 2010 Jul 1;363(1):11-23</a:t>
            </a:r>
            <a:endParaRPr lang="en-US" altLang="de-DE" sz="1000" b="1" i="1">
              <a:latin typeface="Calibri" pitchFamily="34" charset="0"/>
            </a:endParaRPr>
          </a:p>
        </p:txBody>
      </p:sp>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l="51167" t="32848" r="20718" b="36606"/>
          <a:stretch>
            <a:fillRect/>
          </a:stretch>
        </p:blipFill>
        <p:spPr bwMode="auto">
          <a:xfrm>
            <a:off x="2411413" y="3157438"/>
            <a:ext cx="4217987" cy="286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3"/>
          <p:cNvSpPr>
            <a:spLocks noChangeArrowheads="1"/>
          </p:cNvSpPr>
          <p:nvPr/>
        </p:nvSpPr>
        <p:spPr bwMode="auto">
          <a:xfrm>
            <a:off x="1524000" y="2160488"/>
            <a:ext cx="6172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400" b="1">
                <a:latin typeface="Calibri" pitchFamily="34" charset="0"/>
              </a:rPr>
              <a:t>Primary endpoint </a:t>
            </a:r>
            <a:r>
              <a:rPr lang="en-US" altLang="de-DE" sz="1400">
                <a:latin typeface="Calibri" pitchFamily="34" charset="0"/>
              </a:rPr>
              <a:t>stroke, MI, or any death during the periprocedural period or any ipsilateral stroke within 4 years after randomization</a:t>
            </a:r>
          </a:p>
          <a:p>
            <a:pPr algn="ctr" eaLnBrk="1" hangingPunct="1">
              <a:spcBef>
                <a:spcPct val="0"/>
              </a:spcBef>
              <a:buFontTx/>
              <a:buNone/>
            </a:pPr>
            <a:endParaRPr lang="en-US" altLang="de-DE" sz="1400">
              <a:latin typeface="Calibri" pitchFamily="34" charset="0"/>
            </a:endParaRPr>
          </a:p>
          <a:p>
            <a:pPr algn="ctr" eaLnBrk="1" hangingPunct="1">
              <a:spcBef>
                <a:spcPct val="0"/>
              </a:spcBef>
              <a:buFontTx/>
              <a:buNone/>
            </a:pPr>
            <a:r>
              <a:rPr lang="en-US" altLang="de-DE" sz="1400">
                <a:latin typeface="Calibri" pitchFamily="34" charset="0"/>
              </a:rPr>
              <a:t>CAS vs CEA</a:t>
            </a:r>
          </a:p>
          <a:p>
            <a:pPr algn="ctr" eaLnBrk="1" hangingPunct="1">
              <a:spcBef>
                <a:spcPct val="0"/>
              </a:spcBef>
              <a:buFontTx/>
              <a:buNone/>
            </a:pPr>
            <a:r>
              <a:rPr lang="en-US" altLang="de-DE" sz="1400">
                <a:latin typeface="Calibri" pitchFamily="34" charset="0"/>
              </a:rPr>
              <a:t>HR 1.11 (0.81 to 1.51)</a:t>
            </a:r>
          </a:p>
        </p:txBody>
      </p:sp>
      <p:sp>
        <p:nvSpPr>
          <p:cNvPr id="18" name="Rechteck 5"/>
          <p:cNvSpPr>
            <a:spLocks noChangeArrowheads="1"/>
          </p:cNvSpPr>
          <p:nvPr/>
        </p:nvSpPr>
        <p:spPr bwMode="auto">
          <a:xfrm>
            <a:off x="381000" y="6145361"/>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400" dirty="0">
                <a:latin typeface="Calibri" pitchFamily="34" charset="0"/>
              </a:rPr>
              <a:t>During the periprocedural period, there was a higher risk of stroke with CAS and a higher risk of MI with CEA</a:t>
            </a:r>
          </a:p>
        </p:txBody>
      </p:sp>
      <p:sp>
        <p:nvSpPr>
          <p:cNvPr id="19" name="Textfeld 14"/>
          <p:cNvSpPr txBox="1">
            <a:spLocks noChangeArrowheads="1"/>
          </p:cNvSpPr>
          <p:nvPr/>
        </p:nvSpPr>
        <p:spPr bwMode="auto">
          <a:xfrm>
            <a:off x="3192760" y="548680"/>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de-DE" altLang="de-DE" sz="4800" b="1" dirty="0">
                <a:latin typeface="Calibri" pitchFamily="34" charset="0"/>
              </a:rPr>
              <a:t>CREST</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4"/>
          <p:cNvSpPr>
            <a:spLocks noChangeArrowheads="1"/>
          </p:cNvSpPr>
          <p:nvPr/>
        </p:nvSpPr>
        <p:spPr bwMode="auto">
          <a:xfrm>
            <a:off x="406722" y="344835"/>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Management III.</a:t>
            </a:r>
          </a:p>
        </p:txBody>
      </p:sp>
      <p:pic>
        <p:nvPicPr>
          <p:cNvPr id="15" name="Picture 7"/>
          <p:cNvPicPr>
            <a:picLocks noChangeAspect="1" noChangeArrowheads="1"/>
          </p:cNvPicPr>
          <p:nvPr/>
        </p:nvPicPr>
        <p:blipFill>
          <a:blip r:embed="rId3"/>
          <a:srcRect/>
          <a:stretch>
            <a:fillRect/>
          </a:stretch>
        </p:blipFill>
        <p:spPr bwMode="auto">
          <a:xfrm>
            <a:off x="1443038" y="1367680"/>
            <a:ext cx="6100762" cy="4975225"/>
          </a:xfrm>
          <a:prstGeom prst="rect">
            <a:avLst/>
          </a:prstGeom>
          <a:solidFill>
            <a:schemeClr val="accent5"/>
          </a:solidFill>
          <a:ln>
            <a:noFill/>
          </a:ln>
        </p:spPr>
      </p:pic>
      <p:sp>
        <p:nvSpPr>
          <p:cNvPr id="16" name="Rechteck 1"/>
          <p:cNvSpPr>
            <a:spLocks noChangeArrowheads="1"/>
          </p:cNvSpPr>
          <p:nvPr/>
        </p:nvSpPr>
        <p:spPr bwMode="auto">
          <a:xfrm>
            <a:off x="2747963" y="6495305"/>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7" name="Textfeld 16"/>
          <p:cNvSpPr txBox="1"/>
          <p:nvPr/>
        </p:nvSpPr>
        <p:spPr>
          <a:xfrm>
            <a:off x="1443038" y="1618505"/>
            <a:ext cx="1757362" cy="584200"/>
          </a:xfrm>
          <a:prstGeom prst="rect">
            <a:avLst/>
          </a:prstGeom>
          <a:solidFill>
            <a:schemeClr val="accent5"/>
          </a:solidFill>
          <a:ln w="38100">
            <a:noFill/>
          </a:ln>
        </p:spPr>
        <p:txBody>
          <a:bodyPr>
            <a:spAutoFit/>
          </a:bodyPr>
          <a:lstStyle/>
          <a:p>
            <a:pPr algn="ctr">
              <a:defRPr/>
            </a:pPr>
            <a:r>
              <a:rPr lang="de-DE" sz="1600" b="1" dirty="0" err="1">
                <a:latin typeface="Calibri" panose="020F0502020204030204" pitchFamily="34" charset="0"/>
                <a:ea typeface="ＭＳ Ｐゴシック" charset="-128"/>
              </a:rPr>
              <a:t>Asymptomatic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8" name="Textfeld 17"/>
          <p:cNvSpPr txBox="1"/>
          <p:nvPr/>
        </p:nvSpPr>
        <p:spPr>
          <a:xfrm>
            <a:off x="5791200" y="1618505"/>
            <a:ext cx="1752600" cy="584200"/>
          </a:xfrm>
          <a:prstGeom prst="rect">
            <a:avLst/>
          </a:prstGeom>
          <a:solidFill>
            <a:schemeClr val="accent5"/>
          </a:solidFill>
          <a:ln w="38100">
            <a:solidFill>
              <a:srgbClr val="FF0000"/>
            </a:solidFill>
          </a:ln>
        </p:spPr>
        <p:txBody>
          <a:bodyPr>
            <a:spAutoFit/>
          </a:bodyPr>
          <a:lstStyle/>
          <a:p>
            <a:pPr algn="ctr">
              <a:defRPr/>
            </a:pPr>
            <a:r>
              <a:rPr lang="de-DE" sz="1600" b="1" dirty="0" err="1">
                <a:solidFill>
                  <a:schemeClr val="bg1"/>
                </a:solidFill>
                <a:latin typeface="Calibri" panose="020F0502020204030204" pitchFamily="34" charset="0"/>
                <a:ea typeface="ＭＳ Ｐゴシック" charset="-128"/>
              </a:rPr>
              <a:t>Symptomatic</a:t>
            </a:r>
            <a:r>
              <a:rPr lang="de-DE" sz="1600" b="1" dirty="0">
                <a:solidFill>
                  <a:schemeClr val="bg1"/>
                </a:solidFill>
                <a:latin typeface="Calibri" panose="020F0502020204030204" pitchFamily="34" charset="0"/>
                <a:ea typeface="ＭＳ Ｐゴシック" charset="-128"/>
              </a:rPr>
              <a:t> </a:t>
            </a:r>
            <a:r>
              <a:rPr lang="de-DE" sz="1600" b="1" dirty="0" err="1">
                <a:solidFill>
                  <a:schemeClr val="bg1"/>
                </a:solidFill>
                <a:latin typeface="Calibri" panose="020F0502020204030204" pitchFamily="34" charset="0"/>
                <a:ea typeface="ＭＳ Ｐゴシック" charset="-128"/>
              </a:rPr>
              <a:t>patients</a:t>
            </a:r>
            <a:endParaRPr lang="en-GB" sz="1600" b="1" dirty="0">
              <a:solidFill>
                <a:schemeClr val="bg1"/>
              </a:solidFill>
              <a:latin typeface="Calibri" panose="020F0502020204030204" pitchFamily="34" charset="0"/>
              <a:ea typeface="ＭＳ Ｐゴシック" charset="-128"/>
            </a:endParaRPr>
          </a:p>
        </p:txBody>
      </p:sp>
      <p:sp>
        <p:nvSpPr>
          <p:cNvPr id="19" name="Rechteck 18"/>
          <p:cNvSpPr/>
          <p:nvPr/>
        </p:nvSpPr>
        <p:spPr>
          <a:xfrm>
            <a:off x="4572000" y="3371105"/>
            <a:ext cx="914400" cy="1828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4"/>
          <p:cNvSpPr>
            <a:spLocks noChangeArrowheads="1"/>
          </p:cNvSpPr>
          <p:nvPr/>
        </p:nvSpPr>
        <p:spPr bwMode="auto">
          <a:xfrm>
            <a:off x="457200" y="31891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a:latin typeface="Calibri" pitchFamily="34" charset="0"/>
              </a:rPr>
              <a:t>Management IV.</a:t>
            </a:r>
          </a:p>
        </p:txBody>
      </p:sp>
      <p:pic>
        <p:nvPicPr>
          <p:cNvPr id="15" name="Picture 7"/>
          <p:cNvPicPr>
            <a:picLocks noChangeAspect="1" noChangeArrowheads="1"/>
          </p:cNvPicPr>
          <p:nvPr/>
        </p:nvPicPr>
        <p:blipFill>
          <a:blip r:embed="rId3"/>
          <a:srcRect/>
          <a:stretch>
            <a:fillRect/>
          </a:stretch>
        </p:blipFill>
        <p:spPr bwMode="auto">
          <a:xfrm>
            <a:off x="1443038" y="1439688"/>
            <a:ext cx="6100762" cy="4975225"/>
          </a:xfrm>
          <a:prstGeom prst="rect">
            <a:avLst/>
          </a:prstGeom>
          <a:solidFill>
            <a:schemeClr val="accent5"/>
          </a:solidFill>
          <a:ln>
            <a:noFill/>
          </a:ln>
        </p:spPr>
      </p:pic>
      <p:sp>
        <p:nvSpPr>
          <p:cNvPr id="16" name="Rechteck 1"/>
          <p:cNvSpPr>
            <a:spLocks noChangeArrowheads="1"/>
          </p:cNvSpPr>
          <p:nvPr/>
        </p:nvSpPr>
        <p:spPr bwMode="auto">
          <a:xfrm>
            <a:off x="2747963" y="6567313"/>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7" name="Textfeld 16"/>
          <p:cNvSpPr txBox="1"/>
          <p:nvPr/>
        </p:nvSpPr>
        <p:spPr>
          <a:xfrm>
            <a:off x="5791200" y="1690513"/>
            <a:ext cx="1752600" cy="584200"/>
          </a:xfrm>
          <a:prstGeom prst="rect">
            <a:avLst/>
          </a:prstGeom>
          <a:solidFill>
            <a:schemeClr val="accent5"/>
          </a:solidFill>
          <a:ln w="38100">
            <a:solidFill>
              <a:srgbClr val="FF0000"/>
            </a:solidFill>
          </a:ln>
        </p:spPr>
        <p:txBody>
          <a:bodyPr>
            <a:spAutoFit/>
          </a:bodyPr>
          <a:lstStyle/>
          <a:p>
            <a:pPr algn="ctr">
              <a:defRPr/>
            </a:pPr>
            <a:r>
              <a:rPr lang="de-DE" sz="1600" b="1" dirty="0" err="1">
                <a:solidFill>
                  <a:schemeClr val="bg1"/>
                </a:solidFill>
                <a:latin typeface="Calibri" panose="020F0502020204030204" pitchFamily="34" charset="0"/>
                <a:ea typeface="ＭＳ Ｐゴシック" charset="-128"/>
              </a:rPr>
              <a:t>Symptomatic</a:t>
            </a:r>
            <a:r>
              <a:rPr lang="de-DE" sz="1600" b="1" dirty="0">
                <a:solidFill>
                  <a:schemeClr val="bg1"/>
                </a:solidFill>
                <a:latin typeface="Calibri" panose="020F0502020204030204" pitchFamily="34" charset="0"/>
                <a:ea typeface="ＭＳ Ｐゴシック" charset="-128"/>
              </a:rPr>
              <a:t> </a:t>
            </a:r>
            <a:r>
              <a:rPr lang="de-DE" sz="1600" b="1" dirty="0" err="1">
                <a:solidFill>
                  <a:schemeClr val="bg1"/>
                </a:solidFill>
                <a:latin typeface="Calibri" panose="020F0502020204030204" pitchFamily="34" charset="0"/>
                <a:ea typeface="ＭＳ Ｐゴシック" charset="-128"/>
              </a:rPr>
              <a:t>patients</a:t>
            </a:r>
            <a:endParaRPr lang="en-GB" sz="1600" b="1" dirty="0">
              <a:solidFill>
                <a:schemeClr val="bg1"/>
              </a:solidFill>
              <a:latin typeface="Calibri" panose="020F0502020204030204" pitchFamily="34" charset="0"/>
              <a:ea typeface="ＭＳ Ｐゴシック" charset="-128"/>
            </a:endParaRPr>
          </a:p>
        </p:txBody>
      </p:sp>
      <p:sp>
        <p:nvSpPr>
          <p:cNvPr id="18" name="Rechteck 17"/>
          <p:cNvSpPr/>
          <p:nvPr/>
        </p:nvSpPr>
        <p:spPr>
          <a:xfrm>
            <a:off x="5410200" y="3366913"/>
            <a:ext cx="1066800" cy="2057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grpSp>
        <p:nvGrpSpPr>
          <p:cNvPr id="14" name="Gruppieren 2"/>
          <p:cNvGrpSpPr>
            <a:grpSpLocks/>
          </p:cNvGrpSpPr>
          <p:nvPr/>
        </p:nvGrpSpPr>
        <p:grpSpPr bwMode="auto">
          <a:xfrm>
            <a:off x="4708401" y="4501158"/>
            <a:ext cx="3897312" cy="1417637"/>
            <a:chOff x="4448175" y="3238500"/>
            <a:chExt cx="4391025" cy="1638300"/>
          </a:xfrm>
        </p:grpSpPr>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3533775"/>
              <a:ext cx="43719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3238500"/>
              <a:ext cx="43910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hteck 1"/>
          <p:cNvSpPr>
            <a:spLocks noChangeArrowheads="1"/>
          </p:cNvSpPr>
          <p:nvPr/>
        </p:nvSpPr>
        <p:spPr bwMode="auto">
          <a:xfrm>
            <a:off x="376113" y="5825133"/>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13" y="865783"/>
            <a:ext cx="3733800" cy="490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eck 20"/>
          <p:cNvSpPr/>
          <p:nvPr/>
        </p:nvSpPr>
        <p:spPr>
          <a:xfrm rot="16200000">
            <a:off x="582488" y="4132858"/>
            <a:ext cx="1284288" cy="165576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363" y="3937595"/>
            <a:ext cx="462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eck 3"/>
          <p:cNvSpPr>
            <a:spLocks noChangeArrowheads="1"/>
          </p:cNvSpPr>
          <p:nvPr/>
        </p:nvSpPr>
        <p:spPr bwMode="auto">
          <a:xfrm>
            <a:off x="5940301" y="5901333"/>
            <a:ext cx="1616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de-DE" altLang="de-DE" sz="1000" b="1" i="1">
                <a:latin typeface="Calibri" pitchFamily="34" charset="0"/>
              </a:rPr>
              <a:t>Stroke. 2006;37:2400-2409</a:t>
            </a:r>
          </a:p>
        </p:txBody>
      </p:sp>
      <p:pic>
        <p:nvPicPr>
          <p:cNvPr id="24" name="Picture 3"/>
          <p:cNvPicPr>
            <a:picLocks noChangeAspect="1" noChangeArrowheads="1"/>
          </p:cNvPicPr>
          <p:nvPr/>
        </p:nvPicPr>
        <p:blipFill>
          <a:blip r:embed="rId7">
            <a:extLst>
              <a:ext uri="{28A0092B-C50C-407E-A947-70E740481C1C}">
                <a14:useLocalDpi xmlns:a14="http://schemas.microsoft.com/office/drawing/2010/main" val="0"/>
              </a:ext>
            </a:extLst>
          </a:blip>
          <a:srcRect l="38409" t="24606" r="21819" b="39999"/>
          <a:stretch>
            <a:fillRect/>
          </a:stretch>
        </p:blipFill>
        <p:spPr bwMode="auto">
          <a:xfrm>
            <a:off x="4170238" y="692696"/>
            <a:ext cx="4794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hteck 24"/>
          <p:cNvSpPr/>
          <p:nvPr/>
        </p:nvSpPr>
        <p:spPr>
          <a:xfrm>
            <a:off x="5454526" y="1575395"/>
            <a:ext cx="1093787" cy="1676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hteck 1"/>
          <p:cNvSpPr>
            <a:spLocks noChangeArrowheads="1"/>
          </p:cNvSpPr>
          <p:nvPr/>
        </p:nvSpPr>
        <p:spPr bwMode="auto">
          <a:xfrm>
            <a:off x="5405313" y="3404195"/>
            <a:ext cx="2560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J Am Coll Cardiol. 2011 Feb 22;57(8):1002-44.</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grpSp>
        <p:nvGrpSpPr>
          <p:cNvPr id="14" name="Gruppieren 3"/>
          <p:cNvGrpSpPr>
            <a:grpSpLocks/>
          </p:cNvGrpSpPr>
          <p:nvPr/>
        </p:nvGrpSpPr>
        <p:grpSpPr bwMode="auto">
          <a:xfrm>
            <a:off x="2290763" y="2266528"/>
            <a:ext cx="4495800" cy="3727450"/>
            <a:chOff x="2124075" y="504825"/>
            <a:chExt cx="4895850" cy="3461453"/>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b="68359"/>
            <a:stretch>
              <a:fillRect/>
            </a:stretch>
          </p:blipFill>
          <p:spPr bwMode="auto">
            <a:xfrm>
              <a:off x="2124075" y="504825"/>
              <a:ext cx="4895850" cy="185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t="71321" b="1237"/>
            <a:stretch>
              <a:fillRect/>
            </a:stretch>
          </p:blipFill>
          <p:spPr bwMode="auto">
            <a:xfrm>
              <a:off x="2124075" y="2361334"/>
              <a:ext cx="4895850" cy="160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880641"/>
            <a:ext cx="7940675" cy="123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4"/>
          <p:cNvSpPr>
            <a:spLocks noChangeArrowheads="1"/>
          </p:cNvSpPr>
          <p:nvPr/>
        </p:nvSpPr>
        <p:spPr bwMode="auto">
          <a:xfrm>
            <a:off x="3733800" y="6135266"/>
            <a:ext cx="160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a:latin typeface="Calibri" pitchFamily="34" charset="0"/>
              </a:rPr>
              <a:t>Lancet 2010; 376: 1062–73</a:t>
            </a:r>
            <a:endParaRPr lang="de-DE" altLang="de-DE" sz="1000" i="1">
              <a:latin typeface="Calibri" pitchFamily="34" charset="0"/>
            </a:endParaRPr>
          </a:p>
        </p:txBody>
      </p:sp>
      <p:sp>
        <p:nvSpPr>
          <p:cNvPr id="19" name="Rechteck 18"/>
          <p:cNvSpPr/>
          <p:nvPr/>
        </p:nvSpPr>
        <p:spPr>
          <a:xfrm rot="16200000">
            <a:off x="4406900" y="2664991"/>
            <a:ext cx="263525" cy="449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hteck 19"/>
          <p:cNvSpPr/>
          <p:nvPr/>
        </p:nvSpPr>
        <p:spPr>
          <a:xfrm rot="16200000">
            <a:off x="4406900" y="1598191"/>
            <a:ext cx="263525" cy="449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1226369" y="836712"/>
            <a:ext cx="67341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
          <p:cNvSpPr>
            <a:spLocks noChangeArrowheads="1"/>
          </p:cNvSpPr>
          <p:nvPr/>
        </p:nvSpPr>
        <p:spPr bwMode="auto">
          <a:xfrm>
            <a:off x="467544" y="4869160"/>
            <a:ext cx="8240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400" i="1" dirty="0">
                <a:latin typeface="Calibri" pitchFamily="34" charset="0"/>
              </a:rPr>
              <a:t>“The debate has been fuelled by the multiples medical specialties involved as well as by the disappointing results of CAS in randomized comparisons with CEA. While some have interpreted those findings as clear-cut clinical evidence, other have suggested </a:t>
            </a:r>
            <a:r>
              <a:rPr lang="en-US" altLang="de-DE" sz="1400" b="1" i="1" dirty="0">
                <a:latin typeface="Calibri" pitchFamily="34" charset="0"/>
              </a:rPr>
              <a:t>that most of the trials may have compared the two revascularization modalities in an unfair way</a:t>
            </a:r>
            <a:r>
              <a:rPr lang="en-US" altLang="de-DE" sz="1400" i="1" dirty="0">
                <a:latin typeface="Calibri" pitchFamily="34" charset="0"/>
              </a:rPr>
              <a:t>”</a:t>
            </a:r>
            <a:endParaRPr lang="de-DE" altLang="de-DE" sz="1400" i="1" dirty="0">
              <a:latin typeface="Calibri" pitchFamily="34" charset="0"/>
            </a:endParaRPr>
          </a:p>
        </p:txBody>
      </p:sp>
      <p:sp>
        <p:nvSpPr>
          <p:cNvPr id="16" name="Rechteck 2"/>
          <p:cNvSpPr>
            <a:spLocks noChangeArrowheads="1"/>
          </p:cNvSpPr>
          <p:nvPr/>
        </p:nvSpPr>
        <p:spPr bwMode="auto">
          <a:xfrm>
            <a:off x="3585394" y="5881985"/>
            <a:ext cx="1998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Eur Heart J 2015 Jan 1;36(1):13-21</a:t>
            </a:r>
            <a:endParaRPr lang="de-DE" altLang="de-DE" sz="1000" b="1" i="1">
              <a:latin typeface="Calibri" pitchFamily="34" charset="0"/>
            </a:endParaRPr>
          </a:p>
        </p:txBody>
      </p:sp>
      <p:grpSp>
        <p:nvGrpSpPr>
          <p:cNvPr id="17" name="Gruppieren 4"/>
          <p:cNvGrpSpPr>
            <a:grpSpLocks/>
          </p:cNvGrpSpPr>
          <p:nvPr/>
        </p:nvGrpSpPr>
        <p:grpSpPr bwMode="auto">
          <a:xfrm>
            <a:off x="859656" y="1347887"/>
            <a:ext cx="7507288" cy="1976438"/>
            <a:chOff x="-14288" y="2667000"/>
            <a:chExt cx="9172576" cy="2286000"/>
          </a:xfrm>
        </p:grpSpPr>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b="77046"/>
            <a:stretch>
              <a:fillRect/>
            </a:stretch>
          </p:blipFill>
          <p:spPr bwMode="auto">
            <a:xfrm>
              <a:off x="-14288" y="2667000"/>
              <a:ext cx="9172576" cy="65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t="43491"/>
            <a:stretch>
              <a:fillRect/>
            </a:stretch>
          </p:blipFill>
          <p:spPr bwMode="auto">
            <a:xfrm>
              <a:off x="-14288" y="3332884"/>
              <a:ext cx="9172576" cy="162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hteck 7"/>
          <p:cNvSpPr>
            <a:spLocks noChangeArrowheads="1"/>
          </p:cNvSpPr>
          <p:nvPr/>
        </p:nvSpPr>
        <p:spPr bwMode="auto">
          <a:xfrm>
            <a:off x="3574281" y="4226025"/>
            <a:ext cx="2009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Eur Heart J (2009) 30, 2693–2704</a:t>
            </a:r>
            <a:endParaRPr lang="de-DE" altLang="de-DE" sz="1000" b="1" i="1">
              <a:latin typeface="Calibri" pitchFamily="34" charset="0"/>
            </a:endParaRPr>
          </a:p>
        </p:txBody>
      </p:sp>
      <p:sp>
        <p:nvSpPr>
          <p:cNvPr id="21" name="Rechteck 1"/>
          <p:cNvSpPr>
            <a:spLocks noChangeArrowheads="1"/>
          </p:cNvSpPr>
          <p:nvPr/>
        </p:nvSpPr>
        <p:spPr bwMode="auto">
          <a:xfrm>
            <a:off x="953319" y="3616425"/>
            <a:ext cx="722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de-DE" altLang="de-DE" sz="1400" b="1">
                <a:latin typeface="Calibri" pitchFamily="34" charset="0"/>
              </a:rPr>
              <a:t>As a major </a:t>
            </a:r>
            <a:r>
              <a:rPr lang="en-US" altLang="de-DE" sz="1400" b="1">
                <a:latin typeface="Calibri" pitchFamily="34" charset="0"/>
              </a:rPr>
              <a:t>limitation, the majority of the randomized studies had inadequate requirements in terms of endovascular expertise</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22" name="Rechteck 1"/>
          <p:cNvSpPr>
            <a:spLocks noChangeArrowheads="1"/>
          </p:cNvSpPr>
          <p:nvPr/>
        </p:nvSpPr>
        <p:spPr bwMode="auto">
          <a:xfrm>
            <a:off x="3581400" y="6324600"/>
            <a:ext cx="2128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Circulation. 2015;131:e29-e322</a:t>
            </a:r>
            <a:endParaRPr lang="en-US" altLang="de-DE" sz="1000" b="1" i="1">
              <a:latin typeface="Calibri" pitchFamily="34" charset="0"/>
            </a:endParaRPr>
          </a:p>
        </p:txBody>
      </p:sp>
      <p:sp>
        <p:nvSpPr>
          <p:cNvPr id="23" name="Rechteck 1"/>
          <p:cNvSpPr>
            <a:spLocks noChangeArrowheads="1"/>
          </p:cNvSpPr>
          <p:nvPr/>
        </p:nvSpPr>
        <p:spPr bwMode="auto">
          <a:xfrm>
            <a:off x="281880" y="3356992"/>
            <a:ext cx="8610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 typeface="Wingdings" pitchFamily="2" charset="2"/>
              <a:buChar char="§"/>
            </a:pPr>
            <a:r>
              <a:rPr lang="en-GB" altLang="de-DE" sz="2400" dirty="0">
                <a:latin typeface="Calibri" pitchFamily="34" charset="0"/>
              </a:rPr>
              <a:t>A total of </a:t>
            </a:r>
            <a:r>
              <a:rPr lang="en-GB" altLang="de-DE" sz="2400" b="1" dirty="0">
                <a:latin typeface="Calibri" pitchFamily="34" charset="0"/>
              </a:rPr>
              <a:t>795,000</a:t>
            </a:r>
            <a:r>
              <a:rPr lang="en-GB" altLang="de-DE" sz="2400" dirty="0">
                <a:latin typeface="Calibri" pitchFamily="34" charset="0"/>
              </a:rPr>
              <a:t> people/year continue to experience a new or recurrent stroke (ischemic or haemorrhagic)</a:t>
            </a:r>
          </a:p>
          <a:p>
            <a:pPr algn="just" eaLnBrk="1" hangingPunct="1">
              <a:spcBef>
                <a:spcPct val="0"/>
              </a:spcBef>
              <a:buFont typeface="Wingdings" pitchFamily="2" charset="2"/>
              <a:buChar char="§"/>
            </a:pPr>
            <a:r>
              <a:rPr lang="en-GB" altLang="de-DE" sz="2400" dirty="0">
                <a:latin typeface="Calibri" pitchFamily="34" charset="0"/>
              </a:rPr>
              <a:t>On average, every </a:t>
            </a:r>
            <a:r>
              <a:rPr lang="en-GB" altLang="de-DE" sz="2400" b="1" dirty="0">
                <a:latin typeface="Calibri" pitchFamily="34" charset="0"/>
              </a:rPr>
              <a:t>40 seconds</a:t>
            </a:r>
            <a:r>
              <a:rPr lang="en-GB" altLang="de-DE" sz="2400" dirty="0">
                <a:latin typeface="Calibri" pitchFamily="34" charset="0"/>
              </a:rPr>
              <a:t>, someone in the US has a stroke and every </a:t>
            </a:r>
            <a:r>
              <a:rPr lang="en-GB" altLang="de-DE" sz="2400" b="1" dirty="0">
                <a:latin typeface="Calibri" pitchFamily="34" charset="0"/>
              </a:rPr>
              <a:t>4 minutes </a:t>
            </a:r>
            <a:r>
              <a:rPr lang="en-GB" altLang="de-DE" sz="2400" dirty="0">
                <a:latin typeface="Calibri" pitchFamily="34" charset="0"/>
              </a:rPr>
              <a:t>someone dies of stroke-related complications</a:t>
            </a:r>
            <a:endParaRPr lang="de-DE" altLang="de-DE" sz="2400" dirty="0">
              <a:latin typeface="Calibri" pitchFamily="34" charset="0"/>
            </a:endParaRPr>
          </a:p>
          <a:p>
            <a:pPr algn="just" eaLnBrk="1" hangingPunct="1">
              <a:spcBef>
                <a:spcPct val="0"/>
              </a:spcBef>
              <a:buFont typeface="Wingdings" pitchFamily="2" charset="2"/>
              <a:buChar char="§"/>
            </a:pPr>
            <a:r>
              <a:rPr lang="en-GB" altLang="de-DE" sz="2400" b="1" dirty="0">
                <a:latin typeface="Calibri" pitchFamily="34" charset="0"/>
              </a:rPr>
              <a:t>10 </a:t>
            </a:r>
            <a:r>
              <a:rPr lang="en-GB" altLang="de-DE" sz="2400" dirty="0">
                <a:latin typeface="Calibri" pitchFamily="34" charset="0"/>
              </a:rPr>
              <a:t>to</a:t>
            </a:r>
            <a:r>
              <a:rPr lang="en-GB" altLang="de-DE" sz="2400" b="1" dirty="0">
                <a:latin typeface="Calibri" pitchFamily="34" charset="0"/>
              </a:rPr>
              <a:t> 15% </a:t>
            </a:r>
            <a:r>
              <a:rPr lang="en-GB" altLang="de-DE" sz="2400" dirty="0">
                <a:latin typeface="Calibri" pitchFamily="34" charset="0"/>
              </a:rPr>
              <a:t>of all ischemic strokes originate from a stenosis at the level of internal carotid artery</a:t>
            </a:r>
          </a:p>
        </p:txBody>
      </p:sp>
      <p:sp>
        <p:nvSpPr>
          <p:cNvPr id="24" name="Rechteck 3"/>
          <p:cNvSpPr>
            <a:spLocks noChangeArrowheads="1"/>
          </p:cNvSpPr>
          <p:nvPr/>
        </p:nvSpPr>
        <p:spPr bwMode="auto">
          <a:xfrm>
            <a:off x="2267744" y="7048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Epidemiology </a:t>
            </a:r>
          </a:p>
        </p:txBody>
      </p:sp>
      <p:pic>
        <p:nvPicPr>
          <p:cNvPr id="25" name="Picture 9"/>
          <p:cNvPicPr>
            <a:picLocks noChangeAspect="1" noChangeArrowheads="1"/>
          </p:cNvPicPr>
          <p:nvPr/>
        </p:nvPicPr>
        <p:blipFill>
          <a:blip r:embed="rId3">
            <a:extLst>
              <a:ext uri="{28A0092B-C50C-407E-A947-70E740481C1C}">
                <a14:useLocalDpi xmlns:a14="http://schemas.microsoft.com/office/drawing/2010/main" val="0"/>
              </a:ext>
            </a:extLst>
          </a:blip>
          <a:srcRect l="16969" t="18182" r="15984" b="56850"/>
          <a:stretch>
            <a:fillRect/>
          </a:stretch>
        </p:blipFill>
        <p:spPr bwMode="auto">
          <a:xfrm>
            <a:off x="1812925" y="1772816"/>
            <a:ext cx="5518150" cy="128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808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4"/>
          <p:cNvSpPr>
            <a:spLocks noChangeArrowheads="1"/>
          </p:cNvSpPr>
          <p:nvPr/>
        </p:nvSpPr>
        <p:spPr bwMode="auto">
          <a:xfrm>
            <a:off x="457200" y="31891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a:latin typeface="Calibri" pitchFamily="34" charset="0"/>
              </a:rPr>
              <a:t>Management V.</a:t>
            </a:r>
          </a:p>
        </p:txBody>
      </p:sp>
      <p:pic>
        <p:nvPicPr>
          <p:cNvPr id="15" name="Picture 7"/>
          <p:cNvPicPr>
            <a:picLocks noChangeAspect="1" noChangeArrowheads="1"/>
          </p:cNvPicPr>
          <p:nvPr/>
        </p:nvPicPr>
        <p:blipFill>
          <a:blip r:embed="rId3"/>
          <a:srcRect/>
          <a:stretch>
            <a:fillRect/>
          </a:stretch>
        </p:blipFill>
        <p:spPr bwMode="auto">
          <a:xfrm>
            <a:off x="1443038" y="1439688"/>
            <a:ext cx="6100762" cy="4975225"/>
          </a:xfrm>
          <a:prstGeom prst="rect">
            <a:avLst/>
          </a:prstGeom>
          <a:solidFill>
            <a:schemeClr val="accent5"/>
          </a:solidFill>
          <a:ln>
            <a:noFill/>
          </a:ln>
        </p:spPr>
      </p:pic>
      <p:sp>
        <p:nvSpPr>
          <p:cNvPr id="16" name="Rechteck 1"/>
          <p:cNvSpPr>
            <a:spLocks noChangeArrowheads="1"/>
          </p:cNvSpPr>
          <p:nvPr/>
        </p:nvSpPr>
        <p:spPr bwMode="auto">
          <a:xfrm>
            <a:off x="2747963" y="6567313"/>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7" name="Textfeld 16"/>
          <p:cNvSpPr txBox="1"/>
          <p:nvPr/>
        </p:nvSpPr>
        <p:spPr>
          <a:xfrm>
            <a:off x="1443038" y="1690513"/>
            <a:ext cx="1757362" cy="584200"/>
          </a:xfrm>
          <a:prstGeom prst="rect">
            <a:avLst/>
          </a:prstGeom>
          <a:solidFill>
            <a:schemeClr val="accent5"/>
          </a:solidFill>
          <a:ln w="38100">
            <a:noFill/>
          </a:ln>
        </p:spPr>
        <p:txBody>
          <a:bodyPr>
            <a:spAutoFit/>
          </a:bodyPr>
          <a:lstStyle/>
          <a:p>
            <a:pPr algn="ctr">
              <a:defRPr/>
            </a:pPr>
            <a:r>
              <a:rPr lang="de-DE" sz="1600" b="1" dirty="0" err="1">
                <a:latin typeface="Calibri" panose="020F0502020204030204" pitchFamily="34" charset="0"/>
                <a:ea typeface="ＭＳ Ｐゴシック" charset="-128"/>
              </a:rPr>
              <a:t>Asymptomatic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8" name="Textfeld 17"/>
          <p:cNvSpPr txBox="1"/>
          <p:nvPr/>
        </p:nvSpPr>
        <p:spPr>
          <a:xfrm>
            <a:off x="5791200" y="1690513"/>
            <a:ext cx="1752600" cy="584200"/>
          </a:xfrm>
          <a:prstGeom prst="rect">
            <a:avLst/>
          </a:prstGeom>
          <a:solidFill>
            <a:schemeClr val="accent5"/>
          </a:solidFill>
          <a:ln w="38100">
            <a:solidFill>
              <a:srgbClr val="FF0000"/>
            </a:solidFill>
          </a:ln>
        </p:spPr>
        <p:txBody>
          <a:bodyPr>
            <a:spAutoFit/>
          </a:bodyPr>
          <a:lstStyle/>
          <a:p>
            <a:pPr algn="ctr">
              <a:defRPr/>
            </a:pPr>
            <a:r>
              <a:rPr lang="de-DE" sz="1600" b="1" dirty="0" err="1">
                <a:solidFill>
                  <a:schemeClr val="bg1"/>
                </a:solidFill>
                <a:latin typeface="Calibri" panose="020F0502020204030204" pitchFamily="34" charset="0"/>
                <a:ea typeface="ＭＳ Ｐゴシック" charset="-128"/>
              </a:rPr>
              <a:t>Symptomatic</a:t>
            </a:r>
            <a:r>
              <a:rPr lang="de-DE" sz="1600" b="1" dirty="0">
                <a:solidFill>
                  <a:schemeClr val="bg1"/>
                </a:solidFill>
                <a:latin typeface="Calibri" panose="020F0502020204030204" pitchFamily="34" charset="0"/>
                <a:ea typeface="ＭＳ Ｐゴシック" charset="-128"/>
              </a:rPr>
              <a:t> </a:t>
            </a:r>
            <a:r>
              <a:rPr lang="de-DE" sz="1600" b="1" dirty="0" err="1">
                <a:solidFill>
                  <a:schemeClr val="bg1"/>
                </a:solidFill>
                <a:latin typeface="Calibri" panose="020F0502020204030204" pitchFamily="34" charset="0"/>
                <a:ea typeface="ＭＳ Ｐゴシック" charset="-128"/>
              </a:rPr>
              <a:t>patients</a:t>
            </a:r>
            <a:endParaRPr lang="en-GB" sz="1600" b="1" dirty="0">
              <a:solidFill>
                <a:schemeClr val="bg1"/>
              </a:solidFill>
              <a:latin typeface="Calibri" panose="020F0502020204030204" pitchFamily="34" charset="0"/>
              <a:ea typeface="ＭＳ Ｐゴシック" charset="-128"/>
            </a:endParaRPr>
          </a:p>
        </p:txBody>
      </p:sp>
      <p:sp>
        <p:nvSpPr>
          <p:cNvPr id="19" name="Rechteck 18"/>
          <p:cNvSpPr/>
          <p:nvPr/>
        </p:nvSpPr>
        <p:spPr>
          <a:xfrm>
            <a:off x="6400800" y="3366913"/>
            <a:ext cx="990600" cy="19605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grpSp>
        <p:nvGrpSpPr>
          <p:cNvPr id="14" name="Gruppieren 1"/>
          <p:cNvGrpSpPr>
            <a:grpSpLocks/>
          </p:cNvGrpSpPr>
          <p:nvPr/>
        </p:nvGrpSpPr>
        <p:grpSpPr bwMode="auto">
          <a:xfrm>
            <a:off x="190500" y="1028725"/>
            <a:ext cx="3924300" cy="4903787"/>
            <a:chOff x="152400" y="2330161"/>
            <a:chExt cx="3924300" cy="490451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b="83682"/>
            <a:stretch>
              <a:fillRect/>
            </a:stretch>
          </p:blipFill>
          <p:spPr bwMode="auto">
            <a:xfrm>
              <a:off x="152400" y="2330161"/>
              <a:ext cx="3924300" cy="102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t="37621"/>
            <a:stretch>
              <a:fillRect/>
            </a:stretch>
          </p:blipFill>
          <p:spPr bwMode="auto">
            <a:xfrm>
              <a:off x="152400" y="3325091"/>
              <a:ext cx="3924300" cy="390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hteck 1"/>
          <p:cNvSpPr>
            <a:spLocks noChangeArrowheads="1"/>
          </p:cNvSpPr>
          <p:nvPr/>
        </p:nvSpPr>
        <p:spPr bwMode="auto">
          <a:xfrm>
            <a:off x="228600" y="5991250"/>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8" name="Rechteck 17"/>
          <p:cNvSpPr/>
          <p:nvPr/>
        </p:nvSpPr>
        <p:spPr>
          <a:xfrm rot="16200000">
            <a:off x="500856" y="3004369"/>
            <a:ext cx="1055687" cy="1752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l="38409" t="24606" r="21819" b="39999"/>
          <a:stretch>
            <a:fillRect/>
          </a:stretch>
        </p:blipFill>
        <p:spPr bwMode="auto">
          <a:xfrm>
            <a:off x="4546600" y="1952650"/>
            <a:ext cx="4422775" cy="246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6705600" y="2732112"/>
            <a:ext cx="1093788" cy="1676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hteck 1"/>
          <p:cNvSpPr>
            <a:spLocks noChangeArrowheads="1"/>
          </p:cNvSpPr>
          <p:nvPr/>
        </p:nvSpPr>
        <p:spPr bwMode="auto">
          <a:xfrm>
            <a:off x="5410200" y="4848250"/>
            <a:ext cx="2560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J Am Coll Cardiol. 2011 Feb 22;57(8):1002-44.</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72816"/>
            <a:ext cx="8412162"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8"/>
          <p:cNvSpPr>
            <a:spLocks noChangeArrowheads="1"/>
          </p:cNvSpPr>
          <p:nvPr/>
        </p:nvSpPr>
        <p:spPr bwMode="auto">
          <a:xfrm>
            <a:off x="3563888" y="5517232"/>
            <a:ext cx="2009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a:latin typeface="Calibri" pitchFamily="34" charset="0"/>
              </a:rPr>
              <a:t>Eur Heart J (2009) 30, 2693–2704</a:t>
            </a:r>
            <a:endParaRPr lang="de-DE" altLang="de-DE" sz="1000" b="1" i="1">
              <a:latin typeface="Calibri" pitchFamily="34" charset="0"/>
            </a:endParaRPr>
          </a:p>
        </p:txBody>
      </p:sp>
      <p:sp>
        <p:nvSpPr>
          <p:cNvPr id="16" name="Rechteck 4"/>
          <p:cNvSpPr>
            <a:spLocks noChangeArrowheads="1"/>
          </p:cNvSpPr>
          <p:nvPr/>
        </p:nvSpPr>
        <p:spPr bwMode="auto">
          <a:xfrm>
            <a:off x="457200" y="555897"/>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a:latin typeface="Calibri" pitchFamily="34" charset="0"/>
              </a:rPr>
              <a:t>High-risk for CEA</a:t>
            </a:r>
          </a:p>
        </p:txBody>
      </p:sp>
      <p:sp>
        <p:nvSpPr>
          <p:cNvPr id="17" name="Rechteck 16"/>
          <p:cNvSpPr/>
          <p:nvPr/>
        </p:nvSpPr>
        <p:spPr>
          <a:xfrm rot="16200000">
            <a:off x="5997823" y="3531766"/>
            <a:ext cx="317500" cy="1676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387053"/>
            <a:ext cx="3703637" cy="465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l="12502" t="14844" r="4204" b="20099"/>
          <a:stretch>
            <a:fillRect/>
          </a:stretch>
        </p:blipFill>
        <p:spPr bwMode="auto">
          <a:xfrm>
            <a:off x="4392613" y="2131591"/>
            <a:ext cx="4438650"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eck 1"/>
          <p:cNvSpPr>
            <a:spLocks noChangeArrowheads="1"/>
          </p:cNvSpPr>
          <p:nvPr/>
        </p:nvSpPr>
        <p:spPr bwMode="auto">
          <a:xfrm>
            <a:off x="4729163" y="5103391"/>
            <a:ext cx="3729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s-ES" altLang="de-DE" sz="1000" b="1" i="1">
                <a:latin typeface="Calibri" pitchFamily="34" charset="0"/>
              </a:rPr>
              <a:t>Mayo Clin Proc. 2004 Feb;79(2):223-9.</a:t>
            </a:r>
          </a:p>
        </p:txBody>
      </p:sp>
      <p:sp>
        <p:nvSpPr>
          <p:cNvPr id="17" name="Rechteck 1"/>
          <p:cNvSpPr>
            <a:spLocks noChangeArrowheads="1"/>
          </p:cNvSpPr>
          <p:nvPr/>
        </p:nvSpPr>
        <p:spPr bwMode="auto">
          <a:xfrm>
            <a:off x="371475" y="6135266"/>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8" name="Rechteck 4"/>
          <p:cNvSpPr>
            <a:spLocks noChangeArrowheads="1"/>
          </p:cNvSpPr>
          <p:nvPr/>
        </p:nvSpPr>
        <p:spPr bwMode="auto">
          <a:xfrm>
            <a:off x="395536" y="41684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CAS and cardiac surgery</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l="28789" t="30000" r="27008" b="54909"/>
          <a:stretch>
            <a:fillRect/>
          </a:stretch>
        </p:blipFill>
        <p:spPr bwMode="auto">
          <a:xfrm>
            <a:off x="1642814" y="1537295"/>
            <a:ext cx="5867400" cy="125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l="29395" t="65576" r="12804" b="8727"/>
          <a:stretch>
            <a:fillRect/>
          </a:stretch>
        </p:blipFill>
        <p:spPr bwMode="auto">
          <a:xfrm>
            <a:off x="423614" y="3996332"/>
            <a:ext cx="8324850" cy="231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hteck 15"/>
          <p:cNvSpPr/>
          <p:nvPr/>
        </p:nvSpPr>
        <p:spPr>
          <a:xfrm>
            <a:off x="7434014" y="4986932"/>
            <a:ext cx="1200150" cy="9604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hteck 16"/>
          <p:cNvSpPr/>
          <p:nvPr/>
        </p:nvSpPr>
        <p:spPr>
          <a:xfrm>
            <a:off x="555377" y="4986932"/>
            <a:ext cx="1392237" cy="92392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hteck 1"/>
          <p:cNvSpPr>
            <a:spLocks noChangeArrowheads="1"/>
          </p:cNvSpPr>
          <p:nvPr/>
        </p:nvSpPr>
        <p:spPr bwMode="auto">
          <a:xfrm>
            <a:off x="3347864" y="6483350"/>
            <a:ext cx="2510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dirty="0">
                <a:latin typeface="Calibri" pitchFamily="34" charset="0"/>
              </a:rPr>
              <a:t>JACC </a:t>
            </a:r>
            <a:r>
              <a:rPr lang="en-US" altLang="de-DE" sz="1000" b="1" i="1" dirty="0" err="1">
                <a:latin typeface="Calibri" pitchFamily="34" charset="0"/>
              </a:rPr>
              <a:t>Cardiovasc</a:t>
            </a:r>
            <a:r>
              <a:rPr lang="en-US" altLang="de-DE" sz="1000" b="1" i="1" dirty="0">
                <a:latin typeface="Calibri" pitchFamily="34" charset="0"/>
              </a:rPr>
              <a:t> </a:t>
            </a:r>
            <a:r>
              <a:rPr lang="en-US" altLang="de-DE" sz="1000" b="1" i="1" dirty="0" err="1">
                <a:latin typeface="Calibri" pitchFamily="34" charset="0"/>
              </a:rPr>
              <a:t>Interv</a:t>
            </a:r>
            <a:r>
              <a:rPr lang="en-US" altLang="de-DE" sz="1000" b="1" i="1" dirty="0">
                <a:latin typeface="Calibri" pitchFamily="34" charset="0"/>
              </a:rPr>
              <a:t>. 2014 Feb;7(2):171-7</a:t>
            </a:r>
          </a:p>
        </p:txBody>
      </p:sp>
      <p:sp>
        <p:nvSpPr>
          <p:cNvPr id="19" name="Rechteck 4"/>
          <p:cNvSpPr>
            <a:spLocks noChangeArrowheads="1"/>
          </p:cNvSpPr>
          <p:nvPr/>
        </p:nvSpPr>
        <p:spPr bwMode="auto">
          <a:xfrm>
            <a:off x="349250" y="476672"/>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Contemporary CAS I.</a:t>
            </a:r>
          </a:p>
        </p:txBody>
      </p:sp>
      <p:sp>
        <p:nvSpPr>
          <p:cNvPr id="20" name="Rechteck 2"/>
          <p:cNvSpPr>
            <a:spLocks noChangeArrowheads="1"/>
          </p:cNvSpPr>
          <p:nvPr/>
        </p:nvSpPr>
        <p:spPr bwMode="auto">
          <a:xfrm>
            <a:off x="901452" y="3013670"/>
            <a:ext cx="73707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600" b="1">
                <a:latin typeface="Calibri" pitchFamily="34" charset="0"/>
              </a:rPr>
              <a:t>A total of 12,135 consecutive carotid stent procedures included in the NCDR (National Cardiovascular Data Registry) CARE (Carotid Artery Revascularization and Endarterectomy) registry performed between January 1, 2007 and March 31, 2012</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28164">
            <a:off x="7391258" y="749530"/>
            <a:ext cx="1534993" cy="1023828"/>
          </a:xfrm>
          <a:prstGeom prst="rect">
            <a:avLst/>
          </a:prstGeom>
        </p:spPr>
      </p:pic>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3"/>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3"/>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l="25417" t="42909" r="14357" b="40424"/>
          <a:stretch>
            <a:fillRect/>
          </a:stretch>
        </p:blipFill>
        <p:spPr bwMode="auto">
          <a:xfrm>
            <a:off x="1532260" y="1429271"/>
            <a:ext cx="6145212" cy="106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
          <p:cNvSpPr>
            <a:spLocks noChangeArrowheads="1"/>
          </p:cNvSpPr>
          <p:nvPr/>
        </p:nvSpPr>
        <p:spPr bwMode="auto">
          <a:xfrm>
            <a:off x="1737320" y="2535287"/>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200" b="1" dirty="0">
                <a:latin typeface="Calibri" pitchFamily="34" charset="0"/>
              </a:rPr>
              <a:t>From 1996 to January 2011, a total of 5,869 procedures were performed at 35 participating centers in Germany</a:t>
            </a: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l="43259" t="30000" r="7500" b="21574"/>
          <a:stretch>
            <a:fillRect/>
          </a:stretch>
        </p:blipFill>
        <p:spPr bwMode="auto">
          <a:xfrm>
            <a:off x="1447800" y="3048000"/>
            <a:ext cx="520858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l="25000" t="30000" r="59129" b="64059"/>
          <a:stretch>
            <a:fillRect/>
          </a:stretch>
        </p:blipFill>
        <p:spPr bwMode="auto">
          <a:xfrm>
            <a:off x="6927850" y="3657600"/>
            <a:ext cx="1758950" cy="41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l="56619" t="61578" r="34341" b="29997"/>
          <a:stretch>
            <a:fillRect/>
          </a:stretch>
        </p:blipFill>
        <p:spPr bwMode="auto">
          <a:xfrm>
            <a:off x="7329488" y="4191000"/>
            <a:ext cx="955675"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18"/>
          <p:cNvSpPr/>
          <p:nvPr/>
        </p:nvSpPr>
        <p:spPr>
          <a:xfrm rot="16200000">
            <a:off x="3937794" y="2615406"/>
            <a:ext cx="381000" cy="50561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hteck 4"/>
          <p:cNvSpPr>
            <a:spLocks noChangeArrowheads="1"/>
          </p:cNvSpPr>
          <p:nvPr/>
        </p:nvSpPr>
        <p:spPr bwMode="auto">
          <a:xfrm>
            <a:off x="406722" y="359296"/>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Contemporary CAS II.</a:t>
            </a:r>
          </a:p>
        </p:txBody>
      </p:sp>
      <p:sp>
        <p:nvSpPr>
          <p:cNvPr id="21" name="Rechteck 1"/>
          <p:cNvSpPr>
            <a:spLocks noChangeArrowheads="1"/>
          </p:cNvSpPr>
          <p:nvPr/>
        </p:nvSpPr>
        <p:spPr bwMode="auto">
          <a:xfrm>
            <a:off x="3418562" y="6459538"/>
            <a:ext cx="23775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1000" b="1" i="1" dirty="0" err="1">
                <a:latin typeface="Calibri" pitchFamily="34" charset="0"/>
              </a:rPr>
              <a:t>Clin</a:t>
            </a:r>
            <a:r>
              <a:rPr lang="en-US" altLang="de-DE" sz="1000" b="1" i="1" dirty="0">
                <a:latin typeface="Calibri" pitchFamily="34" charset="0"/>
              </a:rPr>
              <a:t> Res </a:t>
            </a:r>
            <a:r>
              <a:rPr lang="en-US" altLang="de-DE" sz="1000" b="1" i="1" dirty="0" err="1">
                <a:latin typeface="Calibri" pitchFamily="34" charset="0"/>
              </a:rPr>
              <a:t>Cardiol</a:t>
            </a:r>
            <a:r>
              <a:rPr lang="en-US" altLang="de-DE" sz="1000" b="1" i="1" dirty="0">
                <a:latin typeface="Calibri" pitchFamily="34" charset="0"/>
              </a:rPr>
              <a:t>. 2014 May;103(5):345-51</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28164">
            <a:off x="7418549" y="764162"/>
            <a:ext cx="1534993" cy="1023828"/>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795" t="15636" r="16477" b="71819"/>
          <a:stretch/>
        </p:blipFill>
        <p:spPr bwMode="auto">
          <a:xfrm>
            <a:off x="433913" y="1915244"/>
            <a:ext cx="8242543" cy="122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5"/>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5"/>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4"/>
          <p:cNvSpPr>
            <a:spLocks noChangeArrowheads="1"/>
          </p:cNvSpPr>
          <p:nvPr/>
        </p:nvSpPr>
        <p:spPr bwMode="auto">
          <a:xfrm>
            <a:off x="406722" y="359296"/>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Contemporary CAS </a:t>
            </a:r>
            <a:r>
              <a:rPr lang="en-GB" altLang="de-DE" sz="5400" b="1" dirty="0" smtClean="0">
                <a:latin typeface="Calibri" pitchFamily="34" charset="0"/>
              </a:rPr>
              <a:t>III.</a:t>
            </a:r>
            <a:endParaRPr lang="en-GB" altLang="de-DE" sz="5400" b="1" dirty="0">
              <a:latin typeface="Calibri" pitchFamily="34" charset="0"/>
            </a:endParaRPr>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843" t="17334" r="50882" b="26981"/>
          <a:stretch/>
        </p:blipFill>
        <p:spPr bwMode="auto">
          <a:xfrm>
            <a:off x="1150100" y="3284984"/>
            <a:ext cx="3421900" cy="288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51961" t="19305" r="6863" b="24000"/>
          <a:stretch/>
        </p:blipFill>
        <p:spPr bwMode="auto">
          <a:xfrm>
            <a:off x="4860032" y="3212976"/>
            <a:ext cx="3436742" cy="295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3651506" y="6423139"/>
            <a:ext cx="1856598" cy="246221"/>
          </a:xfrm>
          <a:prstGeom prst="rect">
            <a:avLst/>
          </a:prstGeom>
        </p:spPr>
        <p:txBody>
          <a:bodyPr wrap="none">
            <a:spAutoFit/>
          </a:bodyPr>
          <a:lstStyle/>
          <a:p>
            <a:r>
              <a:rPr lang="de-DE" sz="1000" b="1" i="1" dirty="0">
                <a:latin typeface="Calibri" pitchFamily="34" charset="0"/>
                <a:ea typeface="ＭＳ Ｐゴシック" pitchFamily="34" charset="-128"/>
              </a:rPr>
              <a:t>Am J </a:t>
            </a:r>
            <a:r>
              <a:rPr lang="de-DE" sz="1000" b="1" i="1" dirty="0" err="1">
                <a:latin typeface="Calibri" pitchFamily="34" charset="0"/>
                <a:ea typeface="ＭＳ Ｐゴシック" pitchFamily="34" charset="-128"/>
              </a:rPr>
              <a:t>Cardiol</a:t>
            </a:r>
            <a:r>
              <a:rPr lang="de-DE" sz="1000" b="1" i="1" dirty="0">
                <a:latin typeface="Calibri" pitchFamily="34" charset="0"/>
                <a:ea typeface="ＭＳ Ｐゴシック" pitchFamily="34" charset="-128"/>
              </a:rPr>
              <a:t> 2015;115:360e366</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45" t="38622" r="8222" b="12437"/>
          <a:stretch/>
        </p:blipFill>
        <p:spPr bwMode="auto">
          <a:xfrm>
            <a:off x="1915319" y="1886794"/>
            <a:ext cx="5152307" cy="403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
          <p:cNvSpPr>
            <a:spLocks noChangeArrowheads="1"/>
          </p:cNvSpPr>
          <p:nvPr/>
        </p:nvSpPr>
        <p:spPr bwMode="auto">
          <a:xfrm>
            <a:off x="2704514" y="6207274"/>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dirty="0">
                <a:latin typeface="Calibri" pitchFamily="34" charset="0"/>
              </a:rPr>
              <a:t>ESC PAD Guidelines. </a:t>
            </a:r>
            <a:r>
              <a:rPr lang="en-GB" altLang="de-DE" sz="1000" b="1" i="1" dirty="0" err="1">
                <a:latin typeface="Calibri" pitchFamily="34" charset="0"/>
              </a:rPr>
              <a:t>Eur</a:t>
            </a:r>
            <a:r>
              <a:rPr lang="en-GB" altLang="de-DE" sz="1000" b="1" i="1" dirty="0">
                <a:latin typeface="Calibri" pitchFamily="34" charset="0"/>
              </a:rPr>
              <a:t> Heart J. 2011 Nov;32(22):2851-906</a:t>
            </a:r>
            <a:endParaRPr lang="en-US" altLang="de-DE" sz="1000" b="1" i="1" dirty="0">
              <a:latin typeface="Calibri" pitchFamily="34" charset="0"/>
            </a:endParaRPr>
          </a:p>
        </p:txBody>
      </p:sp>
      <p:sp>
        <p:nvSpPr>
          <p:cNvPr id="16" name="Rechteck 4"/>
          <p:cNvSpPr>
            <a:spLocks noChangeArrowheads="1"/>
          </p:cNvSpPr>
          <p:nvPr/>
        </p:nvSpPr>
        <p:spPr bwMode="auto">
          <a:xfrm>
            <a:off x="25147" y="632867"/>
            <a:ext cx="91158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smtClean="0">
                <a:latin typeface="Calibri" pitchFamily="34" charset="0"/>
              </a:rPr>
              <a:t>Cerebral protection during CAS</a:t>
            </a:r>
            <a:endParaRPr lang="en-GB" altLang="de-DE" sz="5400" b="1" dirty="0">
              <a:latin typeface="Calibri" pitchFamily="34" charset="0"/>
            </a:endParaRPr>
          </a:p>
        </p:txBody>
      </p:sp>
    </p:spTree>
    <p:extLst>
      <p:ext uri="{BB962C8B-B14F-4D97-AF65-F5344CB8AC3E}">
        <p14:creationId xmlns:p14="http://schemas.microsoft.com/office/powerpoint/2010/main" val="2369248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37" t="22431" r="19313" b="29412"/>
          <a:stretch/>
        </p:blipFill>
        <p:spPr bwMode="auto">
          <a:xfrm>
            <a:off x="80398" y="1720026"/>
            <a:ext cx="47047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549" t="22119" r="7157" b="4393"/>
          <a:stretch/>
        </p:blipFill>
        <p:spPr bwMode="auto">
          <a:xfrm>
            <a:off x="5148064" y="1700808"/>
            <a:ext cx="3528851" cy="459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432" t="16078" r="9117" b="66353"/>
          <a:stretch/>
        </p:blipFill>
        <p:spPr bwMode="auto">
          <a:xfrm>
            <a:off x="1535033" y="616337"/>
            <a:ext cx="6205319" cy="94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179512" y="4421430"/>
            <a:ext cx="4572000" cy="1815882"/>
          </a:xfrm>
          <a:prstGeom prst="rect">
            <a:avLst/>
          </a:prstGeom>
        </p:spPr>
        <p:txBody>
          <a:bodyPr>
            <a:spAutoFit/>
          </a:bodyPr>
          <a:lstStyle/>
          <a:p>
            <a:pPr algn="ctr"/>
            <a:endParaRPr lang="en-US" sz="1400" i="1" dirty="0" smtClean="0"/>
          </a:p>
          <a:p>
            <a:pPr algn="ctr"/>
            <a:r>
              <a:rPr lang="en-US" sz="1400" i="1" dirty="0" smtClean="0"/>
              <a:t>“</a:t>
            </a:r>
            <a:r>
              <a:rPr lang="en-US" sz="1400" b="1" i="1" dirty="0" smtClean="0"/>
              <a:t>One </a:t>
            </a:r>
            <a:r>
              <a:rPr lang="en-US" sz="1400" b="1" i="1" dirty="0"/>
              <a:t>half of patients </a:t>
            </a:r>
            <a:r>
              <a:rPr lang="en-US" sz="1400" i="1" dirty="0"/>
              <a:t>receiving protected CAS developed </a:t>
            </a:r>
            <a:r>
              <a:rPr lang="en-US" sz="1400" b="1" i="1" dirty="0"/>
              <a:t>new </a:t>
            </a:r>
            <a:r>
              <a:rPr lang="en-US" sz="1400" b="1" i="1" dirty="0" smtClean="0"/>
              <a:t>embolic cerebral </a:t>
            </a:r>
            <a:r>
              <a:rPr lang="en-US" sz="1400" b="1" i="1" dirty="0"/>
              <a:t>lesions at DW-MRI</a:t>
            </a:r>
            <a:r>
              <a:rPr lang="en-US" sz="1400" i="1" dirty="0"/>
              <a:t>, although the overwhelming majority were asymptomatic. </a:t>
            </a:r>
            <a:endParaRPr lang="en-US" sz="1400" i="1" dirty="0" smtClean="0"/>
          </a:p>
          <a:p>
            <a:pPr algn="ctr"/>
            <a:r>
              <a:rPr lang="en-US" sz="1400" b="1" i="1" dirty="0" smtClean="0"/>
              <a:t>Cerebral protection with </a:t>
            </a:r>
            <a:r>
              <a:rPr lang="en-US" sz="1400" b="1" i="1" dirty="0"/>
              <a:t>PO versus DF neither reduced cerebral </a:t>
            </a:r>
            <a:r>
              <a:rPr lang="en-US" sz="1400" b="1" i="1" dirty="0" err="1"/>
              <a:t>embolisation</a:t>
            </a:r>
            <a:r>
              <a:rPr lang="en-US" sz="1400" b="1" i="1" dirty="0"/>
              <a:t> nor impacted on clinical </a:t>
            </a:r>
            <a:r>
              <a:rPr lang="en-US" sz="1400" b="1" i="1" dirty="0" smtClean="0"/>
              <a:t>outcomes</a:t>
            </a:r>
            <a:r>
              <a:rPr lang="en-US" sz="1400" i="1" dirty="0" smtClean="0"/>
              <a:t>. </a:t>
            </a:r>
            <a:r>
              <a:rPr lang="de-DE" sz="1400" b="1" i="1" dirty="0" smtClean="0"/>
              <a:t>Diabetes</a:t>
            </a:r>
            <a:r>
              <a:rPr lang="de-DE" sz="1400" b="1" i="1" dirty="0"/>
              <a:t>, </a:t>
            </a:r>
            <a:r>
              <a:rPr lang="de-DE" sz="1400" b="1" i="1" dirty="0" err="1"/>
              <a:t>baseline</a:t>
            </a:r>
            <a:r>
              <a:rPr lang="de-DE" sz="1400" b="1" i="1" dirty="0"/>
              <a:t> </a:t>
            </a:r>
            <a:r>
              <a:rPr lang="de-DE" sz="1400" b="1" i="1" dirty="0" err="1"/>
              <a:t>stenosis</a:t>
            </a:r>
            <a:r>
              <a:rPr lang="de-DE" sz="1400" b="1" i="1" dirty="0"/>
              <a:t> </a:t>
            </a:r>
            <a:r>
              <a:rPr lang="de-DE" sz="1400" b="1" i="1" dirty="0" smtClean="0"/>
              <a:t>and </a:t>
            </a:r>
            <a:r>
              <a:rPr lang="en-US" sz="1400" b="1" i="1" dirty="0" smtClean="0"/>
              <a:t>symptoms </a:t>
            </a:r>
            <a:r>
              <a:rPr lang="en-US" sz="1400" i="1" dirty="0"/>
              <a:t>significantly modified the risk estimates for new cerebral </a:t>
            </a:r>
            <a:r>
              <a:rPr lang="en-US" sz="1400" i="1" dirty="0" smtClean="0"/>
              <a:t>lesions”</a:t>
            </a:r>
            <a:endParaRPr lang="de-DE" sz="1400" i="1" dirty="0"/>
          </a:p>
        </p:txBody>
      </p:sp>
      <p:sp>
        <p:nvSpPr>
          <p:cNvPr id="9" name="Rechteck 8"/>
          <p:cNvSpPr/>
          <p:nvPr/>
        </p:nvSpPr>
        <p:spPr>
          <a:xfrm>
            <a:off x="5112568" y="6368738"/>
            <a:ext cx="3779912" cy="246221"/>
          </a:xfrm>
          <a:prstGeom prst="rect">
            <a:avLst/>
          </a:prstGeom>
        </p:spPr>
        <p:txBody>
          <a:bodyPr wrap="square">
            <a:spAutoFit/>
          </a:bodyPr>
          <a:lstStyle/>
          <a:p>
            <a:pPr algn="ctr"/>
            <a:r>
              <a:rPr lang="en-US" sz="1000" b="1" i="1" dirty="0" err="1">
                <a:latin typeface="Calibri" pitchFamily="34" charset="0"/>
                <a:ea typeface="ＭＳ Ｐゴシック" pitchFamily="34" charset="-128"/>
              </a:rPr>
              <a:t>EuroIntervention</a:t>
            </a:r>
            <a:r>
              <a:rPr lang="en-US" sz="1000" b="1" i="1" dirty="0">
                <a:latin typeface="Calibri" pitchFamily="34" charset="0"/>
                <a:ea typeface="ＭＳ Ｐゴシック" pitchFamily="34" charset="-128"/>
              </a:rPr>
              <a:t> </a:t>
            </a:r>
            <a:r>
              <a:rPr lang="en-US" sz="1000" b="1" i="1" dirty="0">
                <a:latin typeface="Calibri" pitchFamily="34" charset="0"/>
                <a:ea typeface="ＭＳ Ｐゴシック" pitchFamily="34" charset="-128"/>
              </a:rPr>
              <a:t>2015;10</a:t>
            </a:r>
            <a:endParaRPr lang="de-DE" sz="1000" b="1" i="1" dirty="0">
              <a:latin typeface="Calibri" pitchFamily="34" charset="0"/>
              <a:ea typeface="ＭＳ Ｐゴシック" pitchFamily="34" charset="-128"/>
            </a:endParaRPr>
          </a:p>
        </p:txBody>
      </p:sp>
    </p:spTree>
    <p:extLst>
      <p:ext uri="{BB962C8B-B14F-4D97-AF65-F5344CB8AC3E}">
        <p14:creationId xmlns:p14="http://schemas.microsoft.com/office/powerpoint/2010/main" val="928765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1"/>
          <p:cNvSpPr>
            <a:spLocks noChangeArrowheads="1"/>
          </p:cNvSpPr>
          <p:nvPr/>
        </p:nvSpPr>
        <p:spPr bwMode="auto">
          <a:xfrm>
            <a:off x="3619573" y="6453336"/>
            <a:ext cx="18165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dirty="0" err="1" smtClean="0">
                <a:latin typeface="Calibri" pitchFamily="34" charset="0"/>
              </a:rPr>
              <a:t>Vasa</a:t>
            </a:r>
            <a:r>
              <a:rPr lang="de-DE" altLang="de-DE" sz="1000" b="1" i="1" dirty="0" smtClean="0">
                <a:latin typeface="Calibri" pitchFamily="34" charset="0"/>
              </a:rPr>
              <a:t> </a:t>
            </a:r>
            <a:r>
              <a:rPr lang="de-DE" altLang="de-DE" sz="1000" b="1" i="1" dirty="0">
                <a:latin typeface="Calibri" pitchFamily="34" charset="0"/>
              </a:rPr>
              <a:t>2013 May;42(3):196-207</a:t>
            </a:r>
            <a:endParaRPr lang="en-US" altLang="de-DE" sz="1000" b="1" i="1" dirty="0">
              <a:latin typeface="Calibri"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l="21439" t="71152" r="41174" b="7637"/>
          <a:stretch>
            <a:fillRect/>
          </a:stretch>
        </p:blipFill>
        <p:spPr bwMode="auto">
          <a:xfrm>
            <a:off x="4681538" y="4664794"/>
            <a:ext cx="4351337"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l="21439" t="24121" r="41174" b="32607"/>
          <a:stretch>
            <a:fillRect/>
          </a:stretch>
        </p:blipFill>
        <p:spPr bwMode="auto">
          <a:xfrm>
            <a:off x="119063" y="2931244"/>
            <a:ext cx="4529137"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t="10919"/>
          <a:stretch>
            <a:fillRect/>
          </a:stretch>
        </p:blipFill>
        <p:spPr bwMode="auto">
          <a:xfrm>
            <a:off x="5334000" y="2969344"/>
            <a:ext cx="3027363" cy="127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l="21704" t="38908" r="25000" b="52243"/>
          <a:stretch>
            <a:fillRect/>
          </a:stretch>
        </p:blipFill>
        <p:spPr bwMode="auto">
          <a:xfrm>
            <a:off x="1239838" y="1916832"/>
            <a:ext cx="6816725"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4"/>
          <p:cNvSpPr>
            <a:spLocks noChangeArrowheads="1"/>
          </p:cNvSpPr>
          <p:nvPr/>
        </p:nvSpPr>
        <p:spPr bwMode="auto">
          <a:xfrm>
            <a:off x="349250" y="704875"/>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Institutional CAS</a:t>
            </a:r>
          </a:p>
        </p:txBody>
      </p:sp>
    </p:spTree>
    <p:extLst>
      <p:ext uri="{BB962C8B-B14F-4D97-AF65-F5344CB8AC3E}">
        <p14:creationId xmlns:p14="http://schemas.microsoft.com/office/powerpoint/2010/main" val="2369248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1"/>
          <p:cNvSpPr>
            <a:spLocks noChangeArrowheads="1"/>
          </p:cNvSpPr>
          <p:nvPr/>
        </p:nvSpPr>
        <p:spPr bwMode="auto">
          <a:xfrm>
            <a:off x="2744788" y="5428506"/>
            <a:ext cx="3729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5" name="Rechteck 4"/>
          <p:cNvSpPr>
            <a:spLocks noChangeArrowheads="1"/>
          </p:cNvSpPr>
          <p:nvPr/>
        </p:nvSpPr>
        <p:spPr bwMode="auto">
          <a:xfrm>
            <a:off x="406722" y="416768"/>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Diagnosis I.</a:t>
            </a:r>
          </a:p>
        </p:txBody>
      </p:sp>
      <p:sp>
        <p:nvSpPr>
          <p:cNvPr id="16" name="Rechteck 5"/>
          <p:cNvSpPr>
            <a:spLocks noChangeArrowheads="1"/>
          </p:cNvSpPr>
          <p:nvPr/>
        </p:nvSpPr>
        <p:spPr bwMode="auto">
          <a:xfrm>
            <a:off x="304800" y="1635968"/>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 typeface="Wingdings" pitchFamily="2" charset="2"/>
              <a:buChar char="§"/>
              <a:defRPr/>
            </a:pPr>
            <a:r>
              <a:rPr lang="en-GB" altLang="de-DE" sz="1800" dirty="0" smtClean="0">
                <a:latin typeface="Calibri" pitchFamily="34" charset="0"/>
              </a:rPr>
              <a:t>Risk-profile for atherosclerotic disease (</a:t>
            </a:r>
            <a:r>
              <a:rPr lang="de-DE" altLang="de-DE" sz="1400" i="1" dirty="0" smtClean="0">
                <a:latin typeface="Calibri" pitchFamily="34" charset="0"/>
              </a:rPr>
              <a:t>Bei Vorliegen vaskulärer Risikofaktoren ist ein Screening mit Ultraschall sinnvoll. Das Screening sollte auf solche Patienten beschränkt werden, bei denen im Falle eines positiven Ergebnisses eine Konsequenz erwächst</a:t>
            </a:r>
            <a:r>
              <a:rPr lang="de-DE" altLang="de-DE" sz="1400" dirty="0" smtClean="0">
                <a:latin typeface="Calibri" pitchFamily="34" charset="0"/>
              </a:rPr>
              <a:t> - </a:t>
            </a:r>
            <a:r>
              <a:rPr lang="de-DE" altLang="de-DE" sz="1400" b="1" i="1" dirty="0" smtClean="0">
                <a:latin typeface="Calibri" pitchFamily="34" charset="0"/>
              </a:rPr>
              <a:t>S3 Leitlinien </a:t>
            </a:r>
            <a:r>
              <a:rPr lang="de-DE" altLang="de-DE" sz="1400" b="1" i="1" dirty="0" err="1" smtClean="0">
                <a:latin typeface="Calibri" pitchFamily="34" charset="0"/>
              </a:rPr>
              <a:t>Extracranielle</a:t>
            </a:r>
            <a:r>
              <a:rPr lang="de-DE" altLang="de-DE" sz="1400" b="1" i="1" dirty="0" smtClean="0">
                <a:latin typeface="Calibri" pitchFamily="34" charset="0"/>
              </a:rPr>
              <a:t> </a:t>
            </a:r>
            <a:r>
              <a:rPr lang="de-DE" altLang="de-DE" sz="1400" b="1" i="1" dirty="0" err="1" smtClean="0">
                <a:latin typeface="Calibri" pitchFamily="34" charset="0"/>
              </a:rPr>
              <a:t>Carotisstenose</a:t>
            </a:r>
            <a:r>
              <a:rPr lang="de-DE" altLang="de-DE" sz="1400" b="1" i="1" dirty="0" smtClean="0">
                <a:latin typeface="Calibri" pitchFamily="34" charset="0"/>
              </a:rPr>
              <a:t>; Diagnostik, Therapie und Nachsorge, 2012</a:t>
            </a:r>
            <a:r>
              <a:rPr lang="de-DE" altLang="de-DE" sz="1800" dirty="0" smtClean="0">
                <a:latin typeface="Calibri" pitchFamily="34" charset="0"/>
              </a:rPr>
              <a:t>)</a:t>
            </a:r>
          </a:p>
          <a:p>
            <a:pPr marL="0" indent="0" algn="just" eaLnBrk="1" hangingPunct="1">
              <a:spcBef>
                <a:spcPct val="0"/>
              </a:spcBef>
              <a:buFontTx/>
              <a:buNone/>
              <a:defRPr/>
            </a:pPr>
            <a:endParaRPr lang="en-GB" altLang="de-DE" sz="1800" dirty="0" smtClean="0">
              <a:latin typeface="Calibri" pitchFamily="34" charset="0"/>
            </a:endParaRPr>
          </a:p>
          <a:p>
            <a:pPr algn="just" eaLnBrk="1" hangingPunct="1">
              <a:spcBef>
                <a:spcPct val="0"/>
              </a:spcBef>
              <a:buFont typeface="Wingdings" pitchFamily="2" charset="2"/>
              <a:buChar char="§"/>
              <a:defRPr/>
            </a:pPr>
            <a:r>
              <a:rPr lang="en-GB" altLang="de-DE" sz="1800" dirty="0" smtClean="0">
                <a:latin typeface="Calibri" pitchFamily="34" charset="0"/>
              </a:rPr>
              <a:t>Clinical signs and neurological symptoms (if any)</a:t>
            </a:r>
          </a:p>
        </p:txBody>
      </p:sp>
      <p:grpSp>
        <p:nvGrpSpPr>
          <p:cNvPr id="17" name="Gruppieren 7"/>
          <p:cNvGrpSpPr>
            <a:grpSpLocks/>
          </p:cNvGrpSpPr>
          <p:nvPr/>
        </p:nvGrpSpPr>
        <p:grpSpPr bwMode="auto">
          <a:xfrm>
            <a:off x="457200" y="3540968"/>
            <a:ext cx="8077200" cy="1600200"/>
            <a:chOff x="381000" y="2209800"/>
            <a:chExt cx="8077200" cy="1828800"/>
          </a:xfrm>
        </p:grpSpPr>
        <p:grpSp>
          <p:nvGrpSpPr>
            <p:cNvPr id="18" name="Gruppieren 12"/>
            <p:cNvGrpSpPr>
              <a:grpSpLocks/>
            </p:cNvGrpSpPr>
            <p:nvPr/>
          </p:nvGrpSpPr>
          <p:grpSpPr bwMode="auto">
            <a:xfrm>
              <a:off x="533400" y="2438399"/>
              <a:ext cx="7772400" cy="1390650"/>
              <a:chOff x="228600" y="2971797"/>
              <a:chExt cx="7219950" cy="1095515"/>
            </a:xfrm>
          </p:grpSpPr>
          <p:pic>
            <p:nvPicPr>
              <p:cNvPr id="2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798"/>
                <a:ext cx="7219950" cy="109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eck 20"/>
              <p:cNvSpPr/>
              <p:nvPr/>
            </p:nvSpPr>
            <p:spPr>
              <a:xfrm>
                <a:off x="228600" y="2971798"/>
                <a:ext cx="3733847" cy="457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22" name="Rechteck 21"/>
              <p:cNvSpPr/>
              <p:nvPr/>
            </p:nvSpPr>
            <p:spPr>
              <a:xfrm>
                <a:off x="6599144" y="3672127"/>
                <a:ext cx="849406" cy="3944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19" name="Rechteck 18"/>
            <p:cNvSpPr/>
            <p:nvPr/>
          </p:nvSpPr>
          <p:spPr>
            <a:xfrm>
              <a:off x="381000" y="2209800"/>
              <a:ext cx="8077200" cy="1828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23" name="Rechteck 1"/>
          <p:cNvSpPr>
            <a:spLocks noChangeArrowheads="1"/>
          </p:cNvSpPr>
          <p:nvPr/>
        </p:nvSpPr>
        <p:spPr bwMode="auto">
          <a:xfrm>
            <a:off x="863600" y="5805264"/>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2400" b="1" dirty="0">
                <a:latin typeface="Calibri" pitchFamily="34" charset="0"/>
              </a:rPr>
              <a:t>Approximately 15% of all strokes are heralded by a TIA</a:t>
            </a:r>
            <a:endParaRPr lang="de-DE" altLang="de-DE" sz="2400" b="1" dirty="0">
              <a:latin typeface="Calibri" pitchFamily="34" charset="0"/>
            </a:endParaRPr>
          </a:p>
        </p:txBody>
      </p:sp>
      <p:sp>
        <p:nvSpPr>
          <p:cNvPr id="24" name="Rechteck 1"/>
          <p:cNvSpPr>
            <a:spLocks noChangeArrowheads="1"/>
          </p:cNvSpPr>
          <p:nvPr/>
        </p:nvSpPr>
        <p:spPr bwMode="auto">
          <a:xfrm>
            <a:off x="3506788" y="6309320"/>
            <a:ext cx="2130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dirty="0">
                <a:latin typeface="Calibri" pitchFamily="34" charset="0"/>
              </a:rPr>
              <a:t>Circulation. 2015;131:e29-e322</a:t>
            </a:r>
            <a:endParaRPr lang="en-US" altLang="de-DE" sz="1000" b="1" i="1" dirty="0">
              <a:latin typeface="Calibri" pitchFamily="34" charset="0"/>
            </a:endParaRP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26" t="10500" r="25833" b="3666"/>
          <a:stretch/>
        </p:blipFill>
        <p:spPr bwMode="auto">
          <a:xfrm>
            <a:off x="2231740" y="797681"/>
            <a:ext cx="4680520" cy="545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hteck 8"/>
          <p:cNvSpPr/>
          <p:nvPr/>
        </p:nvSpPr>
        <p:spPr>
          <a:xfrm>
            <a:off x="3537012" y="6440312"/>
            <a:ext cx="2069976" cy="246221"/>
          </a:xfrm>
          <a:prstGeom prst="rect">
            <a:avLst/>
          </a:prstGeom>
        </p:spPr>
        <p:txBody>
          <a:bodyPr wrap="square">
            <a:spAutoFit/>
          </a:bodyPr>
          <a:lstStyle/>
          <a:p>
            <a:r>
              <a:rPr lang="de-DE" sz="1000" b="1" i="1" dirty="0" err="1" smtClean="0">
                <a:latin typeface="Calibri" pitchFamily="34" charset="0"/>
                <a:ea typeface="ＭＳ Ｐゴシック" pitchFamily="34" charset="-128"/>
              </a:rPr>
              <a:t>EuroIntervention</a:t>
            </a:r>
            <a:r>
              <a:rPr lang="de-DE" sz="1000" b="1" i="1" dirty="0" smtClean="0">
                <a:latin typeface="Calibri" pitchFamily="34" charset="0"/>
                <a:ea typeface="ＭＳ Ｐゴシック" pitchFamily="34" charset="-128"/>
              </a:rPr>
              <a:t> </a:t>
            </a:r>
            <a:r>
              <a:rPr lang="de-DE" sz="1000" b="1" i="1" dirty="0">
                <a:latin typeface="Calibri" pitchFamily="34" charset="0"/>
                <a:ea typeface="ＭＳ Ｐゴシック" pitchFamily="34" charset="-128"/>
              </a:rPr>
              <a:t>2012;8:607-616 </a:t>
            </a:r>
          </a:p>
        </p:txBody>
      </p:sp>
    </p:spTree>
    <p:extLst>
      <p:ext uri="{BB962C8B-B14F-4D97-AF65-F5344CB8AC3E}">
        <p14:creationId xmlns:p14="http://schemas.microsoft.com/office/powerpoint/2010/main" val="3313854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13"/>
          <p:cNvSpPr/>
          <p:nvPr/>
        </p:nvSpPr>
        <p:spPr>
          <a:xfrm>
            <a:off x="179512" y="980728"/>
            <a:ext cx="8620324" cy="830997"/>
          </a:xfrm>
          <a:prstGeom prst="rect">
            <a:avLst/>
          </a:prstGeom>
        </p:spPr>
        <p:txBody>
          <a:bodyPr wrap="square">
            <a:spAutoFit/>
          </a:bodyPr>
          <a:lstStyle/>
          <a:p>
            <a:pPr algn="ctr"/>
            <a:r>
              <a:rPr lang="en-US" sz="4800" b="1" dirty="0">
                <a:latin typeface="Calibri" pitchFamily="34" charset="0"/>
                <a:ea typeface="ＭＳ Ｐゴシック" pitchFamily="34" charset="-128"/>
              </a:rPr>
              <a:t>Configuration of the aortic arch </a:t>
            </a:r>
            <a:endParaRPr lang="de-DE" sz="4800" b="1" dirty="0">
              <a:latin typeface="Calibri" pitchFamily="34" charset="0"/>
              <a:ea typeface="ＭＳ Ｐゴシック" pitchFamily="34" charset="-128"/>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42" t="13500" r="9375" b="32000"/>
          <a:stretch/>
        </p:blipFill>
        <p:spPr bwMode="auto">
          <a:xfrm>
            <a:off x="138334" y="2132856"/>
            <a:ext cx="8846696" cy="367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hteck 15"/>
          <p:cNvSpPr/>
          <p:nvPr/>
        </p:nvSpPr>
        <p:spPr>
          <a:xfrm>
            <a:off x="3563888" y="6423139"/>
            <a:ext cx="1943161" cy="246221"/>
          </a:xfrm>
          <a:prstGeom prst="rect">
            <a:avLst/>
          </a:prstGeom>
        </p:spPr>
        <p:txBody>
          <a:bodyPr wrap="none">
            <a:spAutoFit/>
          </a:bodyPr>
          <a:lstStyle/>
          <a:p>
            <a:r>
              <a:rPr lang="de-DE" sz="1000" b="1" i="1" dirty="0" err="1">
                <a:latin typeface="Calibri" pitchFamily="34" charset="0"/>
                <a:ea typeface="ＭＳ Ｐゴシック" pitchFamily="34" charset="-128"/>
              </a:rPr>
              <a:t>EuroIntervention</a:t>
            </a:r>
            <a:r>
              <a:rPr lang="de-DE" sz="1000" b="1" i="1" dirty="0">
                <a:latin typeface="Calibri" pitchFamily="34" charset="0"/>
                <a:ea typeface="ＭＳ Ｐゴシック" pitchFamily="34" charset="-128"/>
              </a:rPr>
              <a:t> 2010;5:866-870</a:t>
            </a:r>
          </a:p>
        </p:txBody>
      </p:sp>
    </p:spTree>
    <p:extLst>
      <p:ext uri="{BB962C8B-B14F-4D97-AF65-F5344CB8AC3E}">
        <p14:creationId xmlns:p14="http://schemas.microsoft.com/office/powerpoint/2010/main" val="2369248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23333" r="7084" b="19333"/>
          <a:stretch/>
        </p:blipFill>
        <p:spPr bwMode="auto">
          <a:xfrm>
            <a:off x="146348" y="1916832"/>
            <a:ext cx="8851304" cy="388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 13"/>
          <p:cNvSpPr/>
          <p:nvPr/>
        </p:nvSpPr>
        <p:spPr>
          <a:xfrm>
            <a:off x="179512" y="980728"/>
            <a:ext cx="8620324" cy="830997"/>
          </a:xfrm>
          <a:prstGeom prst="rect">
            <a:avLst/>
          </a:prstGeom>
        </p:spPr>
        <p:txBody>
          <a:bodyPr wrap="square">
            <a:spAutoFit/>
          </a:bodyPr>
          <a:lstStyle/>
          <a:p>
            <a:pPr algn="ctr"/>
            <a:r>
              <a:rPr lang="en-US" sz="4800" b="1" dirty="0">
                <a:latin typeface="Calibri" pitchFamily="34" charset="0"/>
                <a:ea typeface="ＭＳ Ｐゴシック" pitchFamily="34" charset="-128"/>
              </a:rPr>
              <a:t>Configuration of </a:t>
            </a:r>
            <a:r>
              <a:rPr lang="en-US" sz="4800" b="1" dirty="0" smtClean="0">
                <a:latin typeface="Calibri" pitchFamily="34" charset="0"/>
                <a:ea typeface="ＭＳ Ｐゴシック" pitchFamily="34" charset="-128"/>
              </a:rPr>
              <a:t>proximal vessel</a:t>
            </a:r>
            <a:endParaRPr lang="de-DE" sz="4800" b="1" dirty="0">
              <a:latin typeface="Calibri" pitchFamily="34" charset="0"/>
              <a:ea typeface="ＭＳ Ｐゴシック" pitchFamily="34" charset="-128"/>
            </a:endParaRPr>
          </a:p>
        </p:txBody>
      </p:sp>
      <p:sp>
        <p:nvSpPr>
          <p:cNvPr id="15" name="Rechteck 14"/>
          <p:cNvSpPr/>
          <p:nvPr/>
        </p:nvSpPr>
        <p:spPr>
          <a:xfrm>
            <a:off x="3563888" y="6423139"/>
            <a:ext cx="1943161" cy="246221"/>
          </a:xfrm>
          <a:prstGeom prst="rect">
            <a:avLst/>
          </a:prstGeom>
        </p:spPr>
        <p:txBody>
          <a:bodyPr wrap="none">
            <a:spAutoFit/>
          </a:bodyPr>
          <a:lstStyle/>
          <a:p>
            <a:r>
              <a:rPr lang="de-DE" sz="1000" b="1" i="1" dirty="0" err="1">
                <a:latin typeface="Calibri" pitchFamily="34" charset="0"/>
                <a:ea typeface="ＭＳ Ｐゴシック" pitchFamily="34" charset="-128"/>
              </a:rPr>
              <a:t>EuroIntervention</a:t>
            </a:r>
            <a:r>
              <a:rPr lang="de-DE" sz="1000" b="1" i="1" dirty="0">
                <a:latin typeface="Calibri" pitchFamily="34" charset="0"/>
                <a:ea typeface="ＭＳ Ｐゴシック" pitchFamily="34" charset="-128"/>
              </a:rPr>
              <a:t> 2010;5:866-870</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13"/>
          <p:cNvSpPr/>
          <p:nvPr/>
        </p:nvSpPr>
        <p:spPr>
          <a:xfrm>
            <a:off x="179512" y="980728"/>
            <a:ext cx="8620324" cy="1569660"/>
          </a:xfrm>
          <a:prstGeom prst="rect">
            <a:avLst/>
          </a:prstGeom>
        </p:spPr>
        <p:txBody>
          <a:bodyPr wrap="square">
            <a:spAutoFit/>
          </a:bodyPr>
          <a:lstStyle/>
          <a:p>
            <a:pPr algn="ctr"/>
            <a:r>
              <a:rPr lang="en-US" sz="4800" b="1" dirty="0">
                <a:latin typeface="Calibri" pitchFamily="34" charset="0"/>
                <a:ea typeface="ＭＳ Ｐゴシック" pitchFamily="34" charset="-128"/>
              </a:rPr>
              <a:t>Configuration of </a:t>
            </a:r>
            <a:r>
              <a:rPr lang="en-US" sz="4800" b="1" dirty="0" smtClean="0">
                <a:latin typeface="Calibri" pitchFamily="34" charset="0"/>
                <a:ea typeface="ＭＳ Ｐゴシック" pitchFamily="34" charset="-128"/>
              </a:rPr>
              <a:t>stenting zone and distal vessels</a:t>
            </a:r>
            <a:endParaRPr lang="de-DE" sz="4800" b="1" dirty="0">
              <a:latin typeface="Calibri" pitchFamily="34" charset="0"/>
              <a:ea typeface="ＭＳ Ｐゴシック" pitchFamily="34" charset="-128"/>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354" t="35167" r="7084" b="6000"/>
          <a:stretch/>
        </p:blipFill>
        <p:spPr bwMode="auto">
          <a:xfrm>
            <a:off x="574711" y="2550388"/>
            <a:ext cx="7994577" cy="360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4"/>
          <p:cNvSpPr/>
          <p:nvPr/>
        </p:nvSpPr>
        <p:spPr>
          <a:xfrm>
            <a:off x="3563888" y="6423139"/>
            <a:ext cx="1943161" cy="246221"/>
          </a:xfrm>
          <a:prstGeom prst="rect">
            <a:avLst/>
          </a:prstGeom>
        </p:spPr>
        <p:txBody>
          <a:bodyPr wrap="none">
            <a:spAutoFit/>
          </a:bodyPr>
          <a:lstStyle/>
          <a:p>
            <a:r>
              <a:rPr lang="de-DE" sz="1000" b="1" i="1" dirty="0" err="1">
                <a:latin typeface="Calibri" pitchFamily="34" charset="0"/>
                <a:ea typeface="ＭＳ Ｐゴシック" pitchFamily="34" charset="-128"/>
              </a:rPr>
              <a:t>EuroIntervention</a:t>
            </a:r>
            <a:r>
              <a:rPr lang="de-DE" sz="1000" b="1" i="1" dirty="0">
                <a:latin typeface="Calibri" pitchFamily="34" charset="0"/>
                <a:ea typeface="ＭＳ Ｐゴシック" pitchFamily="34" charset="-128"/>
              </a:rPr>
              <a:t> 2010;5:866-870</a:t>
            </a:r>
          </a:p>
        </p:txBody>
      </p:sp>
    </p:spTree>
    <p:extLst>
      <p:ext uri="{BB962C8B-B14F-4D97-AF65-F5344CB8AC3E}">
        <p14:creationId xmlns:p14="http://schemas.microsoft.com/office/powerpoint/2010/main" val="4034198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50" t="21333" r="9479" b="6833"/>
          <a:stretch/>
        </p:blipFill>
        <p:spPr bwMode="auto">
          <a:xfrm>
            <a:off x="693356" y="1958682"/>
            <a:ext cx="7839084" cy="430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hteck 13"/>
          <p:cNvSpPr/>
          <p:nvPr/>
        </p:nvSpPr>
        <p:spPr>
          <a:xfrm>
            <a:off x="272156" y="797803"/>
            <a:ext cx="8620324" cy="830997"/>
          </a:xfrm>
          <a:prstGeom prst="rect">
            <a:avLst/>
          </a:prstGeom>
        </p:spPr>
        <p:txBody>
          <a:bodyPr wrap="square">
            <a:spAutoFit/>
          </a:bodyPr>
          <a:lstStyle/>
          <a:p>
            <a:pPr algn="ctr"/>
            <a:r>
              <a:rPr lang="en-US" sz="4800" b="1" dirty="0">
                <a:latin typeface="Calibri" pitchFamily="34" charset="0"/>
                <a:ea typeface="ＭＳ Ｐゴシック" pitchFamily="34" charset="-128"/>
              </a:rPr>
              <a:t>Configuration of </a:t>
            </a:r>
            <a:r>
              <a:rPr lang="en-US" sz="4800" b="1" dirty="0" smtClean="0">
                <a:latin typeface="Calibri" pitchFamily="34" charset="0"/>
                <a:ea typeface="ＭＳ Ｐゴシック" pitchFamily="34" charset="-128"/>
              </a:rPr>
              <a:t>cerebral vessels</a:t>
            </a:r>
            <a:endParaRPr lang="de-DE" sz="4800" b="1" dirty="0">
              <a:latin typeface="Calibri" pitchFamily="34" charset="0"/>
              <a:ea typeface="ＭＳ Ｐゴシック" pitchFamily="34" charset="-128"/>
            </a:endParaRPr>
          </a:p>
        </p:txBody>
      </p:sp>
      <p:sp>
        <p:nvSpPr>
          <p:cNvPr id="15" name="Rechteck 14"/>
          <p:cNvSpPr/>
          <p:nvPr/>
        </p:nvSpPr>
        <p:spPr>
          <a:xfrm>
            <a:off x="3563888" y="6423139"/>
            <a:ext cx="1943161" cy="246221"/>
          </a:xfrm>
          <a:prstGeom prst="rect">
            <a:avLst/>
          </a:prstGeom>
        </p:spPr>
        <p:txBody>
          <a:bodyPr wrap="none">
            <a:spAutoFit/>
          </a:bodyPr>
          <a:lstStyle/>
          <a:p>
            <a:r>
              <a:rPr lang="de-DE" sz="1000" b="1" i="1" dirty="0" err="1">
                <a:latin typeface="Calibri" pitchFamily="34" charset="0"/>
                <a:ea typeface="ＭＳ Ｐゴシック" pitchFamily="34" charset="-128"/>
              </a:rPr>
              <a:t>EuroIntervention</a:t>
            </a:r>
            <a:r>
              <a:rPr lang="de-DE" sz="1000" b="1" i="1" dirty="0">
                <a:latin typeface="Calibri" pitchFamily="34" charset="0"/>
                <a:ea typeface="ＭＳ Ｐゴシック" pitchFamily="34" charset="-128"/>
              </a:rPr>
              <a:t> 2010;5:866-870</a:t>
            </a:r>
          </a:p>
        </p:txBody>
      </p:sp>
    </p:spTree>
    <p:extLst>
      <p:ext uri="{BB962C8B-B14F-4D97-AF65-F5344CB8AC3E}">
        <p14:creationId xmlns:p14="http://schemas.microsoft.com/office/powerpoint/2010/main" val="761627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Textfeld 6"/>
          <p:cNvSpPr txBox="1">
            <a:spLocks noChangeArrowheads="1"/>
          </p:cNvSpPr>
          <p:nvPr/>
        </p:nvSpPr>
        <p:spPr bwMode="auto">
          <a:xfrm>
            <a:off x="304800" y="532978"/>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5400" b="1">
                <a:latin typeface="Calibri" pitchFamily="34" charset="0"/>
              </a:rPr>
              <a:t>Conclusions I.</a:t>
            </a:r>
          </a:p>
        </p:txBody>
      </p:sp>
      <p:sp>
        <p:nvSpPr>
          <p:cNvPr id="15" name="Textfeld 10"/>
          <p:cNvSpPr txBox="1">
            <a:spLocks noChangeArrowheads="1"/>
          </p:cNvSpPr>
          <p:nvPr/>
        </p:nvSpPr>
        <p:spPr bwMode="auto">
          <a:xfrm>
            <a:off x="304800" y="1980778"/>
            <a:ext cx="8610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2000">
                <a:latin typeface="Calibri" pitchFamily="34" charset="0"/>
              </a:rPr>
              <a:t>Patients suffering from </a:t>
            </a:r>
            <a:r>
              <a:rPr lang="en-US" altLang="de-DE" sz="2000" b="1">
                <a:latin typeface="Calibri" pitchFamily="34" charset="0"/>
              </a:rPr>
              <a:t>atherosclerotic disease of carotid arteries represent an important challenge</a:t>
            </a:r>
            <a:r>
              <a:rPr lang="en-US" altLang="de-DE" sz="2000">
                <a:latin typeface="Calibri" pitchFamily="34" charset="0"/>
              </a:rPr>
              <a:t> due to the high risk of disability and comorbidity</a:t>
            </a:r>
          </a:p>
          <a:p>
            <a:pPr eaLnBrk="1" hangingPunct="1">
              <a:spcBef>
                <a:spcPct val="0"/>
              </a:spcBef>
              <a:buFontTx/>
              <a:buNone/>
            </a:pPr>
            <a:endParaRPr lang="en-US" altLang="de-DE" sz="2000">
              <a:latin typeface="Calibri" pitchFamily="34" charset="0"/>
            </a:endParaRPr>
          </a:p>
          <a:p>
            <a:pPr eaLnBrk="1" hangingPunct="1">
              <a:spcBef>
                <a:spcPct val="0"/>
              </a:spcBef>
              <a:buFontTx/>
              <a:buNone/>
            </a:pPr>
            <a:r>
              <a:rPr lang="en-US" altLang="de-DE" sz="2000" b="1">
                <a:latin typeface="Calibri" pitchFamily="34" charset="0"/>
              </a:rPr>
              <a:t>Pre-procedural imaging </a:t>
            </a:r>
            <a:r>
              <a:rPr lang="en-US" altLang="de-DE" sz="2000">
                <a:latin typeface="Calibri" pitchFamily="34" charset="0"/>
              </a:rPr>
              <a:t>is pivotal in order to achieve supportive anatomical and functional informations before a carotid revascularization</a:t>
            </a:r>
          </a:p>
          <a:p>
            <a:pPr eaLnBrk="1" hangingPunct="1">
              <a:spcBef>
                <a:spcPct val="0"/>
              </a:spcBef>
              <a:buFontTx/>
              <a:buNone/>
            </a:pPr>
            <a:endParaRPr lang="en-US" altLang="de-DE" sz="2000">
              <a:latin typeface="Calibri" pitchFamily="34" charset="0"/>
            </a:endParaRPr>
          </a:p>
          <a:p>
            <a:pPr eaLnBrk="1" hangingPunct="1">
              <a:spcBef>
                <a:spcPct val="0"/>
              </a:spcBef>
              <a:buFontTx/>
              <a:buNone/>
            </a:pPr>
            <a:r>
              <a:rPr lang="en-US" altLang="de-DE" sz="2000" b="1">
                <a:latin typeface="Calibri" pitchFamily="34" charset="0"/>
              </a:rPr>
              <a:t>Optimal medical management </a:t>
            </a:r>
            <a:r>
              <a:rPr lang="en-US" altLang="de-DE" sz="2000">
                <a:latin typeface="Calibri" pitchFamily="34" charset="0"/>
              </a:rPr>
              <a:t>has an undisputed value in patients suffering from carotid artery disease and should be guaranteed to all patients regardless the revascularization options</a:t>
            </a:r>
          </a:p>
          <a:p>
            <a:pPr eaLnBrk="1" hangingPunct="1">
              <a:spcBef>
                <a:spcPct val="0"/>
              </a:spcBef>
              <a:buFontTx/>
              <a:buNone/>
            </a:pPr>
            <a:endParaRPr lang="en-US" altLang="de-DE" sz="2000">
              <a:latin typeface="Calibri" pitchFamily="34" charset="0"/>
            </a:endParaRPr>
          </a:p>
          <a:p>
            <a:pPr eaLnBrk="1" hangingPunct="1">
              <a:spcBef>
                <a:spcPct val="0"/>
              </a:spcBef>
              <a:buFontTx/>
              <a:buNone/>
            </a:pPr>
            <a:r>
              <a:rPr lang="en-US" altLang="de-DE" sz="2000">
                <a:latin typeface="Calibri" pitchFamily="34" charset="0"/>
              </a:rPr>
              <a:t>In </a:t>
            </a:r>
            <a:r>
              <a:rPr lang="en-US" altLang="de-DE" sz="2000" b="1">
                <a:latin typeface="Calibri" pitchFamily="34" charset="0"/>
              </a:rPr>
              <a:t>high-volume centers with documented low complication rate</a:t>
            </a:r>
            <a:r>
              <a:rPr lang="en-US" altLang="de-DE" sz="2000">
                <a:latin typeface="Calibri" pitchFamily="34" charset="0"/>
              </a:rPr>
              <a:t>, patients with an indication for carotid revascularization can be successfully treated with CAS without the need for general anesthesia or neck dissection as compared with carotid endarterectomy</a:t>
            </a:r>
          </a:p>
        </p:txBody>
      </p:sp>
    </p:spTree>
    <p:extLst>
      <p:ext uri="{BB962C8B-B14F-4D97-AF65-F5344CB8AC3E}">
        <p14:creationId xmlns:p14="http://schemas.microsoft.com/office/powerpoint/2010/main" val="932047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Textfeld 6"/>
          <p:cNvSpPr txBox="1">
            <a:spLocks noChangeArrowheads="1"/>
          </p:cNvSpPr>
          <p:nvPr/>
        </p:nvSpPr>
        <p:spPr bwMode="auto">
          <a:xfrm>
            <a:off x="304800" y="643284"/>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5400" b="1" dirty="0">
                <a:latin typeface="Calibri" pitchFamily="34" charset="0"/>
              </a:rPr>
              <a:t>Conclusions II.</a:t>
            </a:r>
          </a:p>
        </p:txBody>
      </p:sp>
      <p:sp>
        <p:nvSpPr>
          <p:cNvPr id="15" name="Textfeld 10"/>
          <p:cNvSpPr txBox="1">
            <a:spLocks noChangeArrowheads="1"/>
          </p:cNvSpPr>
          <p:nvPr/>
        </p:nvSpPr>
        <p:spPr bwMode="auto">
          <a:xfrm>
            <a:off x="304800" y="2091084"/>
            <a:ext cx="8610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de-DE" sz="2000" b="1">
                <a:latin typeface="Calibri" pitchFamily="34" charset="0"/>
              </a:rPr>
              <a:t>According to current evidence the relative efficacy of CAS versus CEA for patients with indication to carotid revascularization cannot be adequately assessed</a:t>
            </a:r>
          </a:p>
          <a:p>
            <a:pPr eaLnBrk="1" hangingPunct="1">
              <a:spcBef>
                <a:spcPct val="0"/>
              </a:spcBef>
              <a:buFontTx/>
              <a:buNone/>
            </a:pPr>
            <a:endParaRPr lang="en-US" altLang="de-DE" sz="2000">
              <a:latin typeface="Calibri" pitchFamily="34" charset="0"/>
            </a:endParaRPr>
          </a:p>
          <a:p>
            <a:pPr eaLnBrk="1" hangingPunct="1">
              <a:spcBef>
                <a:spcPct val="0"/>
              </a:spcBef>
              <a:buFontTx/>
              <a:buNone/>
            </a:pPr>
            <a:r>
              <a:rPr lang="en-US" altLang="de-DE" sz="2000">
                <a:latin typeface="Calibri" pitchFamily="34" charset="0"/>
              </a:rPr>
              <a:t>However, the value of a </a:t>
            </a:r>
            <a:r>
              <a:rPr lang="en-US" altLang="de-DE" sz="2000" b="1">
                <a:latin typeface="Calibri" pitchFamily="34" charset="0"/>
              </a:rPr>
              <a:t>multidisciplinary approach</a:t>
            </a:r>
            <a:r>
              <a:rPr lang="en-US" altLang="de-DE" sz="2000">
                <a:latin typeface="Calibri" pitchFamily="34" charset="0"/>
              </a:rPr>
              <a:t>, as well as the necessity of high-level of expertise in performing carotid revascularization remains undebatable</a:t>
            </a:r>
          </a:p>
          <a:p>
            <a:pPr eaLnBrk="1" hangingPunct="1">
              <a:spcBef>
                <a:spcPct val="0"/>
              </a:spcBef>
              <a:buFontTx/>
              <a:buNone/>
            </a:pPr>
            <a:endParaRPr lang="en-US" altLang="de-DE" sz="2000">
              <a:latin typeface="Calibri" pitchFamily="34" charset="0"/>
            </a:endParaRPr>
          </a:p>
          <a:p>
            <a:pPr eaLnBrk="1" hangingPunct="1">
              <a:spcBef>
                <a:spcPct val="0"/>
              </a:spcBef>
              <a:buFontTx/>
              <a:buNone/>
            </a:pPr>
            <a:r>
              <a:rPr lang="en-US" altLang="de-DE" sz="2000">
                <a:latin typeface="Calibri" pitchFamily="34" charset="0"/>
              </a:rPr>
              <a:t>In the next future, high-sensitivity imaging, new devices, advancement in anesthesia and surgery and more potent anti-atherosclerotic therapies will be of certain interest to shed more light on which patients will profit the most from aggressive management of carotid artery disease</a:t>
            </a:r>
          </a:p>
        </p:txBody>
      </p:sp>
    </p:spTree>
    <p:extLst>
      <p:ext uri="{BB962C8B-B14F-4D97-AF65-F5344CB8AC3E}">
        <p14:creationId xmlns:p14="http://schemas.microsoft.com/office/powerpoint/2010/main" val="3219621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ung 31"/>
          <p:cNvGrpSpPr/>
          <p:nvPr/>
        </p:nvGrpSpPr>
        <p:grpSpPr>
          <a:xfrm>
            <a:off x="-6604" y="745664"/>
            <a:ext cx="9144000" cy="157387"/>
            <a:chOff x="0" y="4814663"/>
            <a:chExt cx="5473499" cy="80729"/>
          </a:xfrm>
        </p:grpSpPr>
        <p:sp>
          <p:nvSpPr>
            <p:cNvPr id="5" name="Rechteck 4"/>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 name="Rechteck 5"/>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7" name="Freeform 10"/>
          <p:cNvSpPr>
            <a:spLocks/>
          </p:cNvSpPr>
          <p:nvPr/>
        </p:nvSpPr>
        <p:spPr bwMode="hidden">
          <a:xfrm>
            <a:off x="0" y="4329072"/>
            <a:ext cx="9144000" cy="1643238"/>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lumMod val="65000"/>
                  <a:lumOff val="35000"/>
                </a:sysClr>
              </a:solidFill>
              <a:effectLst/>
              <a:uLnTx/>
              <a:uFillTx/>
            </a:endParaRPr>
          </a:p>
        </p:txBody>
      </p:sp>
      <p:grpSp>
        <p:nvGrpSpPr>
          <p:cNvPr id="8" name="Gruppierung 34"/>
          <p:cNvGrpSpPr/>
          <p:nvPr/>
        </p:nvGrpSpPr>
        <p:grpSpPr>
          <a:xfrm>
            <a:off x="-10905" y="-9219"/>
            <a:ext cx="9151938" cy="251554"/>
            <a:chOff x="3667533" y="2431776"/>
            <a:chExt cx="5473499" cy="80729"/>
          </a:xfrm>
        </p:grpSpPr>
        <p:sp>
          <p:nvSpPr>
            <p:cNvPr id="9" name="Rechteck 8"/>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 name="Rechteck 9"/>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11" name="Rechteck 10"/>
          <p:cNvSpPr/>
          <p:nvPr/>
        </p:nvSpPr>
        <p:spPr>
          <a:xfrm>
            <a:off x="-10905" y="31373"/>
            <a:ext cx="9159876" cy="821880"/>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Textfeld 11"/>
          <p:cNvSpPr txBox="1"/>
          <p:nvPr/>
        </p:nvSpPr>
        <p:spPr>
          <a:xfrm>
            <a:off x="1881202" y="-31752"/>
            <a:ext cx="5307705" cy="769441"/>
          </a:xfrm>
          <a:prstGeom prst="rect">
            <a:avLst/>
          </a:prstGeom>
          <a:noFill/>
        </p:spPr>
        <p:txBody>
          <a:bodyPr wrap="square" rtlCol="0">
            <a:spAutoFit/>
          </a:bodyPr>
          <a:lstStyle/>
          <a:p>
            <a:pPr algn="ctr"/>
            <a:r>
              <a:rPr lang="de-DE" sz="44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44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44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3" name="Bild 45"/>
          <p:cNvPicPr>
            <a:picLocks noChangeAspect="1"/>
          </p:cNvPicPr>
          <p:nvPr/>
        </p:nvPicPr>
        <p:blipFill rotWithShape="1">
          <a:blip r:embed="rId2">
            <a:clrChange>
              <a:clrFrom>
                <a:srgbClr val="FFFFFF"/>
              </a:clrFrom>
              <a:clrTo>
                <a:srgbClr val="FFFFFF">
                  <a:alpha val="0"/>
                </a:srgbClr>
              </a:clrTo>
            </a:clrChange>
            <a:biLevel thresh="25000"/>
          </a:blip>
          <a:srcRect r="70853" b="29888"/>
          <a:stretch/>
        </p:blipFill>
        <p:spPr>
          <a:xfrm>
            <a:off x="81753" y="31372"/>
            <a:ext cx="542721" cy="749489"/>
          </a:xfrm>
          <a:prstGeom prst="rect">
            <a:avLst/>
          </a:prstGeom>
        </p:spPr>
      </p:pic>
      <p:pic>
        <p:nvPicPr>
          <p:cNvPr id="14" name="Bild 46"/>
          <p:cNvPicPr>
            <a:picLocks noChangeAspect="1"/>
          </p:cNvPicPr>
          <p:nvPr/>
        </p:nvPicPr>
        <p:blipFill rotWithShape="1">
          <a:blip r:embed="rId2">
            <a:clrChange>
              <a:clrFrom>
                <a:srgbClr val="FFFFFF"/>
              </a:clrFrom>
              <a:clrTo>
                <a:srgbClr val="FFFFFF">
                  <a:alpha val="0"/>
                </a:srgbClr>
              </a:clrTo>
            </a:clrChange>
            <a:biLevel thresh="25000"/>
          </a:blip>
          <a:srcRect t="71488"/>
          <a:stretch/>
        </p:blipFill>
        <p:spPr>
          <a:xfrm>
            <a:off x="457200" y="529094"/>
            <a:ext cx="1767498" cy="289311"/>
          </a:xfrm>
          <a:prstGeom prst="rect">
            <a:avLst/>
          </a:prstGeom>
        </p:spPr>
      </p:pic>
      <p:pic>
        <p:nvPicPr>
          <p:cNvPr id="15" name="Bild 47"/>
          <p:cNvPicPr>
            <a:picLocks noChangeAspect="1"/>
          </p:cNvPicPr>
          <p:nvPr/>
        </p:nvPicPr>
        <p:blipFill rotWithShape="1">
          <a:blip r:embed="rId3"/>
          <a:srcRect t="1" r="59676" b="32959"/>
          <a:stretch/>
        </p:blipFill>
        <p:spPr>
          <a:xfrm>
            <a:off x="7909669" y="81363"/>
            <a:ext cx="873372" cy="464047"/>
          </a:xfrm>
          <a:prstGeom prst="rect">
            <a:avLst/>
          </a:prstGeom>
        </p:spPr>
      </p:pic>
      <p:pic>
        <p:nvPicPr>
          <p:cNvPr id="16" name="Bild 48"/>
          <p:cNvPicPr>
            <a:picLocks noChangeAspect="1"/>
          </p:cNvPicPr>
          <p:nvPr/>
        </p:nvPicPr>
        <p:blipFill rotWithShape="1">
          <a:blip r:embed="rId3"/>
          <a:srcRect t="74591"/>
          <a:stretch/>
        </p:blipFill>
        <p:spPr>
          <a:xfrm>
            <a:off x="7642644" y="595233"/>
            <a:ext cx="1411809" cy="114646"/>
          </a:xfrm>
          <a:prstGeom prst="rect">
            <a:avLst/>
          </a:prstGeom>
        </p:spPr>
      </p:pic>
      <p:sp>
        <p:nvSpPr>
          <p:cNvPr id="17" name="Rounded Rectangle 13"/>
          <p:cNvSpPr/>
          <p:nvPr/>
        </p:nvSpPr>
        <p:spPr>
          <a:xfrm>
            <a:off x="1334" y="901045"/>
            <a:ext cx="9144000" cy="4965192"/>
          </a:xfrm>
          <a:prstGeom prst="roundRect">
            <a:avLst>
              <a:gd name="adj" fmla="val 0"/>
            </a:avLst>
          </a:prstGeom>
          <a:solidFill>
            <a:srgbClr val="002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4"/>
          <p:cNvSpPr>
            <a:spLocks/>
          </p:cNvSpPr>
          <p:nvPr/>
        </p:nvSpPr>
        <p:spPr bwMode="hidden">
          <a:xfrm>
            <a:off x="5990900" y="5227883"/>
            <a:ext cx="3154433"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hidden">
          <a:xfrm>
            <a:off x="2495517" y="5099581"/>
            <a:ext cx="6649816"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2" name="Freeform 10"/>
          <p:cNvSpPr>
            <a:spLocks/>
          </p:cNvSpPr>
          <p:nvPr/>
        </p:nvSpPr>
        <p:spPr bwMode="hidden">
          <a:xfrm>
            <a:off x="1334" y="4769481"/>
            <a:ext cx="9144000" cy="1643238"/>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3" name="Bild 69" descr="Fotolia_55182769_M.jpg"/>
          <p:cNvPicPr>
            <a:picLocks noChangeAspect="1"/>
          </p:cNvPicPr>
          <p:nvPr/>
        </p:nvPicPr>
        <p:blipFill>
          <a:blip r:embed="rId4" cstate="print">
            <a:duotone>
              <a:prstClr val="black"/>
              <a:schemeClr val="accent1">
                <a:tint val="45000"/>
                <a:satMod val="400000"/>
                <a:tint val="45000"/>
                <a:satMod val="400000"/>
              </a:schemeClr>
            </a:duotone>
            <a:alphaModFix amt="21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350603" y="1195718"/>
            <a:ext cx="2271127" cy="3414773"/>
          </a:xfrm>
          <a:prstGeom prst="rect">
            <a:avLst/>
          </a:prstGeom>
        </p:spPr>
      </p:pic>
      <p:pic>
        <p:nvPicPr>
          <p:cNvPr id="25" name="Bild 71"/>
          <p:cNvPicPr>
            <a:picLocks noChangeAspect="1"/>
          </p:cNvPicPr>
          <p:nvPr/>
        </p:nvPicPr>
        <p:blipFill rotWithShape="1">
          <a:blip r:embed="rId6">
            <a:alphaModFix amt="21000"/>
            <a:duotone>
              <a:prstClr val="black"/>
              <a:schemeClr val="accent1">
                <a:tint val="45000"/>
                <a:satMod val="400000"/>
                <a:tint val="45000"/>
                <a:satMod val="400000"/>
              </a:schemeClr>
            </a:duotone>
          </a:blip>
          <a:srcRect l="3601" r="65519"/>
          <a:stretch/>
        </p:blipFill>
        <p:spPr>
          <a:xfrm>
            <a:off x="624474" y="1195718"/>
            <a:ext cx="2271127" cy="3414773"/>
          </a:xfrm>
          <a:prstGeom prst="rect">
            <a:avLst/>
          </a:prstGeom>
        </p:spPr>
      </p:pic>
      <p:sp>
        <p:nvSpPr>
          <p:cNvPr id="24" name="Rechteck 4"/>
          <p:cNvSpPr>
            <a:spLocks noChangeArrowheads="1"/>
          </p:cNvSpPr>
          <p:nvPr/>
        </p:nvSpPr>
        <p:spPr bwMode="auto">
          <a:xfrm>
            <a:off x="349250" y="2011363"/>
            <a:ext cx="84137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de-DE" altLang="de-DE" sz="4800" b="1" i="1" dirty="0">
                <a:solidFill>
                  <a:schemeClr val="bg1"/>
                </a:solidFill>
                <a:latin typeface="Calibri" pitchFamily="34" charset="0"/>
              </a:rPr>
              <a:t>vielen Dank für </a:t>
            </a:r>
            <a:r>
              <a:rPr lang="de-DE" altLang="de-DE" sz="4800" b="1" i="1" dirty="0" smtClean="0">
                <a:solidFill>
                  <a:schemeClr val="bg1"/>
                </a:solidFill>
                <a:latin typeface="Calibri" pitchFamily="34" charset="0"/>
              </a:rPr>
              <a:t>die Aufmerksamkeit</a:t>
            </a:r>
            <a:endParaRPr lang="en-GB" altLang="de-DE" sz="4800" b="1" i="1" dirty="0">
              <a:solidFill>
                <a:schemeClr val="bg1"/>
              </a:solidFill>
              <a:latin typeface="Calibri" pitchFamily="34" charset="0"/>
            </a:endParaRPr>
          </a:p>
        </p:txBody>
      </p:sp>
    </p:spTree>
    <p:extLst>
      <p:ext uri="{BB962C8B-B14F-4D97-AF65-F5344CB8AC3E}">
        <p14:creationId xmlns:p14="http://schemas.microsoft.com/office/powerpoint/2010/main" val="1906272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5"/>
          <p:cNvSpPr>
            <a:spLocks noChangeArrowheads="1"/>
          </p:cNvSpPr>
          <p:nvPr/>
        </p:nvSpPr>
        <p:spPr bwMode="auto">
          <a:xfrm>
            <a:off x="406722" y="488851"/>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Diagnosis II.</a:t>
            </a:r>
          </a:p>
        </p:txBody>
      </p:sp>
      <p:sp>
        <p:nvSpPr>
          <p:cNvPr id="15" name="Rechteck 6"/>
          <p:cNvSpPr>
            <a:spLocks noChangeArrowheads="1"/>
          </p:cNvSpPr>
          <p:nvPr/>
        </p:nvSpPr>
        <p:spPr bwMode="auto">
          <a:xfrm>
            <a:off x="304800" y="1290638"/>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 typeface="Wingdings" pitchFamily="2" charset="2"/>
              <a:buChar char="§"/>
            </a:pPr>
            <a:r>
              <a:rPr lang="en-GB" altLang="de-DE" sz="2400">
                <a:latin typeface="Calibri" pitchFamily="34" charset="0"/>
              </a:rPr>
              <a:t>Imaging</a:t>
            </a:r>
          </a:p>
        </p:txBody>
      </p:sp>
      <p:pic>
        <p:nvPicPr>
          <p:cNvPr id="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846" b="2499"/>
          <a:stretch>
            <a:fillRect/>
          </a:stretch>
        </p:blipFill>
        <p:spPr bwMode="auto">
          <a:xfrm>
            <a:off x="304800" y="1981200"/>
            <a:ext cx="40513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1"/>
          <p:cNvSpPr>
            <a:spLocks noChangeArrowheads="1"/>
          </p:cNvSpPr>
          <p:nvPr/>
        </p:nvSpPr>
        <p:spPr bwMode="auto">
          <a:xfrm>
            <a:off x="457200" y="6307138"/>
            <a:ext cx="37290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grpSp>
        <p:nvGrpSpPr>
          <p:cNvPr id="18" name="Gruppieren 1"/>
          <p:cNvGrpSpPr>
            <a:grpSpLocks/>
          </p:cNvGrpSpPr>
          <p:nvPr/>
        </p:nvGrpSpPr>
        <p:grpSpPr bwMode="auto">
          <a:xfrm>
            <a:off x="4438650" y="1681163"/>
            <a:ext cx="4552950" cy="4033837"/>
            <a:chOff x="4267200" y="1681163"/>
            <a:chExt cx="4552974" cy="4033837"/>
          </a:xfrm>
        </p:grpSpPr>
        <p:pic>
          <p:nvPicPr>
            <p:cNvPr id="1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81163"/>
              <a:ext cx="4552974" cy="403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9"/>
            <p:cNvSpPr/>
            <p:nvPr/>
          </p:nvSpPr>
          <p:spPr>
            <a:xfrm>
              <a:off x="7334266" y="5518150"/>
              <a:ext cx="1485908" cy="196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
        <p:nvSpPr>
          <p:cNvPr id="21" name="Rechteck 2"/>
          <p:cNvSpPr>
            <a:spLocks noChangeArrowheads="1"/>
          </p:cNvSpPr>
          <p:nvPr/>
        </p:nvSpPr>
        <p:spPr bwMode="auto">
          <a:xfrm>
            <a:off x="5818188" y="6307138"/>
            <a:ext cx="2030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GB" altLang="de-DE" sz="1000" b="1" i="1">
                <a:latin typeface="Calibri" pitchFamily="34" charset="0"/>
              </a:rPr>
              <a:t>Radiology. 2000 Jan;214(1):247-52</a:t>
            </a:r>
          </a:p>
        </p:txBody>
      </p:sp>
      <p:sp>
        <p:nvSpPr>
          <p:cNvPr id="22" name="Rechteck 1"/>
          <p:cNvSpPr>
            <a:spLocks noChangeArrowheads="1"/>
          </p:cNvSpPr>
          <p:nvPr/>
        </p:nvSpPr>
        <p:spPr bwMode="auto">
          <a:xfrm>
            <a:off x="292100" y="4724400"/>
            <a:ext cx="4051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400">
                <a:latin typeface="Calibri" pitchFamily="34" charset="0"/>
              </a:rPr>
              <a:t>DUS is commonly used as the first step to detect extracranial carotid artery stenosis and to assess its severity. The </a:t>
            </a:r>
            <a:r>
              <a:rPr lang="en-US" altLang="de-DE" sz="1400" b="1">
                <a:latin typeface="Calibri" pitchFamily="34" charset="0"/>
              </a:rPr>
              <a:t>peak systolic velocity (s</a:t>
            </a:r>
            <a:r>
              <a:rPr lang="de-DE" altLang="de-DE" sz="1400" b="1">
                <a:latin typeface="Calibri" pitchFamily="34" charset="0"/>
              </a:rPr>
              <a:t>ystolische Spitzengeschwindigkeit im Stenose maximum [cm/s]) </a:t>
            </a:r>
            <a:r>
              <a:rPr lang="en-US" altLang="de-DE" sz="1400">
                <a:latin typeface="Calibri" pitchFamily="34" charset="0"/>
              </a:rPr>
              <a:t>measured in the internal carotid artery is the primary variable used for this purpose</a:t>
            </a:r>
            <a:endParaRPr lang="de-DE" altLang="de-DE" sz="1400">
              <a:latin typeface="Calibri" pitchFamily="34" charset="0"/>
            </a:endParaRP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5"/>
          <p:cNvSpPr>
            <a:spLocks noChangeArrowheads="1"/>
          </p:cNvSpPr>
          <p:nvPr/>
        </p:nvSpPr>
        <p:spPr bwMode="auto">
          <a:xfrm>
            <a:off x="334714" y="476672"/>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Diagnosis III.</a:t>
            </a:r>
          </a:p>
        </p:txBody>
      </p:sp>
      <p:sp>
        <p:nvSpPr>
          <p:cNvPr id="15" name="Rechteck 6"/>
          <p:cNvSpPr>
            <a:spLocks noChangeArrowheads="1"/>
          </p:cNvSpPr>
          <p:nvPr/>
        </p:nvSpPr>
        <p:spPr bwMode="auto">
          <a:xfrm>
            <a:off x="304800" y="12192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 typeface="Wingdings" pitchFamily="2" charset="2"/>
              <a:buChar char="§"/>
            </a:pPr>
            <a:r>
              <a:rPr lang="en-GB" altLang="de-DE" sz="2400">
                <a:latin typeface="Calibri" pitchFamily="34" charset="0"/>
              </a:rPr>
              <a:t>Imaging</a:t>
            </a:r>
          </a:p>
        </p:txBody>
      </p:sp>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l="29469" t="14001" r="38409" b="17940"/>
          <a:stretch>
            <a:fillRect/>
          </a:stretch>
        </p:blipFill>
        <p:spPr bwMode="auto">
          <a:xfrm>
            <a:off x="438150" y="1752600"/>
            <a:ext cx="35242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4">
            <a:extLst>
              <a:ext uri="{28A0092B-C50C-407E-A947-70E740481C1C}">
                <a14:useLocalDpi xmlns:a14="http://schemas.microsoft.com/office/drawing/2010/main" val="0"/>
              </a:ext>
            </a:extLst>
          </a:blip>
          <a:srcRect l="30531" t="10909" r="45000" b="24484"/>
          <a:stretch>
            <a:fillRect/>
          </a:stretch>
        </p:blipFill>
        <p:spPr bwMode="auto">
          <a:xfrm>
            <a:off x="4572000" y="1752601"/>
            <a:ext cx="3151188" cy="465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l="32349" t="22667" r="50076" b="20000"/>
          <a:stretch>
            <a:fillRect/>
          </a:stretch>
        </p:blipFill>
        <p:spPr bwMode="auto">
          <a:xfrm>
            <a:off x="7010400" y="1752600"/>
            <a:ext cx="1919288" cy="3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p:cNvPicPr>
            <a:picLocks noChangeAspect="1" noChangeArrowheads="1"/>
          </p:cNvPicPr>
          <p:nvPr/>
        </p:nvPicPr>
        <p:blipFill>
          <a:blip r:embed="rId6">
            <a:extLst>
              <a:ext uri="{28A0092B-C50C-407E-A947-70E740481C1C}">
                <a14:useLocalDpi xmlns:a14="http://schemas.microsoft.com/office/drawing/2010/main" val="0"/>
              </a:ext>
            </a:extLst>
          </a:blip>
          <a:srcRect l="35886" t="11636" r="47121" b="22061"/>
          <a:stretch>
            <a:fillRect/>
          </a:stretch>
        </p:blipFill>
        <p:spPr bwMode="auto">
          <a:xfrm>
            <a:off x="2971800" y="1752600"/>
            <a:ext cx="1600200" cy="3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hteck 1"/>
          <p:cNvSpPr>
            <a:spLocks noChangeArrowheads="1"/>
          </p:cNvSpPr>
          <p:nvPr/>
        </p:nvSpPr>
        <p:spPr bwMode="auto">
          <a:xfrm>
            <a:off x="438150" y="5145088"/>
            <a:ext cx="849153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200" b="1">
                <a:latin typeface="Calibri" pitchFamily="34" charset="0"/>
              </a:rPr>
              <a:t>The advantages of MRA and CTA include the simultaneous imaging of the aortic arch, the common and internal carotid arteries in their totality, the intracranial circulation, as well as the brain parenchyma.</a:t>
            </a:r>
          </a:p>
          <a:p>
            <a:pPr algn="ctr" eaLnBrk="1" hangingPunct="1">
              <a:spcBef>
                <a:spcPct val="0"/>
              </a:spcBef>
              <a:buFontTx/>
              <a:buNone/>
            </a:pPr>
            <a:r>
              <a:rPr lang="en-US" altLang="de-DE" sz="1200" b="1">
                <a:latin typeface="Calibri" pitchFamily="34" charset="0"/>
              </a:rPr>
              <a:t>In order to improve the accuracy of the diagnosis, the use of two imaging modalities prior to revascularization is suggested</a:t>
            </a:r>
            <a:endParaRPr lang="de-DE" altLang="de-DE" sz="1200" b="1">
              <a:latin typeface="Calibri" pitchFamily="34" charset="0"/>
            </a:endParaRPr>
          </a:p>
        </p:txBody>
      </p:sp>
      <p:sp>
        <p:nvSpPr>
          <p:cNvPr id="21" name="Rechteck 1"/>
          <p:cNvSpPr>
            <a:spLocks noChangeArrowheads="1"/>
          </p:cNvSpPr>
          <p:nvPr/>
        </p:nvSpPr>
        <p:spPr bwMode="auto">
          <a:xfrm>
            <a:off x="2747963" y="6535738"/>
            <a:ext cx="3729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sp>
        <p:nvSpPr>
          <p:cNvPr id="14" name="Rechteck 3"/>
          <p:cNvSpPr>
            <a:spLocks noChangeArrowheads="1"/>
          </p:cNvSpPr>
          <p:nvPr/>
        </p:nvSpPr>
        <p:spPr bwMode="auto">
          <a:xfrm>
            <a:off x="228600" y="6207274"/>
            <a:ext cx="233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000" b="1" i="1">
                <a:latin typeface="Calibri" pitchFamily="34" charset="0"/>
              </a:rPr>
              <a:t>Lancet 1989;351:1372-1373</a:t>
            </a:r>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l="26335" t="18060" r="25128" b="34003"/>
          <a:stretch>
            <a:fillRect/>
          </a:stretch>
        </p:blipFill>
        <p:spPr bwMode="auto">
          <a:xfrm>
            <a:off x="2667000" y="2049611"/>
            <a:ext cx="6394450" cy="394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0786"/>
            <a:ext cx="2484438"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eck 4"/>
          <p:cNvSpPr>
            <a:spLocks noChangeArrowheads="1"/>
          </p:cNvSpPr>
          <p:nvPr/>
        </p:nvSpPr>
        <p:spPr bwMode="auto">
          <a:xfrm>
            <a:off x="4767263" y="6207274"/>
            <a:ext cx="2471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a:latin typeface="Calibri" pitchFamily="34" charset="0"/>
              </a:rPr>
              <a:t>N Engl J Med. 2000 Jun 8;342(23):1693-700</a:t>
            </a:r>
            <a:endParaRPr lang="en-US" altLang="de-DE" sz="1000" b="1" i="1">
              <a:latin typeface="Calibri" pitchFamily="34" charset="0"/>
            </a:endParaRPr>
          </a:p>
        </p:txBody>
      </p:sp>
      <p:sp>
        <p:nvSpPr>
          <p:cNvPr id="18" name="Rechteck 5"/>
          <p:cNvSpPr>
            <a:spLocks noChangeArrowheads="1"/>
          </p:cNvSpPr>
          <p:nvPr/>
        </p:nvSpPr>
        <p:spPr bwMode="auto">
          <a:xfrm>
            <a:off x="2998788" y="1311424"/>
            <a:ext cx="584041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800" b="1">
                <a:latin typeface="Calibri" pitchFamily="34" charset="0"/>
              </a:rPr>
              <a:t>The 5-Year Risk of a First Ipsilateral Stroke with and without Symptoms According to the Degree of Stenosis</a:t>
            </a:r>
          </a:p>
        </p:txBody>
      </p:sp>
      <p:sp>
        <p:nvSpPr>
          <p:cNvPr id="19" name="Rechteck 5"/>
          <p:cNvSpPr>
            <a:spLocks noChangeArrowheads="1"/>
          </p:cNvSpPr>
          <p:nvPr/>
        </p:nvSpPr>
        <p:spPr bwMode="auto">
          <a:xfrm>
            <a:off x="76200" y="416843"/>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4000" b="1" dirty="0">
                <a:latin typeface="Calibri" pitchFamily="34" charset="0"/>
              </a:rPr>
              <a:t>Why grading carotid stenoses?</a:t>
            </a:r>
          </a:p>
        </p:txBody>
      </p:sp>
      <p:sp>
        <p:nvSpPr>
          <p:cNvPr id="20" name="Rechteck 19"/>
          <p:cNvSpPr/>
          <p:nvPr/>
        </p:nvSpPr>
        <p:spPr>
          <a:xfrm>
            <a:off x="4419600" y="2948136"/>
            <a:ext cx="609600" cy="2362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hteck 20"/>
          <p:cNvSpPr/>
          <p:nvPr/>
        </p:nvSpPr>
        <p:spPr>
          <a:xfrm>
            <a:off x="6705600" y="2948136"/>
            <a:ext cx="533400" cy="2362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3"/>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3"/>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7"/>
          <p:cNvPicPr>
            <a:picLocks noChangeAspect="1" noChangeArrowheads="1"/>
          </p:cNvPicPr>
          <p:nvPr/>
        </p:nvPicPr>
        <p:blipFill>
          <a:blip r:embed="rId4"/>
          <a:srcRect/>
          <a:stretch>
            <a:fillRect/>
          </a:stretch>
        </p:blipFill>
        <p:spPr bwMode="auto">
          <a:xfrm>
            <a:off x="1443038" y="1390948"/>
            <a:ext cx="6100762" cy="4975225"/>
          </a:xfrm>
          <a:prstGeom prst="rect">
            <a:avLst/>
          </a:prstGeom>
          <a:solidFill>
            <a:schemeClr val="accent5"/>
          </a:solidFill>
          <a:ln>
            <a:noFill/>
          </a:ln>
        </p:spPr>
      </p:pic>
      <p:sp>
        <p:nvSpPr>
          <p:cNvPr id="15" name="Rechteck 1"/>
          <p:cNvSpPr>
            <a:spLocks noChangeArrowheads="1"/>
          </p:cNvSpPr>
          <p:nvPr/>
        </p:nvSpPr>
        <p:spPr bwMode="auto">
          <a:xfrm>
            <a:off x="2747963" y="6518573"/>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6" name="Textfeld 15"/>
          <p:cNvSpPr txBox="1"/>
          <p:nvPr/>
        </p:nvSpPr>
        <p:spPr>
          <a:xfrm>
            <a:off x="1443038" y="1641773"/>
            <a:ext cx="1757362" cy="584200"/>
          </a:xfrm>
          <a:prstGeom prst="rect">
            <a:avLst/>
          </a:prstGeom>
          <a:solidFill>
            <a:schemeClr val="accent5"/>
          </a:solidFill>
        </p:spPr>
        <p:txBody>
          <a:bodyPr>
            <a:spAutoFit/>
          </a:bodyPr>
          <a:lstStyle/>
          <a:p>
            <a:pPr algn="ctr">
              <a:defRPr/>
            </a:pPr>
            <a:r>
              <a:rPr lang="de-DE" sz="1600" b="1" dirty="0" err="1">
                <a:latin typeface="Calibri" panose="020F0502020204030204" pitchFamily="34" charset="0"/>
                <a:ea typeface="ＭＳ Ｐゴシック" charset="-128"/>
              </a:rPr>
              <a:t>Asymptomatic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7" name="Textfeld 16"/>
          <p:cNvSpPr txBox="1"/>
          <p:nvPr/>
        </p:nvSpPr>
        <p:spPr>
          <a:xfrm>
            <a:off x="5791200" y="1641773"/>
            <a:ext cx="1752600" cy="584200"/>
          </a:xfrm>
          <a:prstGeom prst="rect">
            <a:avLst/>
          </a:prstGeom>
          <a:solidFill>
            <a:schemeClr val="accent5"/>
          </a:solidFill>
        </p:spPr>
        <p:txBody>
          <a:bodyPr>
            <a:spAutoFit/>
          </a:bodyPr>
          <a:lstStyle/>
          <a:p>
            <a:pPr algn="ctr">
              <a:defRPr/>
            </a:pPr>
            <a:r>
              <a:rPr lang="de-DE" sz="1600" b="1" dirty="0" err="1">
                <a:latin typeface="Calibri" panose="020F0502020204030204" pitchFamily="34" charset="0"/>
                <a:ea typeface="ＭＳ Ｐゴシック" charset="-128"/>
              </a:rPr>
              <a:t>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8" name="Rechteck 4"/>
          <p:cNvSpPr>
            <a:spLocks noChangeArrowheads="1"/>
          </p:cNvSpPr>
          <p:nvPr/>
        </p:nvSpPr>
        <p:spPr bwMode="auto">
          <a:xfrm>
            <a:off x="406722" y="416843"/>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Management</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7"/>
          <p:cNvPicPr>
            <a:picLocks noChangeAspect="1" noChangeArrowheads="1"/>
          </p:cNvPicPr>
          <p:nvPr/>
        </p:nvPicPr>
        <p:blipFill>
          <a:blip r:embed="rId3"/>
          <a:srcRect/>
          <a:stretch>
            <a:fillRect/>
          </a:stretch>
        </p:blipFill>
        <p:spPr bwMode="auto">
          <a:xfrm>
            <a:off x="1443038" y="1295672"/>
            <a:ext cx="6100762" cy="4975225"/>
          </a:xfrm>
          <a:prstGeom prst="rect">
            <a:avLst/>
          </a:prstGeom>
          <a:solidFill>
            <a:schemeClr val="accent5"/>
          </a:solidFill>
          <a:ln>
            <a:noFill/>
          </a:ln>
        </p:spPr>
      </p:pic>
      <p:sp>
        <p:nvSpPr>
          <p:cNvPr id="15" name="Rechteck 1"/>
          <p:cNvSpPr>
            <a:spLocks noChangeArrowheads="1"/>
          </p:cNvSpPr>
          <p:nvPr/>
        </p:nvSpPr>
        <p:spPr bwMode="auto">
          <a:xfrm>
            <a:off x="2747963" y="6423297"/>
            <a:ext cx="3729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6" name="Textfeld 15"/>
          <p:cNvSpPr txBox="1"/>
          <p:nvPr/>
        </p:nvSpPr>
        <p:spPr>
          <a:xfrm>
            <a:off x="1443038" y="1546497"/>
            <a:ext cx="1757362" cy="584200"/>
          </a:xfrm>
          <a:prstGeom prst="rect">
            <a:avLst/>
          </a:prstGeom>
          <a:solidFill>
            <a:schemeClr val="accent5"/>
          </a:solidFill>
          <a:ln w="38100">
            <a:solidFill>
              <a:srgbClr val="FF0000"/>
            </a:solidFill>
          </a:ln>
        </p:spPr>
        <p:txBody>
          <a:bodyPr>
            <a:spAutoFit/>
          </a:bodyPr>
          <a:lstStyle/>
          <a:p>
            <a:pPr algn="ctr">
              <a:defRPr/>
            </a:pPr>
            <a:r>
              <a:rPr lang="de-DE" sz="1600" b="1" dirty="0" err="1">
                <a:solidFill>
                  <a:schemeClr val="bg1"/>
                </a:solidFill>
                <a:latin typeface="Calibri" panose="020F0502020204030204" pitchFamily="34" charset="0"/>
                <a:ea typeface="ＭＳ Ｐゴシック" charset="-128"/>
              </a:rPr>
              <a:t>Asymptomatic</a:t>
            </a:r>
            <a:r>
              <a:rPr lang="de-DE" sz="1600" b="1" dirty="0">
                <a:solidFill>
                  <a:schemeClr val="bg1"/>
                </a:solidFill>
                <a:latin typeface="Calibri" panose="020F0502020204030204" pitchFamily="34" charset="0"/>
                <a:ea typeface="ＭＳ Ｐゴシック" charset="-128"/>
              </a:rPr>
              <a:t> </a:t>
            </a:r>
            <a:r>
              <a:rPr lang="de-DE" sz="1600" b="1" dirty="0" err="1">
                <a:solidFill>
                  <a:schemeClr val="bg1"/>
                </a:solidFill>
                <a:latin typeface="Calibri" panose="020F0502020204030204" pitchFamily="34" charset="0"/>
                <a:ea typeface="ＭＳ Ｐゴシック" charset="-128"/>
              </a:rPr>
              <a:t>patients</a:t>
            </a:r>
            <a:endParaRPr lang="en-GB" sz="1600" b="1" dirty="0">
              <a:solidFill>
                <a:schemeClr val="bg1"/>
              </a:solidFill>
              <a:latin typeface="Calibri" panose="020F0502020204030204" pitchFamily="34" charset="0"/>
              <a:ea typeface="ＭＳ Ｐゴシック" charset="-128"/>
            </a:endParaRPr>
          </a:p>
        </p:txBody>
      </p:sp>
      <p:sp>
        <p:nvSpPr>
          <p:cNvPr id="17" name="Textfeld 16"/>
          <p:cNvSpPr txBox="1"/>
          <p:nvPr/>
        </p:nvSpPr>
        <p:spPr>
          <a:xfrm>
            <a:off x="5791200" y="1546497"/>
            <a:ext cx="1752600" cy="584200"/>
          </a:xfrm>
          <a:prstGeom prst="rect">
            <a:avLst/>
          </a:prstGeom>
          <a:solidFill>
            <a:schemeClr val="accent5"/>
          </a:solidFill>
        </p:spPr>
        <p:txBody>
          <a:bodyPr>
            <a:spAutoFit/>
          </a:bodyPr>
          <a:lstStyle/>
          <a:p>
            <a:pPr algn="ctr">
              <a:defRPr/>
            </a:pPr>
            <a:r>
              <a:rPr lang="de-DE" sz="1600" b="1" dirty="0" err="1">
                <a:latin typeface="Calibri" panose="020F0502020204030204" pitchFamily="34" charset="0"/>
                <a:ea typeface="ＭＳ Ｐゴシック" charset="-128"/>
              </a:rPr>
              <a:t>Symptomatic</a:t>
            </a:r>
            <a:r>
              <a:rPr lang="de-DE" sz="1600" b="1" dirty="0">
                <a:latin typeface="Calibri" panose="020F0502020204030204" pitchFamily="34" charset="0"/>
                <a:ea typeface="ＭＳ Ｐゴシック" charset="-128"/>
              </a:rPr>
              <a:t> </a:t>
            </a:r>
            <a:r>
              <a:rPr lang="de-DE" sz="1600" b="1" dirty="0" err="1">
                <a:latin typeface="Calibri" panose="020F0502020204030204" pitchFamily="34" charset="0"/>
                <a:ea typeface="ＭＳ Ｐゴシック" charset="-128"/>
              </a:rPr>
              <a:t>patients</a:t>
            </a:r>
            <a:endParaRPr lang="en-GB" sz="1600" b="1" dirty="0">
              <a:latin typeface="Calibri" panose="020F0502020204030204" pitchFamily="34" charset="0"/>
              <a:ea typeface="ＭＳ Ｐゴシック" charset="-128"/>
            </a:endParaRPr>
          </a:p>
        </p:txBody>
      </p:sp>
      <p:sp>
        <p:nvSpPr>
          <p:cNvPr id="18" name="Rechteck 17"/>
          <p:cNvSpPr/>
          <p:nvPr/>
        </p:nvSpPr>
        <p:spPr>
          <a:xfrm>
            <a:off x="1600200" y="3222897"/>
            <a:ext cx="914400" cy="29606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hteck 18"/>
          <p:cNvSpPr/>
          <p:nvPr/>
        </p:nvSpPr>
        <p:spPr>
          <a:xfrm>
            <a:off x="3505200" y="3222897"/>
            <a:ext cx="914400" cy="1828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hteck 4"/>
          <p:cNvSpPr>
            <a:spLocks noChangeArrowheads="1"/>
          </p:cNvSpPr>
          <p:nvPr/>
        </p:nvSpPr>
        <p:spPr bwMode="auto">
          <a:xfrm>
            <a:off x="406722" y="344835"/>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Management I.</a:t>
            </a:r>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3"/>
          <p:cNvGrpSpPr/>
          <p:nvPr/>
        </p:nvGrpSpPr>
        <p:grpSpPr>
          <a:xfrm>
            <a:off x="-10905" y="-9219"/>
            <a:ext cx="9151938" cy="251554"/>
            <a:chOff x="3667533" y="2431776"/>
            <a:chExt cx="5473499" cy="80729"/>
          </a:xfrm>
        </p:grpSpPr>
        <p:sp>
          <p:nvSpPr>
            <p:cNvPr id="3" name="Rechteck 2"/>
            <p:cNvSpPr/>
            <p:nvPr userDrawn="1"/>
          </p:nvSpPr>
          <p:spPr>
            <a:xfrm>
              <a:off x="5122972" y="2431776"/>
              <a:ext cx="4018060" cy="80729"/>
            </a:xfrm>
            <a:prstGeom prst="rect">
              <a:avLst/>
            </a:prstGeom>
            <a:solidFill>
              <a:srgbClr val="5383B3"/>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 name="Rechteck 3"/>
            <p:cNvSpPr/>
            <p:nvPr userDrawn="1"/>
          </p:nvSpPr>
          <p:spPr>
            <a:xfrm>
              <a:off x="3667533" y="2431776"/>
              <a:ext cx="4018060" cy="80729"/>
            </a:xfrm>
            <a:prstGeom prst="rect">
              <a:avLst/>
            </a:prstGeom>
            <a:gradFill flip="none" rotWithShape="1">
              <a:gsLst>
                <a:gs pos="0">
                  <a:srgbClr val="5383B3"/>
                </a:gs>
                <a:gs pos="100000">
                  <a:srgbClr val="FFFFFF"/>
                </a:gs>
              </a:gsLst>
              <a:lin ang="10800000" scaled="0"/>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grpSp>
        <p:nvGrpSpPr>
          <p:cNvPr id="5" name="Gruppierung 16"/>
          <p:cNvGrpSpPr/>
          <p:nvPr/>
        </p:nvGrpSpPr>
        <p:grpSpPr>
          <a:xfrm>
            <a:off x="1334" y="340826"/>
            <a:ext cx="9144000" cy="157387"/>
            <a:chOff x="0" y="4814663"/>
            <a:chExt cx="5473499" cy="80729"/>
          </a:xfrm>
        </p:grpSpPr>
        <p:sp>
          <p:nvSpPr>
            <p:cNvPr id="6" name="Rechteck 5"/>
            <p:cNvSpPr/>
            <p:nvPr/>
          </p:nvSpPr>
          <p:spPr>
            <a:xfrm>
              <a:off x="0" y="4814663"/>
              <a:ext cx="4018060" cy="80729"/>
            </a:xfrm>
            <a:prstGeom prst="rect">
              <a:avLst/>
            </a:prstGeom>
            <a:solidFill>
              <a:srgbClr val="C70027"/>
            </a:soli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 name="Rechteck 6"/>
            <p:cNvSpPr/>
            <p:nvPr userDrawn="1"/>
          </p:nvSpPr>
          <p:spPr>
            <a:xfrm>
              <a:off x="1455439" y="4814663"/>
              <a:ext cx="4018060" cy="80729"/>
            </a:xfrm>
            <a:prstGeom prst="rect">
              <a:avLst/>
            </a:prstGeom>
            <a:gradFill flip="none" rotWithShape="1">
              <a:gsLst>
                <a:gs pos="45000">
                  <a:srgbClr val="C70027"/>
                </a:gs>
                <a:gs pos="100000">
                  <a:srgbClr val="FFFFFF"/>
                </a:gs>
              </a:gsLst>
              <a:lin ang="0" scaled="1"/>
              <a:tileRect/>
            </a:gradFill>
            <a:ln w="9525" cap="flat" cmpd="sng" algn="ctr">
              <a:noFill/>
              <a:prstDash val="solid"/>
            </a:ln>
            <a:effectLst/>
            <a:scene3d>
              <a:camera prst="orthographicFront">
                <a:rot lat="0" lon="0" rev="0"/>
              </a:camera>
              <a:lightRig rig="flat" dir="tl">
                <a:rot lat="0" lon="0" rev="6360000"/>
              </a:lightRig>
            </a:scene3d>
            <a:sp3d prstMaterial="flat">
              <a:bevelT w="12700" h="12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10" name="Bild 9"/>
          <p:cNvPicPr>
            <a:picLocks noChangeAspect="1"/>
          </p:cNvPicPr>
          <p:nvPr/>
        </p:nvPicPr>
        <p:blipFill rotWithShape="1">
          <a:blip r:embed="rId2"/>
          <a:srcRect r="71570" b="29152"/>
          <a:stretch/>
        </p:blipFill>
        <p:spPr>
          <a:xfrm>
            <a:off x="25148" y="6262688"/>
            <a:ext cx="402657" cy="565211"/>
          </a:xfrm>
          <a:prstGeom prst="rect">
            <a:avLst/>
          </a:prstGeom>
        </p:spPr>
      </p:pic>
      <p:pic>
        <p:nvPicPr>
          <p:cNvPr id="11" name="Bild 10"/>
          <p:cNvPicPr>
            <a:picLocks noChangeAspect="1"/>
          </p:cNvPicPr>
          <p:nvPr/>
        </p:nvPicPr>
        <p:blipFill rotWithShape="1">
          <a:blip r:embed="rId2"/>
          <a:srcRect l="13014" t="70758"/>
          <a:stretch/>
        </p:blipFill>
        <p:spPr>
          <a:xfrm>
            <a:off x="482348" y="6553404"/>
            <a:ext cx="1398854" cy="264888"/>
          </a:xfrm>
          <a:prstGeom prst="rect">
            <a:avLst/>
          </a:prstGeom>
        </p:spPr>
      </p:pic>
      <p:sp>
        <p:nvSpPr>
          <p:cNvPr id="12" name="Rechteck 11"/>
          <p:cNvSpPr/>
          <p:nvPr/>
        </p:nvSpPr>
        <p:spPr>
          <a:xfrm>
            <a:off x="-10905" y="15497"/>
            <a:ext cx="9159876" cy="460095"/>
          </a:xfrm>
          <a:prstGeom prst="rect">
            <a:avLst/>
          </a:prstGeom>
          <a:gradFill flip="none" rotWithShape="1">
            <a:gsLst>
              <a:gs pos="0">
                <a:schemeClr val="bg1">
                  <a:lumMod val="50000"/>
                </a:schemeClr>
              </a:gs>
              <a:gs pos="100000">
                <a:schemeClr val="bg1">
                  <a:lumMod val="85000"/>
                </a:schemeClr>
              </a:gs>
            </a:gsLst>
            <a:lin ang="0" scaled="0"/>
            <a:tileRect/>
          </a:gra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100" dirty="0"/>
          </a:p>
        </p:txBody>
      </p:sp>
      <p:sp>
        <p:nvSpPr>
          <p:cNvPr id="13" name="Textfeld 12"/>
          <p:cNvSpPr txBox="1"/>
          <p:nvPr/>
        </p:nvSpPr>
        <p:spPr>
          <a:xfrm>
            <a:off x="-15876" y="-79380"/>
            <a:ext cx="5307705" cy="523220"/>
          </a:xfrm>
          <a:prstGeom prst="rect">
            <a:avLst/>
          </a:prstGeom>
          <a:noFill/>
        </p:spPr>
        <p:txBody>
          <a:bodyPr wrap="square" rtlCol="0">
            <a:spAutoFit/>
          </a:bodyPr>
          <a:lstStyle/>
          <a:p>
            <a:pPr algn="l"/>
            <a:r>
              <a:rPr lang="de-DE" sz="2800" b="0" i="0" dirty="0" smtClean="0">
                <a:solidFill>
                  <a:schemeClr val="bg1">
                    <a:lumMod val="50000"/>
                  </a:schemeClr>
                </a:solidFill>
                <a:effectLst>
                  <a:innerShdw blurRad="114300">
                    <a:prstClr val="black"/>
                  </a:innerShdw>
                  <a:reflection blurRad="6350" stA="55000" endA="300" endPos="45500" dir="5400000" sy="-100000" algn="bl" rotWithShape="0"/>
                </a:effectLst>
                <a:latin typeface="Helvetica Neue Bold Condensed"/>
                <a:cs typeface="Helvetica Neue Bold Condensed"/>
              </a:rPr>
              <a:t>CARDIO</a:t>
            </a:r>
            <a:r>
              <a:rPr lang="de-DE" sz="2800" b="0" i="0" dirty="0" smtClean="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rPr>
              <a:t>CLUB</a:t>
            </a:r>
            <a:endParaRPr lang="de-DE" sz="2800" b="0" i="0" dirty="0">
              <a:solidFill>
                <a:srgbClr val="FFFFFF"/>
              </a:solidFill>
              <a:effectLst>
                <a:innerShdw blurRad="114300">
                  <a:prstClr val="black"/>
                </a:innerShdw>
                <a:reflection blurRad="6350" stA="55000" endA="300" endPos="45500" dir="5400000" sy="-100000" algn="bl" rotWithShape="0"/>
              </a:effectLst>
              <a:latin typeface="Helvetica Neue UltraLight"/>
              <a:cs typeface="Helvetica Neue UltraLight"/>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l="3198" t="3711" r="2737" b="1846"/>
          <a:stretch>
            <a:fillRect/>
          </a:stretch>
        </p:blipFill>
        <p:spPr bwMode="auto">
          <a:xfrm>
            <a:off x="193675" y="1354138"/>
            <a:ext cx="424021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
          <p:cNvSpPr>
            <a:spLocks noChangeArrowheads="1"/>
          </p:cNvSpPr>
          <p:nvPr/>
        </p:nvSpPr>
        <p:spPr bwMode="auto">
          <a:xfrm>
            <a:off x="522288" y="3640138"/>
            <a:ext cx="3729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fr-FR" altLang="de-DE" sz="1000" b="1" i="1">
                <a:latin typeface="Calibri" pitchFamily="34" charset="0"/>
              </a:rPr>
              <a:t>ESC PAD Guidelines. </a:t>
            </a:r>
            <a:r>
              <a:rPr lang="en-GB" altLang="de-DE" sz="1000" b="1" i="1">
                <a:latin typeface="Calibri" pitchFamily="34" charset="0"/>
              </a:rPr>
              <a:t>Eur Heart J. 2011 Nov;32(22):2851-906</a:t>
            </a:r>
            <a:endParaRPr lang="en-US" altLang="de-DE" sz="1000" b="1" i="1">
              <a:latin typeface="Calibri" pitchFamily="34" charset="0"/>
            </a:endParaRPr>
          </a:p>
        </p:txBody>
      </p:sp>
      <p:sp>
        <p:nvSpPr>
          <p:cNvPr id="16" name="Rechteck 4"/>
          <p:cNvSpPr>
            <a:spLocks noChangeArrowheads="1"/>
          </p:cNvSpPr>
          <p:nvPr/>
        </p:nvSpPr>
        <p:spPr bwMode="auto">
          <a:xfrm>
            <a:off x="395536" y="344835"/>
            <a:ext cx="841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GB" altLang="de-DE" sz="5400" b="1" dirty="0">
                <a:latin typeface="Calibri" pitchFamily="34" charset="0"/>
              </a:rPr>
              <a:t>Best medical therapy</a:t>
            </a:r>
          </a:p>
        </p:txBody>
      </p:sp>
      <p:pic>
        <p:nvPicPr>
          <p:cNvPr id="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22350" t="45212" r="16138" b="38486"/>
          <a:stretch>
            <a:fillRect/>
          </a:stretch>
        </p:blipFill>
        <p:spPr bwMode="auto">
          <a:xfrm>
            <a:off x="4545013" y="1308100"/>
            <a:ext cx="4522787" cy="74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rcRect l="48334" t="25212" r="5530" b="24484"/>
          <a:stretch>
            <a:fillRect/>
          </a:stretch>
        </p:blipFill>
        <p:spPr bwMode="auto">
          <a:xfrm>
            <a:off x="4565650" y="2109788"/>
            <a:ext cx="4506913" cy="307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13"/>
          <p:cNvSpPr>
            <a:spLocks noChangeArrowheads="1"/>
          </p:cNvSpPr>
          <p:nvPr/>
        </p:nvSpPr>
        <p:spPr bwMode="auto">
          <a:xfrm>
            <a:off x="5948363" y="6096000"/>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a:latin typeface="Calibri" pitchFamily="34" charset="0"/>
              </a:rPr>
              <a:t>N Engl J Med 2006; 355:549-559</a:t>
            </a:r>
            <a:endParaRPr lang="en-US" altLang="de-DE" sz="1000" b="1" i="1">
              <a:latin typeface="Calibri" pitchFamily="34" charset="0"/>
            </a:endParaRPr>
          </a:p>
        </p:txBody>
      </p:sp>
      <p:sp>
        <p:nvSpPr>
          <p:cNvPr id="20" name="Rechteck 14"/>
          <p:cNvSpPr>
            <a:spLocks noChangeArrowheads="1"/>
          </p:cNvSpPr>
          <p:nvPr/>
        </p:nvSpPr>
        <p:spPr bwMode="auto">
          <a:xfrm>
            <a:off x="4572000" y="5334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de-DE" sz="1200">
                <a:latin typeface="Calibri" pitchFamily="34" charset="0"/>
              </a:rPr>
              <a:t>“The effectiveness of statins in patients with symptomatic cerebrovascular disease is well proven, irrespective of the initial cholesterol concentration”</a:t>
            </a:r>
          </a:p>
        </p:txBody>
      </p:sp>
      <p:sp>
        <p:nvSpPr>
          <p:cNvPr id="21" name="Rechteck 1"/>
          <p:cNvSpPr>
            <a:spLocks noChangeArrowheads="1"/>
          </p:cNvSpPr>
          <p:nvPr/>
        </p:nvSpPr>
        <p:spPr bwMode="auto">
          <a:xfrm>
            <a:off x="2098179" y="6477000"/>
            <a:ext cx="1609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de-DE" altLang="de-DE" sz="1000" b="1" i="1" dirty="0">
                <a:latin typeface="Calibri" pitchFamily="34" charset="0"/>
              </a:rPr>
              <a:t>Lancet 2009; 373: 1849–60</a:t>
            </a:r>
          </a:p>
        </p:txBody>
      </p:sp>
      <p:grpSp>
        <p:nvGrpSpPr>
          <p:cNvPr id="22" name="Gruppieren 2"/>
          <p:cNvGrpSpPr>
            <a:grpSpLocks/>
          </p:cNvGrpSpPr>
          <p:nvPr/>
        </p:nvGrpSpPr>
        <p:grpSpPr bwMode="auto">
          <a:xfrm>
            <a:off x="1619673" y="4068763"/>
            <a:ext cx="2514600" cy="2332037"/>
            <a:chOff x="3962400" y="2382836"/>
            <a:chExt cx="5339194" cy="4981576"/>
          </a:xfrm>
        </p:grpSpPr>
        <p:pic>
          <p:nvPicPr>
            <p:cNvPr id="23" name="Picture 13"/>
            <p:cNvPicPr>
              <a:picLocks noChangeAspect="1" noChangeArrowheads="1"/>
            </p:cNvPicPr>
            <p:nvPr/>
          </p:nvPicPr>
          <p:blipFill>
            <a:blip r:embed="rId6">
              <a:extLst>
                <a:ext uri="{28A0092B-C50C-407E-A947-70E740481C1C}">
                  <a14:useLocalDpi xmlns:a14="http://schemas.microsoft.com/office/drawing/2010/main" val="0"/>
                </a:ext>
              </a:extLst>
            </a:blip>
            <a:srcRect r="77161"/>
            <a:stretch>
              <a:fillRect/>
            </a:stretch>
          </p:blipFill>
          <p:spPr bwMode="auto">
            <a:xfrm>
              <a:off x="3962400" y="2382837"/>
              <a:ext cx="2097232"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p:cNvPicPr>
              <a:picLocks noChangeAspect="1" noChangeArrowheads="1"/>
            </p:cNvPicPr>
            <p:nvPr/>
          </p:nvPicPr>
          <p:blipFill>
            <a:blip r:embed="rId6">
              <a:extLst>
                <a:ext uri="{28A0092B-C50C-407E-A947-70E740481C1C}">
                  <a14:useLocalDpi xmlns:a14="http://schemas.microsoft.com/office/drawing/2010/main" val="0"/>
                </a:ext>
              </a:extLst>
            </a:blip>
            <a:srcRect l="64636"/>
            <a:stretch>
              <a:fillRect/>
            </a:stretch>
          </p:blipFill>
          <p:spPr bwMode="auto">
            <a:xfrm>
              <a:off x="6054435" y="2382836"/>
              <a:ext cx="3247159"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Rechteck 24"/>
          <p:cNvSpPr/>
          <p:nvPr/>
        </p:nvSpPr>
        <p:spPr>
          <a:xfrm rot="16200000">
            <a:off x="2564235" y="4221163"/>
            <a:ext cx="625475" cy="2514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64967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1279</Words>
  <Application>Microsoft Office PowerPoint</Application>
  <PresentationFormat>Bildschirmpräsentation (4:3)</PresentationFormat>
  <Paragraphs>167</Paragraphs>
  <Slides>37</Slides>
  <Notes>2</Notes>
  <HiddenSlides>0</HiddenSlides>
  <MMClips>0</MMClips>
  <ScaleCrop>false</ScaleCrop>
  <HeadingPairs>
    <vt:vector size="4" baseType="variant">
      <vt:variant>
        <vt:lpstr>Design</vt:lpstr>
      </vt:variant>
      <vt:variant>
        <vt:i4>1</vt:i4>
      </vt:variant>
      <vt:variant>
        <vt:lpstr>Folientitel</vt:lpstr>
      </vt:variant>
      <vt:variant>
        <vt:i4>37</vt:i4>
      </vt:variant>
    </vt:vector>
  </HeadingPairs>
  <TitlesOfParts>
    <vt:vector size="38"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Cassese</dc:creator>
  <cp:lastModifiedBy>Cassese</cp:lastModifiedBy>
  <cp:revision>14</cp:revision>
  <dcterms:created xsi:type="dcterms:W3CDTF">2015-03-02T13:27:48Z</dcterms:created>
  <dcterms:modified xsi:type="dcterms:W3CDTF">2015-03-02T15:37:41Z</dcterms:modified>
</cp:coreProperties>
</file>