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65" r:id="rId2"/>
    <p:sldId id="366" r:id="rId3"/>
    <p:sldId id="367" r:id="rId4"/>
    <p:sldId id="368" r:id="rId5"/>
    <p:sldId id="369" r:id="rId6"/>
    <p:sldId id="370" r:id="rId7"/>
    <p:sldId id="371" r:id="rId8"/>
    <p:sldId id="395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6" r:id="rId33"/>
    <p:sldId id="334" r:id="rId34"/>
  </p:sldIdLst>
  <p:sldSz cx="9144000" cy="6858000" type="screen4x3"/>
  <p:notesSz cx="6858000" cy="9144000"/>
  <p:custDataLst>
    <p:tags r:id="rId3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F236"/>
    <a:srgbClr val="1D32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2308" autoAdjust="0"/>
  </p:normalViewPr>
  <p:slideViewPr>
    <p:cSldViewPr snapToGrid="0" showGuides="1">
      <p:cViewPr>
        <p:scale>
          <a:sx n="60" d="100"/>
          <a:sy n="60" d="100"/>
        </p:scale>
        <p:origin x="-1800" y="-252"/>
      </p:cViewPr>
      <p:guideLst>
        <p:guide orient="horz" pos="4319"/>
        <p:guide orient="horz" pos="4134"/>
        <p:guide pos="265"/>
        <p:guide pos="5489"/>
        <p:guide pos="349"/>
        <p:guide pos="2807"/>
        <p:guide pos="29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22CF3-865C-4AAD-8D54-C93CA2DC8AA5}" type="datetimeFigureOut">
              <a:rPr lang="de-DE" smtClean="0"/>
              <a:t>03.05.2015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74E7-E92C-495B-ADE8-7842612B0C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15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0576" indent="-272509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2967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9568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7635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9585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535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33484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5434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14309C-BCAC-4A3F-9690-7C6B55579FEE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200" dirty="0" smtClean="0">
                <a:solidFill>
                  <a:schemeClr val="bg1"/>
                </a:solidFill>
              </a:rPr>
              <a:t>Die wichtigste Frühkomplikation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ist die Lungenembolie,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die in über 95 Prozent durch eine</a:t>
            </a:r>
          </a:p>
          <a:p>
            <a:r>
              <a:rPr lang="de-DE" sz="1200" dirty="0" err="1" smtClean="0">
                <a:solidFill>
                  <a:schemeClr val="bg1"/>
                </a:solidFill>
              </a:rPr>
              <a:t>Phlebothrombose</a:t>
            </a:r>
            <a:r>
              <a:rPr lang="de-DE" sz="1200" dirty="0" smtClean="0">
                <a:solidFill>
                  <a:schemeClr val="bg1"/>
                </a:solidFill>
              </a:rPr>
              <a:t> verursacht wird.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Das Risiko der Lungenembolie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nimmt mit der Ausdehnung der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Thrombose zu. Die Hälfte der Patienten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mit einer proximalen Beinvenenthrombose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haben eine Lungenembolie,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die meist </a:t>
            </a:r>
            <a:r>
              <a:rPr lang="de-DE" sz="1200" dirty="0" err="1" smtClean="0">
                <a:solidFill>
                  <a:schemeClr val="bg1"/>
                </a:solidFill>
              </a:rPr>
              <a:t>oligo</a:t>
            </a:r>
            <a:r>
              <a:rPr lang="de-DE" sz="1200" dirty="0" smtClean="0">
                <a:solidFill>
                  <a:schemeClr val="bg1"/>
                </a:solidFill>
              </a:rPr>
              <a:t>- oder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asymptomatisch ist. Zudem erleiden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ein Drittel der Patienten, die der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Diagnose der Thrombose entgehen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und nicht behandelt werden, symptomatische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Lungenembolien.</a:t>
            </a:r>
          </a:p>
          <a:p>
            <a:endParaRPr lang="de-DE" altLang="de-DE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de-DE" dirty="0" smtClean="0"/>
              <a:t>ADAC im Jahr 2013 auf einen historischen Tiefststand gesunken. Danach kamen in diesem Jahr im Straßenverkehr 3290 Menschen ums Leben</a:t>
            </a:r>
            <a:endParaRPr lang="de-DE" alt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0576" indent="-272509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2967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9568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7635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9585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535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33484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5434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0786B7-FE78-4933-9E37-1FE8CAEC92EC}" type="slidenum">
              <a:rPr lang="en-GB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>
                <a:latin typeface="Arial" pitchFamily="34" charset="0"/>
                <a:ea typeface="ＭＳ Ｐゴシック" pitchFamily="34" charset="-128"/>
              </a:rPr>
              <a:t>In der Isar test 4 studie verglichen wir einen Sirolimsfreisetzenden stent mit bidegradabeler Polymerbeschichtung mit zwei führenden Limus eluting  Stents mit permantenter polymerbeschichtung.</a:t>
            </a:r>
          </a:p>
          <a:p>
            <a:r>
              <a:rPr lang="de-DE" altLang="de-DE" smtClean="0">
                <a:latin typeface="Arial" pitchFamily="34" charset="0"/>
                <a:ea typeface="ＭＳ Ｐゴシック" pitchFamily="34" charset="-128"/>
              </a:rPr>
              <a:t>Dem everolimus eluting Xience Stent und dem sirolimus eluting Cypher sent.</a:t>
            </a:r>
          </a:p>
          <a:p>
            <a:r>
              <a:rPr lang="de-DE" altLang="de-DE" smtClean="0">
                <a:latin typeface="Arial" pitchFamily="34" charset="0"/>
                <a:ea typeface="ＭＳ Ｐゴシック" pitchFamily="34" charset="-128"/>
              </a:rPr>
              <a:t>Der stent mit biodegradabeler Polymerbeschichtung wurde im Rahmen des Isar Stentprojekts entwickelt.</a:t>
            </a:r>
          </a:p>
          <a:p>
            <a:r>
              <a:rPr lang="de-DE" altLang="de-DE" smtClean="0">
                <a:latin typeface="Arial" pitchFamily="34" charset="0"/>
                <a:ea typeface="ＭＳ Ｐゴシック" pitchFamily="34" charset="-128"/>
              </a:rPr>
              <a:t>Sirolimus eluting , beschichtet mit einem biodegradabelen Polymer, auf einem dünnmaschigem stent aus rostfreiem stahl mit microporöser oberfläche   </a:t>
            </a: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0576" indent="-272509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2967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9568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7635" indent="-218301" defTabSz="88199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9585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535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33484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5434" indent="-218301" defTabSz="8819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0786B7-FE78-4933-9E37-1FE8CAEC92EC}" type="slidenum">
              <a:rPr lang="en-GB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7005-2066-4EC4-A592-A226E0B58F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7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923" y="8685878"/>
            <a:ext cx="297154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14" tIns="44106" rIns="88214" bIns="44106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82A76A-0E4B-4C60-B308-3D43D3353510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de-DE" smtClean="0">
                <a:latin typeface="Arial" pitchFamily="34" charset="0"/>
                <a:ea typeface="ＭＳ Ｐゴシック" pitchFamily="34" charset="-128"/>
              </a:rPr>
              <a:t>Medikamentenbeschichtete Stents sind mit einem geringen Anstieg später Restenosen und Stentthrombosen assoziert. Das zu grundeliegende pathophysiologische Korrelat könnte in einer </a:t>
            </a:r>
          </a:p>
          <a:p>
            <a:pPr eaLnBrk="1" hangingPunct="1"/>
            <a:r>
              <a:rPr lang="en-GB" altLang="de-DE" i="1" smtClean="0">
                <a:latin typeface="Arial" pitchFamily="34" charset="0"/>
                <a:ea typeface="ＭＳ Ｐゴシック" pitchFamily="34" charset="-128"/>
              </a:rPr>
              <a:t>Chronische Entzündungsreaktion und verzögerte Heilung der arteriellen Gefäßwand durch permanente Polymerbeschichtungen medikamentenfreisetzender Stents</a:t>
            </a:r>
          </a:p>
          <a:p>
            <a:pPr eaLnBrk="1" hangingPunct="1"/>
            <a:endParaRPr lang="en-GB" altLang="de-DE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it-IT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74E7-E92C-495B-ADE8-7842612B0C5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52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923" y="8685878"/>
            <a:ext cx="297154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14" tIns="44106" rIns="88214" bIns="44106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2DDB8E-7978-4304-9AE1-4321B435FFC2}" type="slidenum">
              <a:rPr lang="de-DE" altLang="de-DE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de-DE" smtClean="0">
                <a:latin typeface="Arial" pitchFamily="34" charset="0"/>
                <a:ea typeface="ＭＳ Ｐゴシック" pitchFamily="34" charset="-128"/>
              </a:rPr>
              <a:t>Medikamentenbeschichtete Stents sind mit einem geringen Anstieg später Restenosen und Stentthrombosen assoziert. Das zu grundeliegende pathophysiologische Korrelat könnte in einer </a:t>
            </a:r>
          </a:p>
          <a:p>
            <a:pPr eaLnBrk="1" hangingPunct="1"/>
            <a:r>
              <a:rPr lang="en-GB" altLang="de-DE" i="1" smtClean="0">
                <a:latin typeface="Arial" pitchFamily="34" charset="0"/>
                <a:ea typeface="ＭＳ Ｐゴシック" pitchFamily="34" charset="-128"/>
              </a:rPr>
              <a:t>Chronische Entzündungsreaktion und verzögerte Heilung der arteriellen Gefäßwand durch permanente Polymerbeschichtungen medikamentenfreisetzender Stents</a:t>
            </a:r>
          </a:p>
          <a:p>
            <a:pPr eaLnBrk="1" hangingPunct="1"/>
            <a:endParaRPr lang="en-GB" altLang="de-DE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it-IT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Renal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Impairment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Nonvalvular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Atrial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Fibrillation</a:t>
            </a:r>
            <a:endParaRPr lang="de-D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XARELTO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CrCl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&lt;15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Periodically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renal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(i.e.,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renal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Discontinue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XARELTO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renal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XARELTO.</a:t>
            </a:r>
          </a:p>
          <a:p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CrCl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&gt;50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/min: 20 mg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evening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meal</a:t>
            </a:r>
            <a:endParaRPr lang="de-D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CrCl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15 - 50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/min: 15 mg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evening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meal</a:t>
            </a:r>
            <a:endParaRPr lang="de-D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Vein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Thrombosis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(DVT),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Embolism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(PE),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Recurrence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DVT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 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XARELTO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CrCl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&lt;30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/min due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rivaroxaban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pharmacodynamic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Prophylaxis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Vein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Thrombosis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Hip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Knee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Replacement</a:t>
            </a:r>
            <a:r>
              <a:rPr lang="de-D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XARELTO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CrCl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&lt;30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/min due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rivaroxaban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pharmacodynamic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promptly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CrCl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/min.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renal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XARELTO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discontinue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Nierenfunktionsstörungen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begrenzten klinischen Daten von Patienten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 einer schweren Nierenfunktionsstörung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Kreatinin-Clearance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– 29 ml/min)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weisen auf signifikant erhöhte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Rivaroxaban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Plasmakonzentrationen hin. Deshalb ist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Xarelto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bei diesen Patienten mit Vorsicht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anzuwenden. Die Anwendung bei Patienten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 einer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Kreatinin-Clearance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15 ml/min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wird nicht empfohlen (siehe Abschnitte 4.4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 5.2).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 Patienten mit einer mittelschweren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Kreatinin-Clearance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– 49 ml/min) oder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einer schweren Nierenfunktionsstörung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Kreatinin-Clearance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– 29 ml/min) werden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folgenden Dosierungen empfohlen: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Zur Prophylaxe von Schlaganfällen und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systemischen Embolien bei Patienten mit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nicht-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valvulärem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Vorhofflimmern beträgt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empfohlene Dosis 15 mg einmal täglich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(siehe Abschnitt 5.2).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Zur Behandlung von TVT, Behandlung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LE sowie Prophylaxe von rezidivierenden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TVT und LE: Patienten sollten in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ersten 3 Wochen mit 15 mg zweimal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täglich behandelt werden. Anschließend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beträgt die empfohlene Dosierung 20 mg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einmal täglich. Eine Dosisreduktion von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mg einmal täglich auf 15 mg einmal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täglich sollte dann in Erwägung gezogen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werden, wenn das abgeschätzte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tungsrisiko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Patienten höher ist als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Risiko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für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rezidivierende TVT und LE.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Empfehlung zur Anwendung von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mg basiert auf einer PK-Modellierung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 wurde nicht in klinischen Studien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getestet (siehe Abschnitte 4.4, 5.1 und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5.2).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 Patienten mit einer leichten Nierenfunktionsstörung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Kreatinin-Clearance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 – 80 ml/min) ist keine Dosisanpassung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 (siehe Abschnitt 5.2).</a:t>
            </a:r>
            <a:endParaRPr lang="de-D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BDC-D675-9040-A021-8C5CCD16F77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75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8594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430214" y="232072"/>
            <a:ext cx="8283574" cy="47172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0575" y="4276910"/>
            <a:ext cx="7496175" cy="2769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790575" y="3100067"/>
            <a:ext cx="7496175" cy="984885"/>
          </a:xfrm>
        </p:spPr>
        <p:txBody>
          <a:bodyPr anchor="b">
            <a:sp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2090" name="Picture 4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9" y="5121405"/>
            <a:ext cx="2528951" cy="148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ihandform 8"/>
          <p:cNvSpPr/>
          <p:nvPr userDrawn="1"/>
        </p:nvSpPr>
        <p:spPr>
          <a:xfrm>
            <a:off x="430214" y="1123647"/>
            <a:ext cx="8283574" cy="432406"/>
          </a:xfrm>
          <a:custGeom>
            <a:avLst/>
            <a:gdLst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361485" h="432406">
                <a:moveTo>
                  <a:pt x="0" y="272561"/>
                </a:moveTo>
                <a:cubicBezTo>
                  <a:pt x="46892" y="307730"/>
                  <a:pt x="92319" y="366346"/>
                  <a:pt x="140677" y="378069"/>
                </a:cubicBezTo>
                <a:cubicBezTo>
                  <a:pt x="189035" y="389792"/>
                  <a:pt x="219808" y="347296"/>
                  <a:pt x="290146" y="342900"/>
                </a:cubicBezTo>
                <a:lnTo>
                  <a:pt x="562708" y="351692"/>
                </a:lnTo>
                <a:cubicBezTo>
                  <a:pt x="624254" y="348761"/>
                  <a:pt x="609600" y="320919"/>
                  <a:pt x="659423" y="325315"/>
                </a:cubicBezTo>
                <a:cubicBezTo>
                  <a:pt x="709246" y="329711"/>
                  <a:pt x="819150" y="430823"/>
                  <a:pt x="861646" y="378069"/>
                </a:cubicBezTo>
                <a:lnTo>
                  <a:pt x="914400" y="8792"/>
                </a:lnTo>
                <a:lnTo>
                  <a:pt x="993531" y="404446"/>
                </a:lnTo>
                <a:cubicBezTo>
                  <a:pt x="1038958" y="463061"/>
                  <a:pt x="1123951" y="388326"/>
                  <a:pt x="1186962" y="360484"/>
                </a:cubicBezTo>
                <a:cubicBezTo>
                  <a:pt x="1249973" y="332642"/>
                  <a:pt x="1308589" y="234461"/>
                  <a:pt x="1371600" y="237392"/>
                </a:cubicBezTo>
                <a:cubicBezTo>
                  <a:pt x="1434611" y="240323"/>
                  <a:pt x="1455127" y="356088"/>
                  <a:pt x="1565031" y="378069"/>
                </a:cubicBezTo>
                <a:cubicBezTo>
                  <a:pt x="1674935" y="400050"/>
                  <a:pt x="2004646" y="392722"/>
                  <a:pt x="2031023" y="369276"/>
                </a:cubicBezTo>
                <a:lnTo>
                  <a:pt x="2110154" y="298938"/>
                </a:lnTo>
                <a:cubicBezTo>
                  <a:pt x="2136531" y="275492"/>
                  <a:pt x="2242039" y="470388"/>
                  <a:pt x="2286000" y="422030"/>
                </a:cubicBezTo>
                <a:lnTo>
                  <a:pt x="2373923" y="8792"/>
                </a:lnTo>
                <a:lnTo>
                  <a:pt x="2444262" y="395653"/>
                </a:lnTo>
                <a:lnTo>
                  <a:pt x="2602523" y="360484"/>
                </a:lnTo>
                <a:cubicBezTo>
                  <a:pt x="2667000" y="332642"/>
                  <a:pt x="2765181" y="221273"/>
                  <a:pt x="2831123" y="228600"/>
                </a:cubicBezTo>
                <a:cubicBezTo>
                  <a:pt x="2897065" y="235927"/>
                  <a:pt x="2898531" y="378069"/>
                  <a:pt x="2998177" y="404446"/>
                </a:cubicBezTo>
                <a:cubicBezTo>
                  <a:pt x="3097823" y="430823"/>
                  <a:pt x="3341077" y="398584"/>
                  <a:pt x="3429000" y="386861"/>
                </a:cubicBezTo>
                <a:lnTo>
                  <a:pt x="3525716" y="334107"/>
                </a:lnTo>
                <a:cubicBezTo>
                  <a:pt x="3557955" y="316522"/>
                  <a:pt x="3644412" y="448407"/>
                  <a:pt x="3683977" y="395653"/>
                </a:cubicBezTo>
                <a:lnTo>
                  <a:pt x="3763108" y="17584"/>
                </a:lnTo>
                <a:lnTo>
                  <a:pt x="3807069" y="369276"/>
                </a:lnTo>
                <a:cubicBezTo>
                  <a:pt x="3840773" y="426426"/>
                  <a:pt x="3897923" y="385395"/>
                  <a:pt x="3965331" y="360484"/>
                </a:cubicBezTo>
                <a:cubicBezTo>
                  <a:pt x="4032739" y="335573"/>
                  <a:pt x="4158762" y="172915"/>
                  <a:pt x="4211516" y="219807"/>
                </a:cubicBezTo>
                <a:lnTo>
                  <a:pt x="4369777" y="360484"/>
                </a:lnTo>
                <a:cubicBezTo>
                  <a:pt x="4422531" y="407376"/>
                  <a:pt x="4720004" y="359019"/>
                  <a:pt x="4818185" y="351692"/>
                </a:cubicBezTo>
                <a:lnTo>
                  <a:pt x="4958862" y="316523"/>
                </a:lnTo>
                <a:lnTo>
                  <a:pt x="5134708" y="395653"/>
                </a:lnTo>
                <a:lnTo>
                  <a:pt x="5196254" y="26376"/>
                </a:lnTo>
                <a:lnTo>
                  <a:pt x="5310554" y="413238"/>
                </a:lnTo>
                <a:cubicBezTo>
                  <a:pt x="5358912" y="468923"/>
                  <a:pt x="5427785" y="388326"/>
                  <a:pt x="5486400" y="360484"/>
                </a:cubicBezTo>
                <a:cubicBezTo>
                  <a:pt x="5545015" y="332642"/>
                  <a:pt x="5603631" y="202222"/>
                  <a:pt x="5662246" y="246184"/>
                </a:cubicBezTo>
                <a:lnTo>
                  <a:pt x="5838092" y="378069"/>
                </a:lnTo>
                <a:cubicBezTo>
                  <a:pt x="5961184" y="388327"/>
                  <a:pt x="6279173" y="304799"/>
                  <a:pt x="6400800" y="307730"/>
                </a:cubicBezTo>
                <a:cubicBezTo>
                  <a:pt x="6522427" y="310661"/>
                  <a:pt x="6528289" y="439614"/>
                  <a:pt x="6567854" y="395653"/>
                </a:cubicBezTo>
                <a:lnTo>
                  <a:pt x="6638192" y="43961"/>
                </a:lnTo>
                <a:lnTo>
                  <a:pt x="6726116" y="386861"/>
                </a:lnTo>
                <a:lnTo>
                  <a:pt x="6866792" y="386861"/>
                </a:lnTo>
                <a:cubicBezTo>
                  <a:pt x="6928338" y="357553"/>
                  <a:pt x="7033846" y="211015"/>
                  <a:pt x="7095392" y="211015"/>
                </a:cubicBezTo>
                <a:cubicBezTo>
                  <a:pt x="7156938" y="211015"/>
                  <a:pt x="7145215" y="357553"/>
                  <a:pt x="7236069" y="386861"/>
                </a:cubicBezTo>
                <a:lnTo>
                  <a:pt x="7640516" y="386861"/>
                </a:lnTo>
                <a:cubicBezTo>
                  <a:pt x="7734301" y="373673"/>
                  <a:pt x="7741627" y="310661"/>
                  <a:pt x="7798777" y="307730"/>
                </a:cubicBezTo>
                <a:cubicBezTo>
                  <a:pt x="7855927" y="304799"/>
                  <a:pt x="7948247" y="420564"/>
                  <a:pt x="7983416" y="369276"/>
                </a:cubicBezTo>
                <a:lnTo>
                  <a:pt x="8009792" y="0"/>
                </a:lnTo>
                <a:lnTo>
                  <a:pt x="8115300" y="378069"/>
                </a:lnTo>
                <a:lnTo>
                  <a:pt x="8361485" y="290146"/>
                </a:lnTo>
              </a:path>
            </a:pathLst>
          </a:custGeom>
          <a:ln w="28575">
            <a:gradFill flip="none" rotWithShape="1">
              <a:gsLst>
                <a:gs pos="10000">
                  <a:schemeClr val="bg1"/>
                </a:gs>
                <a:gs pos="9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164985"/>
            <a:ext cx="1246621" cy="3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430213" y="6597229"/>
            <a:ext cx="63478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BA19CBC-4A13-4383-BD6D-6D21D813E071}" type="datetime1">
              <a:rPr lang="de-DE" smtClean="0"/>
              <a:t>03.05.2015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 flipH="1">
            <a:off x="1217824" y="6597229"/>
            <a:ext cx="45225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ISAResearch Center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4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99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Stadt Münch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9681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C:\Users\Marie\AppData\Local\Temp\Stadt München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4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8077200" y="0"/>
            <a:ext cx="636588" cy="821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 smtClean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8181975" y="142875"/>
            <a:ext cx="427038" cy="604837"/>
            <a:chOff x="7083426" y="142875"/>
            <a:chExt cx="427038" cy="604837"/>
          </a:xfrm>
        </p:grpSpPr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299326" y="142875"/>
              <a:ext cx="211138" cy="566737"/>
            </a:xfrm>
            <a:custGeom>
              <a:avLst/>
              <a:gdLst>
                <a:gd name="T0" fmla="*/ 0 w 261"/>
                <a:gd name="T1" fmla="*/ 0 h 699"/>
                <a:gd name="T2" fmla="*/ 0 w 261"/>
                <a:gd name="T3" fmla="*/ 699 h 699"/>
                <a:gd name="T4" fmla="*/ 47 w 261"/>
                <a:gd name="T5" fmla="*/ 699 h 699"/>
                <a:gd name="T6" fmla="*/ 47 w 261"/>
                <a:gd name="T7" fmla="*/ 321 h 699"/>
                <a:gd name="T8" fmla="*/ 166 w 261"/>
                <a:gd name="T9" fmla="*/ 247 h 699"/>
                <a:gd name="T10" fmla="*/ 74 w 261"/>
                <a:gd name="T11" fmla="*/ 699 h 699"/>
                <a:gd name="T12" fmla="*/ 124 w 261"/>
                <a:gd name="T13" fmla="*/ 699 h 699"/>
                <a:gd name="T14" fmla="*/ 219 w 261"/>
                <a:gd name="T15" fmla="*/ 245 h 699"/>
                <a:gd name="T16" fmla="*/ 47 w 261"/>
                <a:gd name="T17" fmla="*/ 191 h 699"/>
                <a:gd name="T18" fmla="*/ 47 w 261"/>
                <a:gd name="T19" fmla="*/ 0 h 699"/>
                <a:gd name="T20" fmla="*/ 0 w 261"/>
                <a:gd name="T21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699">
                  <a:moveTo>
                    <a:pt x="0" y="0"/>
                  </a:moveTo>
                  <a:cubicBezTo>
                    <a:pt x="0" y="699"/>
                    <a:pt x="0" y="699"/>
                    <a:pt x="0" y="699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47" y="321"/>
                    <a:pt x="47" y="321"/>
                    <a:pt x="47" y="321"/>
                  </a:cubicBezTo>
                  <a:cubicBezTo>
                    <a:pt x="47" y="225"/>
                    <a:pt x="121" y="192"/>
                    <a:pt x="166" y="247"/>
                  </a:cubicBezTo>
                  <a:cubicBezTo>
                    <a:pt x="224" y="316"/>
                    <a:pt x="148" y="542"/>
                    <a:pt x="74" y="699"/>
                  </a:cubicBezTo>
                  <a:cubicBezTo>
                    <a:pt x="124" y="699"/>
                    <a:pt x="124" y="699"/>
                    <a:pt x="124" y="699"/>
                  </a:cubicBezTo>
                  <a:cubicBezTo>
                    <a:pt x="214" y="513"/>
                    <a:pt x="261" y="344"/>
                    <a:pt x="219" y="245"/>
                  </a:cubicBezTo>
                  <a:cubicBezTo>
                    <a:pt x="190" y="176"/>
                    <a:pt x="110" y="144"/>
                    <a:pt x="47" y="19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0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50"/>
            <p:cNvSpPr>
              <a:spLocks noEditPoints="1"/>
            </p:cNvSpPr>
            <p:nvPr userDrawn="1"/>
          </p:nvSpPr>
          <p:spPr bwMode="auto">
            <a:xfrm>
              <a:off x="7083426" y="142875"/>
              <a:ext cx="193675" cy="604837"/>
            </a:xfrm>
            <a:custGeom>
              <a:avLst/>
              <a:gdLst>
                <a:gd name="T0" fmla="*/ 190 w 237"/>
                <a:gd name="T1" fmla="*/ 294 h 746"/>
                <a:gd name="T2" fmla="*/ 154 w 237"/>
                <a:gd name="T3" fmla="*/ 228 h 746"/>
                <a:gd name="T4" fmla="*/ 52 w 237"/>
                <a:gd name="T5" fmla="*/ 298 h 746"/>
                <a:gd name="T6" fmla="*/ 131 w 237"/>
                <a:gd name="T7" fmla="*/ 635 h 746"/>
                <a:gd name="T8" fmla="*/ 190 w 237"/>
                <a:gd name="T9" fmla="*/ 610 h 746"/>
                <a:gd name="T10" fmla="*/ 190 w 237"/>
                <a:gd name="T11" fmla="*/ 294 h 746"/>
                <a:gd name="T12" fmla="*/ 237 w 237"/>
                <a:gd name="T13" fmla="*/ 0 h 746"/>
                <a:gd name="T14" fmla="*/ 237 w 237"/>
                <a:gd name="T15" fmla="*/ 595 h 746"/>
                <a:gd name="T16" fmla="*/ 86 w 237"/>
                <a:gd name="T17" fmla="*/ 642 h 746"/>
                <a:gd name="T18" fmla="*/ 10 w 237"/>
                <a:gd name="T19" fmla="*/ 293 h 746"/>
                <a:gd name="T20" fmla="*/ 190 w 237"/>
                <a:gd name="T21" fmla="*/ 195 h 746"/>
                <a:gd name="T22" fmla="*/ 190 w 237"/>
                <a:gd name="T23" fmla="*/ 0 h 746"/>
                <a:gd name="T24" fmla="*/ 237 w 237"/>
                <a:gd name="T25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46">
                  <a:moveTo>
                    <a:pt x="190" y="294"/>
                  </a:moveTo>
                  <a:cubicBezTo>
                    <a:pt x="190" y="265"/>
                    <a:pt x="177" y="241"/>
                    <a:pt x="154" y="228"/>
                  </a:cubicBezTo>
                  <a:cubicBezTo>
                    <a:pt x="116" y="207"/>
                    <a:pt x="58" y="225"/>
                    <a:pt x="52" y="298"/>
                  </a:cubicBezTo>
                  <a:cubicBezTo>
                    <a:pt x="46" y="366"/>
                    <a:pt x="69" y="540"/>
                    <a:pt x="131" y="635"/>
                  </a:cubicBezTo>
                  <a:cubicBezTo>
                    <a:pt x="149" y="663"/>
                    <a:pt x="190" y="667"/>
                    <a:pt x="190" y="610"/>
                  </a:cubicBezTo>
                  <a:cubicBezTo>
                    <a:pt x="190" y="498"/>
                    <a:pt x="190" y="403"/>
                    <a:pt x="190" y="294"/>
                  </a:cubicBezTo>
                  <a:close/>
                  <a:moveTo>
                    <a:pt x="237" y="0"/>
                  </a:moveTo>
                  <a:cubicBezTo>
                    <a:pt x="237" y="595"/>
                    <a:pt x="237" y="595"/>
                    <a:pt x="237" y="595"/>
                  </a:cubicBezTo>
                  <a:cubicBezTo>
                    <a:pt x="237" y="693"/>
                    <a:pt x="147" y="746"/>
                    <a:pt x="86" y="642"/>
                  </a:cubicBezTo>
                  <a:cubicBezTo>
                    <a:pt x="41" y="566"/>
                    <a:pt x="0" y="409"/>
                    <a:pt x="10" y="293"/>
                  </a:cubicBezTo>
                  <a:cubicBezTo>
                    <a:pt x="16" y="223"/>
                    <a:pt x="90" y="132"/>
                    <a:pt x="190" y="195"/>
                  </a:cubicBezTo>
                  <a:cubicBezTo>
                    <a:pt x="190" y="0"/>
                    <a:pt x="190" y="0"/>
                    <a:pt x="190" y="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4D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934"/>
            <a:ext cx="9144000" cy="211106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6648450" y="0"/>
            <a:ext cx="1371817" cy="821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8" y="311872"/>
            <a:ext cx="1246621" cy="3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97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281964"/>
            <a:ext cx="6161087" cy="800219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2DD6-9EA1-42EA-95C0-D48BBB7B1173}" type="datetime1">
              <a:rPr lang="de-DE" smtClean="0"/>
              <a:t>03.05.2015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695825" y="1339850"/>
            <a:ext cx="4017963" cy="1785104"/>
          </a:xfrm>
          <a:noFill/>
        </p:spPr>
        <p:txBody>
          <a:bodyPr lIns="0" tIns="0" rIns="0" bIns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30213" y="1339848"/>
            <a:ext cx="4017963" cy="5075239"/>
          </a:xfrm>
        </p:spPr>
        <p:txBody>
          <a:bodyPr wrap="none" lIns="72000" tIns="72000" rIns="72000" bIns="72000">
            <a:noAutofit/>
          </a:bodyPr>
          <a:lstStyle>
            <a:lvl1pPr marL="0" indent="0">
              <a:buNone/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20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2" y="1339850"/>
            <a:ext cx="8283575" cy="2436042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 sz="2000"/>
            </a:lvl1pPr>
            <a:lvl2pPr marL="534988" indent="-268288">
              <a:buFont typeface="Arial" panose="020B0604020202020204" pitchFamily="34" charset="0"/>
              <a:buChar char="•"/>
              <a:defRPr sz="2000"/>
            </a:lvl2pPr>
            <a:lvl3pPr marL="801688" indent="-266700">
              <a:buFont typeface="Arial" panose="020B0604020202020204" pitchFamily="34" charset="0"/>
              <a:buChar char="•"/>
              <a:defRPr sz="2000"/>
            </a:lvl3pPr>
            <a:lvl4pPr marL="1077913" indent="-276225">
              <a:buFont typeface="Arial" panose="020B0604020202020204" pitchFamily="34" charset="0"/>
              <a:buChar char="•"/>
              <a:defRPr sz="2000"/>
            </a:lvl4pPr>
            <a:lvl5pPr marL="1346200" indent="-268288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271C-77D3-4E22-A38C-3C69CCED239B}" type="datetime1">
              <a:rPr lang="de-DE" smtClean="0"/>
              <a:t>03.05.2015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0213" y="3979046"/>
            <a:ext cx="8283575" cy="243604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  <a:lvl2pPr marL="266700" indent="0">
              <a:buFont typeface="Arial" panose="020B0604020202020204" pitchFamily="34" charset="0"/>
              <a:buNone/>
              <a:defRPr/>
            </a:lvl2pPr>
            <a:lvl3pPr marL="534988" indent="0">
              <a:buFont typeface="Arial" panose="020B0604020202020204" pitchFamily="34" charset="0"/>
              <a:buNone/>
              <a:defRPr/>
            </a:lvl3pPr>
            <a:lvl4pPr marL="801688" indent="0">
              <a:buFont typeface="Arial" panose="020B0604020202020204" pitchFamily="34" charset="0"/>
              <a:buNone/>
              <a:defRPr/>
            </a:lvl4pPr>
            <a:lvl5pPr marL="1077912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 smtClean="0"/>
              <a:t>Bild, Diagramm oder Tabelle mit Klicken auf Symbol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46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zwei Textfelder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339850"/>
            <a:ext cx="4025900" cy="3341007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D7D4-5E22-43AD-99D3-72795750047F}" type="datetime1">
              <a:rPr lang="de-DE" smtClean="0"/>
              <a:t>03.05.2015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02086" y="1339850"/>
            <a:ext cx="4011702" cy="3341007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0213" y="4808313"/>
            <a:ext cx="4025900" cy="1606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  <a:lvl2pPr marL="266700" indent="0">
              <a:buFont typeface="Arial" panose="020B0604020202020204" pitchFamily="34" charset="0"/>
              <a:buNone/>
              <a:defRPr/>
            </a:lvl2pPr>
            <a:lvl3pPr marL="534988" indent="0">
              <a:buFont typeface="Arial" panose="020B0604020202020204" pitchFamily="34" charset="0"/>
              <a:buNone/>
              <a:defRPr/>
            </a:lvl3pPr>
            <a:lvl4pPr marL="801688" indent="0">
              <a:buFont typeface="Arial" panose="020B0604020202020204" pitchFamily="34" charset="0"/>
              <a:buNone/>
              <a:defRPr/>
            </a:lvl4pPr>
            <a:lvl5pPr marL="1077912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 smtClean="0"/>
              <a:t>Bild, Diagramm oder Tabelle mit Klicken auf Symbol einfügen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702086" y="4808313"/>
            <a:ext cx="4011702" cy="1606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Bild, Diagramm oder Tabelle mit Klicken auf Symbol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69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4" y="1339850"/>
            <a:ext cx="2652861" cy="5075238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EC50-9A98-4BDB-B24F-074A90345E27}" type="datetime1">
              <a:rPr lang="de-DE" smtClean="0"/>
              <a:t>03.05.2015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3245571" y="1339850"/>
            <a:ext cx="2652861" cy="5075238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4"/>
          </p:nvPr>
        </p:nvSpPr>
        <p:spPr>
          <a:xfrm>
            <a:off x="6060927" y="1339850"/>
            <a:ext cx="2652861" cy="5075238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4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281964"/>
            <a:ext cx="6161087" cy="800219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E8CC-7F81-4083-AF3C-13F45019489A}" type="datetime1">
              <a:rPr lang="de-DE" smtClean="0"/>
              <a:t>03.05.2015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30213" y="1339848"/>
            <a:ext cx="8283575" cy="5075239"/>
          </a:xfrm>
        </p:spPr>
        <p:txBody>
          <a:bodyPr wrap="none" lIns="72000" tIns="72000" rIns="72000" bIns="72000">
            <a:noAutofit/>
          </a:bodyPr>
          <a:lstStyle>
            <a:lvl1pPr marL="0" indent="0">
              <a:buNone/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00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s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30213" y="1339850"/>
            <a:ext cx="5468216" cy="5075238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60927" y="1339850"/>
            <a:ext cx="2652861" cy="5075238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D0E3-BAF7-458C-BFEC-04EE95E39E7A}" type="datetime1">
              <a:rPr lang="de-DE" smtClean="0"/>
              <a:t>03.05.2015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65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4456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>
          <a:xfrm>
            <a:off x="0" y="232072"/>
            <a:ext cx="9144000" cy="6183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2C0B-BD26-4D0A-BFD1-E926AEBE203C}" type="datetime1">
              <a:rPr lang="de-DE" smtClean="0"/>
              <a:t>03.05.2015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reihandform 13"/>
          <p:cNvSpPr/>
          <p:nvPr userDrawn="1"/>
        </p:nvSpPr>
        <p:spPr>
          <a:xfrm>
            <a:off x="0" y="316156"/>
            <a:ext cx="9144000" cy="731835"/>
          </a:xfrm>
          <a:custGeom>
            <a:avLst/>
            <a:gdLst>
              <a:gd name="connsiteX0" fmla="*/ 0 w 8528050"/>
              <a:gd name="connsiteY0" fmla="*/ 793750 h 1466850"/>
              <a:gd name="connsiteX1" fmla="*/ 241300 w 8528050"/>
              <a:gd name="connsiteY1" fmla="*/ 711200 h 1466850"/>
              <a:gd name="connsiteX2" fmla="*/ 393700 w 8528050"/>
              <a:gd name="connsiteY2" fmla="*/ 895350 h 1466850"/>
              <a:gd name="connsiteX3" fmla="*/ 457200 w 8528050"/>
              <a:gd name="connsiteY3" fmla="*/ 234950 h 1466850"/>
              <a:gd name="connsiteX4" fmla="*/ 552450 w 8528050"/>
              <a:gd name="connsiteY4" fmla="*/ 939800 h 1466850"/>
              <a:gd name="connsiteX5" fmla="*/ 596900 w 8528050"/>
              <a:gd name="connsiteY5" fmla="*/ 711200 h 1466850"/>
              <a:gd name="connsiteX6" fmla="*/ 876300 w 8528050"/>
              <a:gd name="connsiteY6" fmla="*/ 755650 h 1466850"/>
              <a:gd name="connsiteX7" fmla="*/ 952500 w 8528050"/>
              <a:gd name="connsiteY7" fmla="*/ 965200 h 1466850"/>
              <a:gd name="connsiteX8" fmla="*/ 1009650 w 8528050"/>
              <a:gd name="connsiteY8" fmla="*/ 266700 h 1466850"/>
              <a:gd name="connsiteX9" fmla="*/ 1092200 w 8528050"/>
              <a:gd name="connsiteY9" fmla="*/ 1257300 h 1466850"/>
              <a:gd name="connsiteX10" fmla="*/ 1143000 w 8528050"/>
              <a:gd name="connsiteY10" fmla="*/ 654050 h 1466850"/>
              <a:gd name="connsiteX11" fmla="*/ 1181100 w 8528050"/>
              <a:gd name="connsiteY11" fmla="*/ 850900 h 1466850"/>
              <a:gd name="connsiteX12" fmla="*/ 1200150 w 8528050"/>
              <a:gd name="connsiteY12" fmla="*/ 698500 h 1466850"/>
              <a:gd name="connsiteX13" fmla="*/ 1225550 w 8528050"/>
              <a:gd name="connsiteY13" fmla="*/ 806450 h 1466850"/>
              <a:gd name="connsiteX14" fmla="*/ 1479550 w 8528050"/>
              <a:gd name="connsiteY14" fmla="*/ 736600 h 1466850"/>
              <a:gd name="connsiteX15" fmla="*/ 1574800 w 8528050"/>
              <a:gd name="connsiteY15" fmla="*/ 844550 h 1466850"/>
              <a:gd name="connsiteX16" fmla="*/ 1600200 w 8528050"/>
              <a:gd name="connsiteY16" fmla="*/ 419100 h 1466850"/>
              <a:gd name="connsiteX17" fmla="*/ 1651000 w 8528050"/>
              <a:gd name="connsiteY17" fmla="*/ 882650 h 1466850"/>
              <a:gd name="connsiteX18" fmla="*/ 1682750 w 8528050"/>
              <a:gd name="connsiteY18" fmla="*/ 723900 h 1466850"/>
              <a:gd name="connsiteX19" fmla="*/ 1968500 w 8528050"/>
              <a:gd name="connsiteY19" fmla="*/ 774700 h 1466850"/>
              <a:gd name="connsiteX20" fmla="*/ 2038350 w 8528050"/>
              <a:gd name="connsiteY20" fmla="*/ 679450 h 1466850"/>
              <a:gd name="connsiteX21" fmla="*/ 2070100 w 8528050"/>
              <a:gd name="connsiteY21" fmla="*/ 952500 h 1466850"/>
              <a:gd name="connsiteX22" fmla="*/ 2152650 w 8528050"/>
              <a:gd name="connsiteY22" fmla="*/ 146050 h 1466850"/>
              <a:gd name="connsiteX23" fmla="*/ 2209800 w 8528050"/>
              <a:gd name="connsiteY23" fmla="*/ 889000 h 1466850"/>
              <a:gd name="connsiteX24" fmla="*/ 2368550 w 8528050"/>
              <a:gd name="connsiteY24" fmla="*/ 666750 h 1466850"/>
              <a:gd name="connsiteX25" fmla="*/ 2438400 w 8528050"/>
              <a:gd name="connsiteY25" fmla="*/ 768350 h 1466850"/>
              <a:gd name="connsiteX26" fmla="*/ 2590800 w 8528050"/>
              <a:gd name="connsiteY26" fmla="*/ 755650 h 1466850"/>
              <a:gd name="connsiteX27" fmla="*/ 2647950 w 8528050"/>
              <a:gd name="connsiteY27" fmla="*/ 1092200 h 1466850"/>
              <a:gd name="connsiteX28" fmla="*/ 2755900 w 8528050"/>
              <a:gd name="connsiteY28" fmla="*/ 0 h 1466850"/>
              <a:gd name="connsiteX29" fmla="*/ 2870200 w 8528050"/>
              <a:gd name="connsiteY29" fmla="*/ 1466850 h 1466850"/>
              <a:gd name="connsiteX30" fmla="*/ 2940050 w 8528050"/>
              <a:gd name="connsiteY30" fmla="*/ 584200 h 1466850"/>
              <a:gd name="connsiteX31" fmla="*/ 3009900 w 8528050"/>
              <a:gd name="connsiteY31" fmla="*/ 882650 h 1466850"/>
              <a:gd name="connsiteX32" fmla="*/ 3041650 w 8528050"/>
              <a:gd name="connsiteY32" fmla="*/ 628650 h 1466850"/>
              <a:gd name="connsiteX33" fmla="*/ 3181350 w 8528050"/>
              <a:gd name="connsiteY33" fmla="*/ 863600 h 1466850"/>
              <a:gd name="connsiteX34" fmla="*/ 3295650 w 8528050"/>
              <a:gd name="connsiteY34" fmla="*/ 781050 h 1466850"/>
              <a:gd name="connsiteX35" fmla="*/ 3454400 w 8528050"/>
              <a:gd name="connsiteY35" fmla="*/ 927100 h 1466850"/>
              <a:gd name="connsiteX36" fmla="*/ 3517900 w 8528050"/>
              <a:gd name="connsiteY36" fmla="*/ 311150 h 1466850"/>
              <a:gd name="connsiteX37" fmla="*/ 3587750 w 8528050"/>
              <a:gd name="connsiteY37" fmla="*/ 1016000 h 1466850"/>
              <a:gd name="connsiteX38" fmla="*/ 3644900 w 8528050"/>
              <a:gd name="connsiteY38" fmla="*/ 768350 h 1466850"/>
              <a:gd name="connsiteX39" fmla="*/ 3854450 w 8528050"/>
              <a:gd name="connsiteY39" fmla="*/ 850900 h 1466850"/>
              <a:gd name="connsiteX40" fmla="*/ 4025900 w 8528050"/>
              <a:gd name="connsiteY40" fmla="*/ 730250 h 1466850"/>
              <a:gd name="connsiteX41" fmla="*/ 4083050 w 8528050"/>
              <a:gd name="connsiteY41" fmla="*/ 1073150 h 1466850"/>
              <a:gd name="connsiteX42" fmla="*/ 4222750 w 8528050"/>
              <a:gd name="connsiteY42" fmla="*/ 425450 h 1466850"/>
              <a:gd name="connsiteX43" fmla="*/ 4356100 w 8528050"/>
              <a:gd name="connsiteY43" fmla="*/ 1041400 h 1466850"/>
              <a:gd name="connsiteX44" fmla="*/ 4527550 w 8528050"/>
              <a:gd name="connsiteY44" fmla="*/ 749300 h 1466850"/>
              <a:gd name="connsiteX45" fmla="*/ 4572000 w 8528050"/>
              <a:gd name="connsiteY45" fmla="*/ 927100 h 1466850"/>
              <a:gd name="connsiteX46" fmla="*/ 4616450 w 8528050"/>
              <a:gd name="connsiteY46" fmla="*/ 704850 h 1466850"/>
              <a:gd name="connsiteX47" fmla="*/ 4699000 w 8528050"/>
              <a:gd name="connsiteY47" fmla="*/ 984250 h 1466850"/>
              <a:gd name="connsiteX48" fmla="*/ 4787900 w 8528050"/>
              <a:gd name="connsiteY48" fmla="*/ 723900 h 1466850"/>
              <a:gd name="connsiteX49" fmla="*/ 5010150 w 8528050"/>
              <a:gd name="connsiteY49" fmla="*/ 698500 h 1466850"/>
              <a:gd name="connsiteX50" fmla="*/ 5162550 w 8528050"/>
              <a:gd name="connsiteY50" fmla="*/ 882650 h 1466850"/>
              <a:gd name="connsiteX51" fmla="*/ 5251450 w 8528050"/>
              <a:gd name="connsiteY51" fmla="*/ 260350 h 1466850"/>
              <a:gd name="connsiteX52" fmla="*/ 5314950 w 8528050"/>
              <a:gd name="connsiteY52" fmla="*/ 984250 h 1466850"/>
              <a:gd name="connsiteX53" fmla="*/ 5359400 w 8528050"/>
              <a:gd name="connsiteY53" fmla="*/ 704850 h 1466850"/>
              <a:gd name="connsiteX54" fmla="*/ 5676900 w 8528050"/>
              <a:gd name="connsiteY54" fmla="*/ 762000 h 1466850"/>
              <a:gd name="connsiteX55" fmla="*/ 5702300 w 8528050"/>
              <a:gd name="connsiteY55" fmla="*/ 990600 h 1466850"/>
              <a:gd name="connsiteX56" fmla="*/ 5784850 w 8528050"/>
              <a:gd name="connsiteY56" fmla="*/ 260350 h 1466850"/>
              <a:gd name="connsiteX57" fmla="*/ 5861050 w 8528050"/>
              <a:gd name="connsiteY57" fmla="*/ 1231900 h 1466850"/>
              <a:gd name="connsiteX58" fmla="*/ 5924550 w 8528050"/>
              <a:gd name="connsiteY58" fmla="*/ 641350 h 1466850"/>
              <a:gd name="connsiteX59" fmla="*/ 5949950 w 8528050"/>
              <a:gd name="connsiteY59" fmla="*/ 857250 h 1466850"/>
              <a:gd name="connsiteX60" fmla="*/ 5988050 w 8528050"/>
              <a:gd name="connsiteY60" fmla="*/ 704850 h 1466850"/>
              <a:gd name="connsiteX61" fmla="*/ 6007100 w 8528050"/>
              <a:gd name="connsiteY61" fmla="*/ 806450 h 1466850"/>
              <a:gd name="connsiteX62" fmla="*/ 6223000 w 8528050"/>
              <a:gd name="connsiteY62" fmla="*/ 736600 h 1466850"/>
              <a:gd name="connsiteX63" fmla="*/ 6318250 w 8528050"/>
              <a:gd name="connsiteY63" fmla="*/ 812800 h 1466850"/>
              <a:gd name="connsiteX64" fmla="*/ 6369050 w 8528050"/>
              <a:gd name="connsiteY64" fmla="*/ 406400 h 1466850"/>
              <a:gd name="connsiteX65" fmla="*/ 6419850 w 8528050"/>
              <a:gd name="connsiteY65" fmla="*/ 889000 h 1466850"/>
              <a:gd name="connsiteX66" fmla="*/ 6464300 w 8528050"/>
              <a:gd name="connsiteY66" fmla="*/ 723900 h 1466850"/>
              <a:gd name="connsiteX67" fmla="*/ 6826250 w 8528050"/>
              <a:gd name="connsiteY67" fmla="*/ 685800 h 1466850"/>
              <a:gd name="connsiteX68" fmla="*/ 6870700 w 8528050"/>
              <a:gd name="connsiteY68" fmla="*/ 984250 h 1466850"/>
              <a:gd name="connsiteX69" fmla="*/ 6851650 w 8528050"/>
              <a:gd name="connsiteY69" fmla="*/ 914400 h 1466850"/>
              <a:gd name="connsiteX70" fmla="*/ 6838950 w 8528050"/>
              <a:gd name="connsiteY70" fmla="*/ 876300 h 1466850"/>
              <a:gd name="connsiteX71" fmla="*/ 6934200 w 8528050"/>
              <a:gd name="connsiteY71" fmla="*/ 177800 h 1466850"/>
              <a:gd name="connsiteX72" fmla="*/ 6991350 w 8528050"/>
              <a:gd name="connsiteY72" fmla="*/ 882650 h 1466850"/>
              <a:gd name="connsiteX73" fmla="*/ 7131050 w 8528050"/>
              <a:gd name="connsiteY73" fmla="*/ 679450 h 1466850"/>
              <a:gd name="connsiteX74" fmla="*/ 7226300 w 8528050"/>
              <a:gd name="connsiteY74" fmla="*/ 755650 h 1466850"/>
              <a:gd name="connsiteX75" fmla="*/ 7353300 w 8528050"/>
              <a:gd name="connsiteY75" fmla="*/ 762000 h 1466850"/>
              <a:gd name="connsiteX76" fmla="*/ 7429500 w 8528050"/>
              <a:gd name="connsiteY76" fmla="*/ 1060450 h 1466850"/>
              <a:gd name="connsiteX77" fmla="*/ 7512050 w 8528050"/>
              <a:gd name="connsiteY77" fmla="*/ 12700 h 1466850"/>
              <a:gd name="connsiteX78" fmla="*/ 7670800 w 8528050"/>
              <a:gd name="connsiteY78" fmla="*/ 1447800 h 1466850"/>
              <a:gd name="connsiteX79" fmla="*/ 7727950 w 8528050"/>
              <a:gd name="connsiteY79" fmla="*/ 615950 h 1466850"/>
              <a:gd name="connsiteX80" fmla="*/ 7772400 w 8528050"/>
              <a:gd name="connsiteY80" fmla="*/ 869950 h 1466850"/>
              <a:gd name="connsiteX81" fmla="*/ 7816850 w 8528050"/>
              <a:gd name="connsiteY81" fmla="*/ 635000 h 1466850"/>
              <a:gd name="connsiteX82" fmla="*/ 7956550 w 8528050"/>
              <a:gd name="connsiteY82" fmla="*/ 889000 h 1466850"/>
              <a:gd name="connsiteX83" fmla="*/ 8045450 w 8528050"/>
              <a:gd name="connsiteY83" fmla="*/ 793750 h 1466850"/>
              <a:gd name="connsiteX84" fmla="*/ 8185150 w 8528050"/>
              <a:gd name="connsiteY84" fmla="*/ 908050 h 1466850"/>
              <a:gd name="connsiteX85" fmla="*/ 8305800 w 8528050"/>
              <a:gd name="connsiteY85" fmla="*/ 323850 h 1466850"/>
              <a:gd name="connsiteX86" fmla="*/ 8356600 w 8528050"/>
              <a:gd name="connsiteY86" fmla="*/ 1009650 h 1466850"/>
              <a:gd name="connsiteX87" fmla="*/ 8401050 w 8528050"/>
              <a:gd name="connsiteY87" fmla="*/ 781050 h 1466850"/>
              <a:gd name="connsiteX88" fmla="*/ 8528050 w 8528050"/>
              <a:gd name="connsiteY88" fmla="*/ 850900 h 1466850"/>
              <a:gd name="connsiteX0" fmla="*/ 0 w 8528050"/>
              <a:gd name="connsiteY0" fmla="*/ 793750 h 1466850"/>
              <a:gd name="connsiteX1" fmla="*/ 241300 w 8528050"/>
              <a:gd name="connsiteY1" fmla="*/ 711200 h 1466850"/>
              <a:gd name="connsiteX2" fmla="*/ 393700 w 8528050"/>
              <a:gd name="connsiteY2" fmla="*/ 895350 h 1466850"/>
              <a:gd name="connsiteX3" fmla="*/ 457200 w 8528050"/>
              <a:gd name="connsiteY3" fmla="*/ 234950 h 1466850"/>
              <a:gd name="connsiteX4" fmla="*/ 552450 w 8528050"/>
              <a:gd name="connsiteY4" fmla="*/ 939800 h 1466850"/>
              <a:gd name="connsiteX5" fmla="*/ 596900 w 8528050"/>
              <a:gd name="connsiteY5" fmla="*/ 711200 h 1466850"/>
              <a:gd name="connsiteX6" fmla="*/ 876300 w 8528050"/>
              <a:gd name="connsiteY6" fmla="*/ 755650 h 1466850"/>
              <a:gd name="connsiteX7" fmla="*/ 952500 w 8528050"/>
              <a:gd name="connsiteY7" fmla="*/ 965200 h 1466850"/>
              <a:gd name="connsiteX8" fmla="*/ 1009650 w 8528050"/>
              <a:gd name="connsiteY8" fmla="*/ 266700 h 1466850"/>
              <a:gd name="connsiteX9" fmla="*/ 1092200 w 8528050"/>
              <a:gd name="connsiteY9" fmla="*/ 1257300 h 1466850"/>
              <a:gd name="connsiteX10" fmla="*/ 1143000 w 8528050"/>
              <a:gd name="connsiteY10" fmla="*/ 654050 h 1466850"/>
              <a:gd name="connsiteX11" fmla="*/ 1181100 w 8528050"/>
              <a:gd name="connsiteY11" fmla="*/ 850900 h 1466850"/>
              <a:gd name="connsiteX12" fmla="*/ 1200150 w 8528050"/>
              <a:gd name="connsiteY12" fmla="*/ 698500 h 1466850"/>
              <a:gd name="connsiteX13" fmla="*/ 1225550 w 8528050"/>
              <a:gd name="connsiteY13" fmla="*/ 806450 h 1466850"/>
              <a:gd name="connsiteX14" fmla="*/ 1479550 w 8528050"/>
              <a:gd name="connsiteY14" fmla="*/ 736600 h 1466850"/>
              <a:gd name="connsiteX15" fmla="*/ 1574800 w 8528050"/>
              <a:gd name="connsiteY15" fmla="*/ 844550 h 1466850"/>
              <a:gd name="connsiteX16" fmla="*/ 1600200 w 8528050"/>
              <a:gd name="connsiteY16" fmla="*/ 419100 h 1466850"/>
              <a:gd name="connsiteX17" fmla="*/ 1651000 w 8528050"/>
              <a:gd name="connsiteY17" fmla="*/ 882650 h 1466850"/>
              <a:gd name="connsiteX18" fmla="*/ 1682750 w 8528050"/>
              <a:gd name="connsiteY18" fmla="*/ 723900 h 1466850"/>
              <a:gd name="connsiteX19" fmla="*/ 1968500 w 8528050"/>
              <a:gd name="connsiteY19" fmla="*/ 774700 h 1466850"/>
              <a:gd name="connsiteX20" fmla="*/ 2038350 w 8528050"/>
              <a:gd name="connsiteY20" fmla="*/ 679450 h 1466850"/>
              <a:gd name="connsiteX21" fmla="*/ 2070100 w 8528050"/>
              <a:gd name="connsiteY21" fmla="*/ 952500 h 1466850"/>
              <a:gd name="connsiteX22" fmla="*/ 2152650 w 8528050"/>
              <a:gd name="connsiteY22" fmla="*/ 146050 h 1466850"/>
              <a:gd name="connsiteX23" fmla="*/ 2209800 w 8528050"/>
              <a:gd name="connsiteY23" fmla="*/ 889000 h 1466850"/>
              <a:gd name="connsiteX24" fmla="*/ 2368550 w 8528050"/>
              <a:gd name="connsiteY24" fmla="*/ 666750 h 1466850"/>
              <a:gd name="connsiteX25" fmla="*/ 2438400 w 8528050"/>
              <a:gd name="connsiteY25" fmla="*/ 768350 h 1466850"/>
              <a:gd name="connsiteX26" fmla="*/ 2590800 w 8528050"/>
              <a:gd name="connsiteY26" fmla="*/ 755650 h 1466850"/>
              <a:gd name="connsiteX27" fmla="*/ 2647950 w 8528050"/>
              <a:gd name="connsiteY27" fmla="*/ 1092200 h 1466850"/>
              <a:gd name="connsiteX28" fmla="*/ 2755900 w 8528050"/>
              <a:gd name="connsiteY28" fmla="*/ 0 h 1466850"/>
              <a:gd name="connsiteX29" fmla="*/ 2870200 w 8528050"/>
              <a:gd name="connsiteY29" fmla="*/ 1466850 h 1466850"/>
              <a:gd name="connsiteX30" fmla="*/ 2940050 w 8528050"/>
              <a:gd name="connsiteY30" fmla="*/ 584200 h 1466850"/>
              <a:gd name="connsiteX31" fmla="*/ 3009900 w 8528050"/>
              <a:gd name="connsiteY31" fmla="*/ 882650 h 1466850"/>
              <a:gd name="connsiteX32" fmla="*/ 3041650 w 8528050"/>
              <a:gd name="connsiteY32" fmla="*/ 628650 h 1466850"/>
              <a:gd name="connsiteX33" fmla="*/ 3181350 w 8528050"/>
              <a:gd name="connsiteY33" fmla="*/ 863600 h 1466850"/>
              <a:gd name="connsiteX34" fmla="*/ 3295650 w 8528050"/>
              <a:gd name="connsiteY34" fmla="*/ 781050 h 1466850"/>
              <a:gd name="connsiteX35" fmla="*/ 3454400 w 8528050"/>
              <a:gd name="connsiteY35" fmla="*/ 927100 h 1466850"/>
              <a:gd name="connsiteX36" fmla="*/ 3517900 w 8528050"/>
              <a:gd name="connsiteY36" fmla="*/ 311150 h 1466850"/>
              <a:gd name="connsiteX37" fmla="*/ 3587750 w 8528050"/>
              <a:gd name="connsiteY37" fmla="*/ 1016000 h 1466850"/>
              <a:gd name="connsiteX38" fmla="*/ 3644900 w 8528050"/>
              <a:gd name="connsiteY38" fmla="*/ 768350 h 1466850"/>
              <a:gd name="connsiteX39" fmla="*/ 3854450 w 8528050"/>
              <a:gd name="connsiteY39" fmla="*/ 850900 h 1466850"/>
              <a:gd name="connsiteX40" fmla="*/ 4025900 w 8528050"/>
              <a:gd name="connsiteY40" fmla="*/ 730250 h 1466850"/>
              <a:gd name="connsiteX41" fmla="*/ 4083050 w 8528050"/>
              <a:gd name="connsiteY41" fmla="*/ 1073150 h 1466850"/>
              <a:gd name="connsiteX42" fmla="*/ 4222750 w 8528050"/>
              <a:gd name="connsiteY42" fmla="*/ 425450 h 1466850"/>
              <a:gd name="connsiteX43" fmla="*/ 4356100 w 8528050"/>
              <a:gd name="connsiteY43" fmla="*/ 1041400 h 1466850"/>
              <a:gd name="connsiteX44" fmla="*/ 4527550 w 8528050"/>
              <a:gd name="connsiteY44" fmla="*/ 749300 h 1466850"/>
              <a:gd name="connsiteX45" fmla="*/ 4572000 w 8528050"/>
              <a:gd name="connsiteY45" fmla="*/ 927100 h 1466850"/>
              <a:gd name="connsiteX46" fmla="*/ 4616450 w 8528050"/>
              <a:gd name="connsiteY46" fmla="*/ 704850 h 1466850"/>
              <a:gd name="connsiteX47" fmla="*/ 4699000 w 8528050"/>
              <a:gd name="connsiteY47" fmla="*/ 984250 h 1466850"/>
              <a:gd name="connsiteX48" fmla="*/ 4787900 w 8528050"/>
              <a:gd name="connsiteY48" fmla="*/ 723900 h 1466850"/>
              <a:gd name="connsiteX49" fmla="*/ 5010150 w 8528050"/>
              <a:gd name="connsiteY49" fmla="*/ 698500 h 1466850"/>
              <a:gd name="connsiteX50" fmla="*/ 5162550 w 8528050"/>
              <a:gd name="connsiteY50" fmla="*/ 882650 h 1466850"/>
              <a:gd name="connsiteX51" fmla="*/ 5251450 w 8528050"/>
              <a:gd name="connsiteY51" fmla="*/ 260350 h 1466850"/>
              <a:gd name="connsiteX52" fmla="*/ 5314950 w 8528050"/>
              <a:gd name="connsiteY52" fmla="*/ 984250 h 1466850"/>
              <a:gd name="connsiteX53" fmla="*/ 5359400 w 8528050"/>
              <a:gd name="connsiteY53" fmla="*/ 704850 h 1466850"/>
              <a:gd name="connsiteX54" fmla="*/ 5676900 w 8528050"/>
              <a:gd name="connsiteY54" fmla="*/ 762000 h 1466850"/>
              <a:gd name="connsiteX55" fmla="*/ 5702300 w 8528050"/>
              <a:gd name="connsiteY55" fmla="*/ 990600 h 1466850"/>
              <a:gd name="connsiteX56" fmla="*/ 5784850 w 8528050"/>
              <a:gd name="connsiteY56" fmla="*/ 260350 h 1466850"/>
              <a:gd name="connsiteX57" fmla="*/ 5861050 w 8528050"/>
              <a:gd name="connsiteY57" fmla="*/ 1231900 h 1466850"/>
              <a:gd name="connsiteX58" fmla="*/ 5924550 w 8528050"/>
              <a:gd name="connsiteY58" fmla="*/ 641350 h 1466850"/>
              <a:gd name="connsiteX59" fmla="*/ 5949950 w 8528050"/>
              <a:gd name="connsiteY59" fmla="*/ 857250 h 1466850"/>
              <a:gd name="connsiteX60" fmla="*/ 5988050 w 8528050"/>
              <a:gd name="connsiteY60" fmla="*/ 704850 h 1466850"/>
              <a:gd name="connsiteX61" fmla="*/ 6007100 w 8528050"/>
              <a:gd name="connsiteY61" fmla="*/ 806450 h 1466850"/>
              <a:gd name="connsiteX62" fmla="*/ 6223000 w 8528050"/>
              <a:gd name="connsiteY62" fmla="*/ 736600 h 1466850"/>
              <a:gd name="connsiteX63" fmla="*/ 6318250 w 8528050"/>
              <a:gd name="connsiteY63" fmla="*/ 812800 h 1466850"/>
              <a:gd name="connsiteX64" fmla="*/ 6369050 w 8528050"/>
              <a:gd name="connsiteY64" fmla="*/ 406400 h 1466850"/>
              <a:gd name="connsiteX65" fmla="*/ 6419850 w 8528050"/>
              <a:gd name="connsiteY65" fmla="*/ 889000 h 1466850"/>
              <a:gd name="connsiteX66" fmla="*/ 6464300 w 8528050"/>
              <a:gd name="connsiteY66" fmla="*/ 723900 h 1466850"/>
              <a:gd name="connsiteX67" fmla="*/ 6826250 w 8528050"/>
              <a:gd name="connsiteY67" fmla="*/ 685800 h 1466850"/>
              <a:gd name="connsiteX68" fmla="*/ 6870700 w 8528050"/>
              <a:gd name="connsiteY68" fmla="*/ 984250 h 1466850"/>
              <a:gd name="connsiteX69" fmla="*/ 6851650 w 8528050"/>
              <a:gd name="connsiteY69" fmla="*/ 914400 h 1466850"/>
              <a:gd name="connsiteX70" fmla="*/ 6934200 w 8528050"/>
              <a:gd name="connsiteY70" fmla="*/ 177800 h 1466850"/>
              <a:gd name="connsiteX71" fmla="*/ 6991350 w 8528050"/>
              <a:gd name="connsiteY71" fmla="*/ 882650 h 1466850"/>
              <a:gd name="connsiteX72" fmla="*/ 7131050 w 8528050"/>
              <a:gd name="connsiteY72" fmla="*/ 679450 h 1466850"/>
              <a:gd name="connsiteX73" fmla="*/ 7226300 w 8528050"/>
              <a:gd name="connsiteY73" fmla="*/ 755650 h 1466850"/>
              <a:gd name="connsiteX74" fmla="*/ 7353300 w 8528050"/>
              <a:gd name="connsiteY74" fmla="*/ 762000 h 1466850"/>
              <a:gd name="connsiteX75" fmla="*/ 7429500 w 8528050"/>
              <a:gd name="connsiteY75" fmla="*/ 1060450 h 1466850"/>
              <a:gd name="connsiteX76" fmla="*/ 7512050 w 8528050"/>
              <a:gd name="connsiteY76" fmla="*/ 12700 h 1466850"/>
              <a:gd name="connsiteX77" fmla="*/ 7670800 w 8528050"/>
              <a:gd name="connsiteY77" fmla="*/ 1447800 h 1466850"/>
              <a:gd name="connsiteX78" fmla="*/ 7727950 w 8528050"/>
              <a:gd name="connsiteY78" fmla="*/ 615950 h 1466850"/>
              <a:gd name="connsiteX79" fmla="*/ 7772400 w 8528050"/>
              <a:gd name="connsiteY79" fmla="*/ 869950 h 1466850"/>
              <a:gd name="connsiteX80" fmla="*/ 7816850 w 8528050"/>
              <a:gd name="connsiteY80" fmla="*/ 635000 h 1466850"/>
              <a:gd name="connsiteX81" fmla="*/ 7956550 w 8528050"/>
              <a:gd name="connsiteY81" fmla="*/ 889000 h 1466850"/>
              <a:gd name="connsiteX82" fmla="*/ 8045450 w 8528050"/>
              <a:gd name="connsiteY82" fmla="*/ 793750 h 1466850"/>
              <a:gd name="connsiteX83" fmla="*/ 8185150 w 8528050"/>
              <a:gd name="connsiteY83" fmla="*/ 908050 h 1466850"/>
              <a:gd name="connsiteX84" fmla="*/ 8305800 w 8528050"/>
              <a:gd name="connsiteY84" fmla="*/ 323850 h 1466850"/>
              <a:gd name="connsiteX85" fmla="*/ 8356600 w 8528050"/>
              <a:gd name="connsiteY85" fmla="*/ 1009650 h 1466850"/>
              <a:gd name="connsiteX86" fmla="*/ 8401050 w 8528050"/>
              <a:gd name="connsiteY86" fmla="*/ 781050 h 1466850"/>
              <a:gd name="connsiteX87" fmla="*/ 8528050 w 8528050"/>
              <a:gd name="connsiteY87" fmla="*/ 850900 h 1466850"/>
              <a:gd name="connsiteX0" fmla="*/ 0 w 8528050"/>
              <a:gd name="connsiteY0" fmla="*/ 793750 h 1466850"/>
              <a:gd name="connsiteX1" fmla="*/ 241300 w 8528050"/>
              <a:gd name="connsiteY1" fmla="*/ 711200 h 1466850"/>
              <a:gd name="connsiteX2" fmla="*/ 393700 w 8528050"/>
              <a:gd name="connsiteY2" fmla="*/ 895350 h 1466850"/>
              <a:gd name="connsiteX3" fmla="*/ 457200 w 8528050"/>
              <a:gd name="connsiteY3" fmla="*/ 234950 h 1466850"/>
              <a:gd name="connsiteX4" fmla="*/ 552450 w 8528050"/>
              <a:gd name="connsiteY4" fmla="*/ 939800 h 1466850"/>
              <a:gd name="connsiteX5" fmla="*/ 596900 w 8528050"/>
              <a:gd name="connsiteY5" fmla="*/ 711200 h 1466850"/>
              <a:gd name="connsiteX6" fmla="*/ 876300 w 8528050"/>
              <a:gd name="connsiteY6" fmla="*/ 755650 h 1466850"/>
              <a:gd name="connsiteX7" fmla="*/ 952500 w 8528050"/>
              <a:gd name="connsiteY7" fmla="*/ 965200 h 1466850"/>
              <a:gd name="connsiteX8" fmla="*/ 1009650 w 8528050"/>
              <a:gd name="connsiteY8" fmla="*/ 266700 h 1466850"/>
              <a:gd name="connsiteX9" fmla="*/ 1092200 w 8528050"/>
              <a:gd name="connsiteY9" fmla="*/ 1257300 h 1466850"/>
              <a:gd name="connsiteX10" fmla="*/ 1143000 w 8528050"/>
              <a:gd name="connsiteY10" fmla="*/ 654050 h 1466850"/>
              <a:gd name="connsiteX11" fmla="*/ 1181100 w 8528050"/>
              <a:gd name="connsiteY11" fmla="*/ 850900 h 1466850"/>
              <a:gd name="connsiteX12" fmla="*/ 1200150 w 8528050"/>
              <a:gd name="connsiteY12" fmla="*/ 698500 h 1466850"/>
              <a:gd name="connsiteX13" fmla="*/ 1225550 w 8528050"/>
              <a:gd name="connsiteY13" fmla="*/ 806450 h 1466850"/>
              <a:gd name="connsiteX14" fmla="*/ 1479550 w 8528050"/>
              <a:gd name="connsiteY14" fmla="*/ 736600 h 1466850"/>
              <a:gd name="connsiteX15" fmla="*/ 1574800 w 8528050"/>
              <a:gd name="connsiteY15" fmla="*/ 844550 h 1466850"/>
              <a:gd name="connsiteX16" fmla="*/ 1600200 w 8528050"/>
              <a:gd name="connsiteY16" fmla="*/ 419100 h 1466850"/>
              <a:gd name="connsiteX17" fmla="*/ 1651000 w 8528050"/>
              <a:gd name="connsiteY17" fmla="*/ 882650 h 1466850"/>
              <a:gd name="connsiteX18" fmla="*/ 1682750 w 8528050"/>
              <a:gd name="connsiteY18" fmla="*/ 723900 h 1466850"/>
              <a:gd name="connsiteX19" fmla="*/ 1968500 w 8528050"/>
              <a:gd name="connsiteY19" fmla="*/ 774700 h 1466850"/>
              <a:gd name="connsiteX20" fmla="*/ 2038350 w 8528050"/>
              <a:gd name="connsiteY20" fmla="*/ 679450 h 1466850"/>
              <a:gd name="connsiteX21" fmla="*/ 2070100 w 8528050"/>
              <a:gd name="connsiteY21" fmla="*/ 952500 h 1466850"/>
              <a:gd name="connsiteX22" fmla="*/ 2152650 w 8528050"/>
              <a:gd name="connsiteY22" fmla="*/ 146050 h 1466850"/>
              <a:gd name="connsiteX23" fmla="*/ 2209800 w 8528050"/>
              <a:gd name="connsiteY23" fmla="*/ 889000 h 1466850"/>
              <a:gd name="connsiteX24" fmla="*/ 2368550 w 8528050"/>
              <a:gd name="connsiteY24" fmla="*/ 666750 h 1466850"/>
              <a:gd name="connsiteX25" fmla="*/ 2438400 w 8528050"/>
              <a:gd name="connsiteY25" fmla="*/ 768350 h 1466850"/>
              <a:gd name="connsiteX26" fmla="*/ 2590800 w 8528050"/>
              <a:gd name="connsiteY26" fmla="*/ 755650 h 1466850"/>
              <a:gd name="connsiteX27" fmla="*/ 2647950 w 8528050"/>
              <a:gd name="connsiteY27" fmla="*/ 1092200 h 1466850"/>
              <a:gd name="connsiteX28" fmla="*/ 2755900 w 8528050"/>
              <a:gd name="connsiteY28" fmla="*/ 0 h 1466850"/>
              <a:gd name="connsiteX29" fmla="*/ 2870200 w 8528050"/>
              <a:gd name="connsiteY29" fmla="*/ 1466850 h 1466850"/>
              <a:gd name="connsiteX30" fmla="*/ 2940050 w 8528050"/>
              <a:gd name="connsiteY30" fmla="*/ 584200 h 1466850"/>
              <a:gd name="connsiteX31" fmla="*/ 3009900 w 8528050"/>
              <a:gd name="connsiteY31" fmla="*/ 882650 h 1466850"/>
              <a:gd name="connsiteX32" fmla="*/ 3041650 w 8528050"/>
              <a:gd name="connsiteY32" fmla="*/ 628650 h 1466850"/>
              <a:gd name="connsiteX33" fmla="*/ 3181350 w 8528050"/>
              <a:gd name="connsiteY33" fmla="*/ 863600 h 1466850"/>
              <a:gd name="connsiteX34" fmla="*/ 3295650 w 8528050"/>
              <a:gd name="connsiteY34" fmla="*/ 781050 h 1466850"/>
              <a:gd name="connsiteX35" fmla="*/ 3454400 w 8528050"/>
              <a:gd name="connsiteY35" fmla="*/ 927100 h 1466850"/>
              <a:gd name="connsiteX36" fmla="*/ 3517900 w 8528050"/>
              <a:gd name="connsiteY36" fmla="*/ 311150 h 1466850"/>
              <a:gd name="connsiteX37" fmla="*/ 3587750 w 8528050"/>
              <a:gd name="connsiteY37" fmla="*/ 1016000 h 1466850"/>
              <a:gd name="connsiteX38" fmla="*/ 3644900 w 8528050"/>
              <a:gd name="connsiteY38" fmla="*/ 768350 h 1466850"/>
              <a:gd name="connsiteX39" fmla="*/ 3854450 w 8528050"/>
              <a:gd name="connsiteY39" fmla="*/ 850900 h 1466850"/>
              <a:gd name="connsiteX40" fmla="*/ 4025900 w 8528050"/>
              <a:gd name="connsiteY40" fmla="*/ 730250 h 1466850"/>
              <a:gd name="connsiteX41" fmla="*/ 4083050 w 8528050"/>
              <a:gd name="connsiteY41" fmla="*/ 1073150 h 1466850"/>
              <a:gd name="connsiteX42" fmla="*/ 4222750 w 8528050"/>
              <a:gd name="connsiteY42" fmla="*/ 425450 h 1466850"/>
              <a:gd name="connsiteX43" fmla="*/ 4356100 w 8528050"/>
              <a:gd name="connsiteY43" fmla="*/ 1041400 h 1466850"/>
              <a:gd name="connsiteX44" fmla="*/ 4527550 w 8528050"/>
              <a:gd name="connsiteY44" fmla="*/ 749300 h 1466850"/>
              <a:gd name="connsiteX45" fmla="*/ 4572000 w 8528050"/>
              <a:gd name="connsiteY45" fmla="*/ 927100 h 1466850"/>
              <a:gd name="connsiteX46" fmla="*/ 4616450 w 8528050"/>
              <a:gd name="connsiteY46" fmla="*/ 704850 h 1466850"/>
              <a:gd name="connsiteX47" fmla="*/ 4699000 w 8528050"/>
              <a:gd name="connsiteY47" fmla="*/ 984250 h 1466850"/>
              <a:gd name="connsiteX48" fmla="*/ 4787900 w 8528050"/>
              <a:gd name="connsiteY48" fmla="*/ 723900 h 1466850"/>
              <a:gd name="connsiteX49" fmla="*/ 5010150 w 8528050"/>
              <a:gd name="connsiteY49" fmla="*/ 698500 h 1466850"/>
              <a:gd name="connsiteX50" fmla="*/ 5162550 w 8528050"/>
              <a:gd name="connsiteY50" fmla="*/ 882650 h 1466850"/>
              <a:gd name="connsiteX51" fmla="*/ 5251450 w 8528050"/>
              <a:gd name="connsiteY51" fmla="*/ 260350 h 1466850"/>
              <a:gd name="connsiteX52" fmla="*/ 5314950 w 8528050"/>
              <a:gd name="connsiteY52" fmla="*/ 984250 h 1466850"/>
              <a:gd name="connsiteX53" fmla="*/ 5359400 w 8528050"/>
              <a:gd name="connsiteY53" fmla="*/ 704850 h 1466850"/>
              <a:gd name="connsiteX54" fmla="*/ 5676900 w 8528050"/>
              <a:gd name="connsiteY54" fmla="*/ 762000 h 1466850"/>
              <a:gd name="connsiteX55" fmla="*/ 5702300 w 8528050"/>
              <a:gd name="connsiteY55" fmla="*/ 990600 h 1466850"/>
              <a:gd name="connsiteX56" fmla="*/ 5784850 w 8528050"/>
              <a:gd name="connsiteY56" fmla="*/ 260350 h 1466850"/>
              <a:gd name="connsiteX57" fmla="*/ 5861050 w 8528050"/>
              <a:gd name="connsiteY57" fmla="*/ 1231900 h 1466850"/>
              <a:gd name="connsiteX58" fmla="*/ 5924550 w 8528050"/>
              <a:gd name="connsiteY58" fmla="*/ 641350 h 1466850"/>
              <a:gd name="connsiteX59" fmla="*/ 5949950 w 8528050"/>
              <a:gd name="connsiteY59" fmla="*/ 857250 h 1466850"/>
              <a:gd name="connsiteX60" fmla="*/ 5988050 w 8528050"/>
              <a:gd name="connsiteY60" fmla="*/ 704850 h 1466850"/>
              <a:gd name="connsiteX61" fmla="*/ 6007100 w 8528050"/>
              <a:gd name="connsiteY61" fmla="*/ 806450 h 1466850"/>
              <a:gd name="connsiteX62" fmla="*/ 6223000 w 8528050"/>
              <a:gd name="connsiteY62" fmla="*/ 736600 h 1466850"/>
              <a:gd name="connsiteX63" fmla="*/ 6318250 w 8528050"/>
              <a:gd name="connsiteY63" fmla="*/ 812800 h 1466850"/>
              <a:gd name="connsiteX64" fmla="*/ 6369050 w 8528050"/>
              <a:gd name="connsiteY64" fmla="*/ 406400 h 1466850"/>
              <a:gd name="connsiteX65" fmla="*/ 6419850 w 8528050"/>
              <a:gd name="connsiteY65" fmla="*/ 889000 h 1466850"/>
              <a:gd name="connsiteX66" fmla="*/ 6464300 w 8528050"/>
              <a:gd name="connsiteY66" fmla="*/ 723900 h 1466850"/>
              <a:gd name="connsiteX67" fmla="*/ 6826250 w 8528050"/>
              <a:gd name="connsiteY67" fmla="*/ 685800 h 1466850"/>
              <a:gd name="connsiteX68" fmla="*/ 6870700 w 8528050"/>
              <a:gd name="connsiteY68" fmla="*/ 984250 h 1466850"/>
              <a:gd name="connsiteX69" fmla="*/ 6934200 w 8528050"/>
              <a:gd name="connsiteY69" fmla="*/ 177800 h 1466850"/>
              <a:gd name="connsiteX70" fmla="*/ 6991350 w 8528050"/>
              <a:gd name="connsiteY70" fmla="*/ 882650 h 1466850"/>
              <a:gd name="connsiteX71" fmla="*/ 7131050 w 8528050"/>
              <a:gd name="connsiteY71" fmla="*/ 679450 h 1466850"/>
              <a:gd name="connsiteX72" fmla="*/ 7226300 w 8528050"/>
              <a:gd name="connsiteY72" fmla="*/ 755650 h 1466850"/>
              <a:gd name="connsiteX73" fmla="*/ 7353300 w 8528050"/>
              <a:gd name="connsiteY73" fmla="*/ 762000 h 1466850"/>
              <a:gd name="connsiteX74" fmla="*/ 7429500 w 8528050"/>
              <a:gd name="connsiteY74" fmla="*/ 1060450 h 1466850"/>
              <a:gd name="connsiteX75" fmla="*/ 7512050 w 8528050"/>
              <a:gd name="connsiteY75" fmla="*/ 12700 h 1466850"/>
              <a:gd name="connsiteX76" fmla="*/ 7670800 w 8528050"/>
              <a:gd name="connsiteY76" fmla="*/ 1447800 h 1466850"/>
              <a:gd name="connsiteX77" fmla="*/ 7727950 w 8528050"/>
              <a:gd name="connsiteY77" fmla="*/ 615950 h 1466850"/>
              <a:gd name="connsiteX78" fmla="*/ 7772400 w 8528050"/>
              <a:gd name="connsiteY78" fmla="*/ 869950 h 1466850"/>
              <a:gd name="connsiteX79" fmla="*/ 7816850 w 8528050"/>
              <a:gd name="connsiteY79" fmla="*/ 635000 h 1466850"/>
              <a:gd name="connsiteX80" fmla="*/ 7956550 w 8528050"/>
              <a:gd name="connsiteY80" fmla="*/ 889000 h 1466850"/>
              <a:gd name="connsiteX81" fmla="*/ 8045450 w 8528050"/>
              <a:gd name="connsiteY81" fmla="*/ 793750 h 1466850"/>
              <a:gd name="connsiteX82" fmla="*/ 8185150 w 8528050"/>
              <a:gd name="connsiteY82" fmla="*/ 908050 h 1466850"/>
              <a:gd name="connsiteX83" fmla="*/ 8305800 w 8528050"/>
              <a:gd name="connsiteY83" fmla="*/ 323850 h 1466850"/>
              <a:gd name="connsiteX84" fmla="*/ 8356600 w 8528050"/>
              <a:gd name="connsiteY84" fmla="*/ 1009650 h 1466850"/>
              <a:gd name="connsiteX85" fmla="*/ 8401050 w 8528050"/>
              <a:gd name="connsiteY85" fmla="*/ 781050 h 1466850"/>
              <a:gd name="connsiteX86" fmla="*/ 8528050 w 8528050"/>
              <a:gd name="connsiteY86" fmla="*/ 85090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8528050" h="1466850">
                <a:moveTo>
                  <a:pt x="0" y="793750"/>
                </a:moveTo>
                <a:lnTo>
                  <a:pt x="241300" y="711200"/>
                </a:lnTo>
                <a:lnTo>
                  <a:pt x="393700" y="895350"/>
                </a:lnTo>
                <a:lnTo>
                  <a:pt x="457200" y="234950"/>
                </a:lnTo>
                <a:lnTo>
                  <a:pt x="552450" y="939800"/>
                </a:lnTo>
                <a:lnTo>
                  <a:pt x="596900" y="711200"/>
                </a:lnTo>
                <a:lnTo>
                  <a:pt x="876300" y="755650"/>
                </a:lnTo>
                <a:lnTo>
                  <a:pt x="952500" y="965200"/>
                </a:lnTo>
                <a:lnTo>
                  <a:pt x="1009650" y="266700"/>
                </a:lnTo>
                <a:lnTo>
                  <a:pt x="1092200" y="1257300"/>
                </a:lnTo>
                <a:lnTo>
                  <a:pt x="1143000" y="654050"/>
                </a:lnTo>
                <a:lnTo>
                  <a:pt x="1181100" y="850900"/>
                </a:lnTo>
                <a:lnTo>
                  <a:pt x="1200150" y="698500"/>
                </a:lnTo>
                <a:lnTo>
                  <a:pt x="1225550" y="806450"/>
                </a:lnTo>
                <a:lnTo>
                  <a:pt x="1479550" y="736600"/>
                </a:lnTo>
                <a:lnTo>
                  <a:pt x="1574800" y="844550"/>
                </a:lnTo>
                <a:lnTo>
                  <a:pt x="1600200" y="419100"/>
                </a:lnTo>
                <a:lnTo>
                  <a:pt x="1651000" y="882650"/>
                </a:lnTo>
                <a:lnTo>
                  <a:pt x="1682750" y="723900"/>
                </a:lnTo>
                <a:lnTo>
                  <a:pt x="1968500" y="774700"/>
                </a:lnTo>
                <a:lnTo>
                  <a:pt x="2038350" y="679450"/>
                </a:lnTo>
                <a:lnTo>
                  <a:pt x="2070100" y="952500"/>
                </a:lnTo>
                <a:lnTo>
                  <a:pt x="2152650" y="146050"/>
                </a:lnTo>
                <a:lnTo>
                  <a:pt x="2209800" y="889000"/>
                </a:lnTo>
                <a:lnTo>
                  <a:pt x="2368550" y="666750"/>
                </a:lnTo>
                <a:lnTo>
                  <a:pt x="2438400" y="768350"/>
                </a:lnTo>
                <a:lnTo>
                  <a:pt x="2590800" y="755650"/>
                </a:lnTo>
                <a:lnTo>
                  <a:pt x="2647950" y="1092200"/>
                </a:lnTo>
                <a:lnTo>
                  <a:pt x="2755900" y="0"/>
                </a:lnTo>
                <a:lnTo>
                  <a:pt x="2870200" y="1466850"/>
                </a:lnTo>
                <a:lnTo>
                  <a:pt x="2940050" y="584200"/>
                </a:lnTo>
                <a:lnTo>
                  <a:pt x="3009900" y="882650"/>
                </a:lnTo>
                <a:lnTo>
                  <a:pt x="3041650" y="628650"/>
                </a:lnTo>
                <a:lnTo>
                  <a:pt x="3181350" y="863600"/>
                </a:lnTo>
                <a:lnTo>
                  <a:pt x="3295650" y="781050"/>
                </a:lnTo>
                <a:lnTo>
                  <a:pt x="3454400" y="927100"/>
                </a:lnTo>
                <a:lnTo>
                  <a:pt x="3517900" y="311150"/>
                </a:lnTo>
                <a:lnTo>
                  <a:pt x="3587750" y="1016000"/>
                </a:lnTo>
                <a:lnTo>
                  <a:pt x="3644900" y="768350"/>
                </a:lnTo>
                <a:lnTo>
                  <a:pt x="3854450" y="850900"/>
                </a:lnTo>
                <a:lnTo>
                  <a:pt x="4025900" y="730250"/>
                </a:lnTo>
                <a:lnTo>
                  <a:pt x="4083050" y="1073150"/>
                </a:lnTo>
                <a:lnTo>
                  <a:pt x="4222750" y="425450"/>
                </a:lnTo>
                <a:lnTo>
                  <a:pt x="4356100" y="1041400"/>
                </a:lnTo>
                <a:lnTo>
                  <a:pt x="4527550" y="749300"/>
                </a:lnTo>
                <a:lnTo>
                  <a:pt x="4572000" y="927100"/>
                </a:lnTo>
                <a:lnTo>
                  <a:pt x="4616450" y="704850"/>
                </a:lnTo>
                <a:lnTo>
                  <a:pt x="4699000" y="984250"/>
                </a:lnTo>
                <a:lnTo>
                  <a:pt x="4787900" y="723900"/>
                </a:lnTo>
                <a:lnTo>
                  <a:pt x="5010150" y="698500"/>
                </a:lnTo>
                <a:lnTo>
                  <a:pt x="5162550" y="882650"/>
                </a:lnTo>
                <a:lnTo>
                  <a:pt x="5251450" y="260350"/>
                </a:lnTo>
                <a:lnTo>
                  <a:pt x="5314950" y="984250"/>
                </a:lnTo>
                <a:lnTo>
                  <a:pt x="5359400" y="704850"/>
                </a:lnTo>
                <a:lnTo>
                  <a:pt x="5676900" y="762000"/>
                </a:lnTo>
                <a:lnTo>
                  <a:pt x="5702300" y="990600"/>
                </a:lnTo>
                <a:lnTo>
                  <a:pt x="5784850" y="260350"/>
                </a:lnTo>
                <a:lnTo>
                  <a:pt x="5861050" y="1231900"/>
                </a:lnTo>
                <a:lnTo>
                  <a:pt x="5924550" y="641350"/>
                </a:lnTo>
                <a:lnTo>
                  <a:pt x="5949950" y="857250"/>
                </a:lnTo>
                <a:lnTo>
                  <a:pt x="5988050" y="704850"/>
                </a:lnTo>
                <a:lnTo>
                  <a:pt x="6007100" y="806450"/>
                </a:lnTo>
                <a:lnTo>
                  <a:pt x="6223000" y="736600"/>
                </a:lnTo>
                <a:lnTo>
                  <a:pt x="6318250" y="812800"/>
                </a:lnTo>
                <a:lnTo>
                  <a:pt x="6369050" y="406400"/>
                </a:lnTo>
                <a:lnTo>
                  <a:pt x="6419850" y="889000"/>
                </a:lnTo>
                <a:lnTo>
                  <a:pt x="6464300" y="723900"/>
                </a:lnTo>
                <a:lnTo>
                  <a:pt x="6826250" y="685800"/>
                </a:lnTo>
                <a:lnTo>
                  <a:pt x="6870700" y="984250"/>
                </a:lnTo>
                <a:cubicBezTo>
                  <a:pt x="6888692" y="899583"/>
                  <a:pt x="6914092" y="194733"/>
                  <a:pt x="6934200" y="177800"/>
                </a:cubicBezTo>
                <a:lnTo>
                  <a:pt x="6991350" y="882650"/>
                </a:lnTo>
                <a:lnTo>
                  <a:pt x="7131050" y="679450"/>
                </a:lnTo>
                <a:lnTo>
                  <a:pt x="7226300" y="755650"/>
                </a:lnTo>
                <a:lnTo>
                  <a:pt x="7353300" y="762000"/>
                </a:lnTo>
                <a:lnTo>
                  <a:pt x="7429500" y="1060450"/>
                </a:lnTo>
                <a:lnTo>
                  <a:pt x="7512050" y="12700"/>
                </a:lnTo>
                <a:lnTo>
                  <a:pt x="7670800" y="1447800"/>
                </a:lnTo>
                <a:lnTo>
                  <a:pt x="7727950" y="615950"/>
                </a:lnTo>
                <a:lnTo>
                  <a:pt x="7772400" y="869950"/>
                </a:lnTo>
                <a:lnTo>
                  <a:pt x="7816850" y="635000"/>
                </a:lnTo>
                <a:lnTo>
                  <a:pt x="7956550" y="889000"/>
                </a:lnTo>
                <a:lnTo>
                  <a:pt x="8045450" y="793750"/>
                </a:lnTo>
                <a:lnTo>
                  <a:pt x="8185150" y="908050"/>
                </a:lnTo>
                <a:lnTo>
                  <a:pt x="8305800" y="323850"/>
                </a:lnTo>
                <a:lnTo>
                  <a:pt x="8356600" y="1009650"/>
                </a:lnTo>
                <a:lnTo>
                  <a:pt x="8401050" y="781050"/>
                </a:lnTo>
                <a:lnTo>
                  <a:pt x="8528050" y="850900"/>
                </a:lnTo>
              </a:path>
            </a:pathLst>
          </a:custGeom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30213" y="281964"/>
            <a:ext cx="6161087" cy="800219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-1" y="6555155"/>
            <a:ext cx="914400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131762" y="6419316"/>
            <a:ext cx="914400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8077200" y="0"/>
            <a:ext cx="636588" cy="821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 smtClean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8181975" y="142875"/>
            <a:ext cx="427038" cy="604837"/>
            <a:chOff x="7083426" y="142875"/>
            <a:chExt cx="427038" cy="604837"/>
          </a:xfrm>
        </p:grpSpPr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7299326" y="142875"/>
              <a:ext cx="211138" cy="566737"/>
            </a:xfrm>
            <a:custGeom>
              <a:avLst/>
              <a:gdLst>
                <a:gd name="T0" fmla="*/ 0 w 261"/>
                <a:gd name="T1" fmla="*/ 0 h 699"/>
                <a:gd name="T2" fmla="*/ 0 w 261"/>
                <a:gd name="T3" fmla="*/ 699 h 699"/>
                <a:gd name="T4" fmla="*/ 47 w 261"/>
                <a:gd name="T5" fmla="*/ 699 h 699"/>
                <a:gd name="T6" fmla="*/ 47 w 261"/>
                <a:gd name="T7" fmla="*/ 321 h 699"/>
                <a:gd name="T8" fmla="*/ 166 w 261"/>
                <a:gd name="T9" fmla="*/ 247 h 699"/>
                <a:gd name="T10" fmla="*/ 74 w 261"/>
                <a:gd name="T11" fmla="*/ 699 h 699"/>
                <a:gd name="T12" fmla="*/ 124 w 261"/>
                <a:gd name="T13" fmla="*/ 699 h 699"/>
                <a:gd name="T14" fmla="*/ 219 w 261"/>
                <a:gd name="T15" fmla="*/ 245 h 699"/>
                <a:gd name="T16" fmla="*/ 47 w 261"/>
                <a:gd name="T17" fmla="*/ 191 h 699"/>
                <a:gd name="T18" fmla="*/ 47 w 261"/>
                <a:gd name="T19" fmla="*/ 0 h 699"/>
                <a:gd name="T20" fmla="*/ 0 w 261"/>
                <a:gd name="T21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699">
                  <a:moveTo>
                    <a:pt x="0" y="0"/>
                  </a:moveTo>
                  <a:cubicBezTo>
                    <a:pt x="0" y="699"/>
                    <a:pt x="0" y="699"/>
                    <a:pt x="0" y="699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47" y="321"/>
                    <a:pt x="47" y="321"/>
                    <a:pt x="47" y="321"/>
                  </a:cubicBezTo>
                  <a:cubicBezTo>
                    <a:pt x="47" y="225"/>
                    <a:pt x="121" y="192"/>
                    <a:pt x="166" y="247"/>
                  </a:cubicBezTo>
                  <a:cubicBezTo>
                    <a:pt x="224" y="316"/>
                    <a:pt x="148" y="542"/>
                    <a:pt x="74" y="699"/>
                  </a:cubicBezTo>
                  <a:cubicBezTo>
                    <a:pt x="124" y="699"/>
                    <a:pt x="124" y="699"/>
                    <a:pt x="124" y="699"/>
                  </a:cubicBezTo>
                  <a:cubicBezTo>
                    <a:pt x="214" y="513"/>
                    <a:pt x="261" y="344"/>
                    <a:pt x="219" y="245"/>
                  </a:cubicBezTo>
                  <a:cubicBezTo>
                    <a:pt x="190" y="176"/>
                    <a:pt x="110" y="144"/>
                    <a:pt x="47" y="19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0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50"/>
            <p:cNvSpPr>
              <a:spLocks noEditPoints="1"/>
            </p:cNvSpPr>
            <p:nvPr userDrawn="1"/>
          </p:nvSpPr>
          <p:spPr bwMode="auto">
            <a:xfrm>
              <a:off x="7083426" y="142875"/>
              <a:ext cx="193675" cy="604837"/>
            </a:xfrm>
            <a:custGeom>
              <a:avLst/>
              <a:gdLst>
                <a:gd name="T0" fmla="*/ 190 w 237"/>
                <a:gd name="T1" fmla="*/ 294 h 746"/>
                <a:gd name="T2" fmla="*/ 154 w 237"/>
                <a:gd name="T3" fmla="*/ 228 h 746"/>
                <a:gd name="T4" fmla="*/ 52 w 237"/>
                <a:gd name="T5" fmla="*/ 298 h 746"/>
                <a:gd name="T6" fmla="*/ 131 w 237"/>
                <a:gd name="T7" fmla="*/ 635 h 746"/>
                <a:gd name="T8" fmla="*/ 190 w 237"/>
                <a:gd name="T9" fmla="*/ 610 h 746"/>
                <a:gd name="T10" fmla="*/ 190 w 237"/>
                <a:gd name="T11" fmla="*/ 294 h 746"/>
                <a:gd name="T12" fmla="*/ 237 w 237"/>
                <a:gd name="T13" fmla="*/ 0 h 746"/>
                <a:gd name="T14" fmla="*/ 237 w 237"/>
                <a:gd name="T15" fmla="*/ 595 h 746"/>
                <a:gd name="T16" fmla="*/ 86 w 237"/>
                <a:gd name="T17" fmla="*/ 642 h 746"/>
                <a:gd name="T18" fmla="*/ 10 w 237"/>
                <a:gd name="T19" fmla="*/ 293 h 746"/>
                <a:gd name="T20" fmla="*/ 190 w 237"/>
                <a:gd name="T21" fmla="*/ 195 h 746"/>
                <a:gd name="T22" fmla="*/ 190 w 237"/>
                <a:gd name="T23" fmla="*/ 0 h 746"/>
                <a:gd name="T24" fmla="*/ 237 w 237"/>
                <a:gd name="T25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46">
                  <a:moveTo>
                    <a:pt x="190" y="294"/>
                  </a:moveTo>
                  <a:cubicBezTo>
                    <a:pt x="190" y="265"/>
                    <a:pt x="177" y="241"/>
                    <a:pt x="154" y="228"/>
                  </a:cubicBezTo>
                  <a:cubicBezTo>
                    <a:pt x="116" y="207"/>
                    <a:pt x="58" y="225"/>
                    <a:pt x="52" y="298"/>
                  </a:cubicBezTo>
                  <a:cubicBezTo>
                    <a:pt x="46" y="366"/>
                    <a:pt x="69" y="540"/>
                    <a:pt x="131" y="635"/>
                  </a:cubicBezTo>
                  <a:cubicBezTo>
                    <a:pt x="149" y="663"/>
                    <a:pt x="190" y="667"/>
                    <a:pt x="190" y="610"/>
                  </a:cubicBezTo>
                  <a:cubicBezTo>
                    <a:pt x="190" y="498"/>
                    <a:pt x="190" y="403"/>
                    <a:pt x="190" y="294"/>
                  </a:cubicBezTo>
                  <a:close/>
                  <a:moveTo>
                    <a:pt x="237" y="0"/>
                  </a:moveTo>
                  <a:cubicBezTo>
                    <a:pt x="237" y="595"/>
                    <a:pt x="237" y="595"/>
                    <a:pt x="237" y="595"/>
                  </a:cubicBezTo>
                  <a:cubicBezTo>
                    <a:pt x="237" y="693"/>
                    <a:pt x="147" y="746"/>
                    <a:pt x="86" y="642"/>
                  </a:cubicBezTo>
                  <a:cubicBezTo>
                    <a:pt x="41" y="566"/>
                    <a:pt x="0" y="409"/>
                    <a:pt x="10" y="293"/>
                  </a:cubicBezTo>
                  <a:cubicBezTo>
                    <a:pt x="16" y="223"/>
                    <a:pt x="90" y="132"/>
                    <a:pt x="190" y="195"/>
                  </a:cubicBezTo>
                  <a:cubicBezTo>
                    <a:pt x="190" y="0"/>
                    <a:pt x="190" y="0"/>
                    <a:pt x="190" y="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4D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Rechteck 24"/>
          <p:cNvSpPr/>
          <p:nvPr userDrawn="1"/>
        </p:nvSpPr>
        <p:spPr>
          <a:xfrm>
            <a:off x="6648450" y="0"/>
            <a:ext cx="1371817" cy="821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 smtClean="0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8" y="311872"/>
            <a:ext cx="1246621" cy="3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0443-2D8C-4EE3-B76F-710B32F09C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88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mehreren Tex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7838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430214" y="232072"/>
            <a:ext cx="8283574" cy="47172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0575" y="3172010"/>
            <a:ext cx="7496175" cy="2769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790575" y="1995167"/>
            <a:ext cx="7496175" cy="984885"/>
          </a:xfrm>
        </p:spPr>
        <p:txBody>
          <a:bodyPr anchor="b">
            <a:sp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90575" y="3590925"/>
            <a:ext cx="7496175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 sz="1400"/>
            </a:lvl2pPr>
            <a:lvl3pPr marL="534988" indent="0">
              <a:buNone/>
              <a:defRPr sz="1400"/>
            </a:lvl3pPr>
            <a:lvl4pPr marL="801688" indent="0">
              <a:buNone/>
              <a:defRPr sz="1400"/>
            </a:lvl4pPr>
            <a:lvl5pPr marL="1077912" indent="0">
              <a:buNone/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11" name="Picture 4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9" y="5121405"/>
            <a:ext cx="2528951" cy="148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ihandform 11"/>
          <p:cNvSpPr/>
          <p:nvPr userDrawn="1"/>
        </p:nvSpPr>
        <p:spPr>
          <a:xfrm>
            <a:off x="430214" y="1123647"/>
            <a:ext cx="8283574" cy="432406"/>
          </a:xfrm>
          <a:custGeom>
            <a:avLst/>
            <a:gdLst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361485" h="432406">
                <a:moveTo>
                  <a:pt x="0" y="272561"/>
                </a:moveTo>
                <a:cubicBezTo>
                  <a:pt x="46892" y="307730"/>
                  <a:pt x="92319" y="366346"/>
                  <a:pt x="140677" y="378069"/>
                </a:cubicBezTo>
                <a:cubicBezTo>
                  <a:pt x="189035" y="389792"/>
                  <a:pt x="219808" y="347296"/>
                  <a:pt x="290146" y="342900"/>
                </a:cubicBezTo>
                <a:lnTo>
                  <a:pt x="562708" y="351692"/>
                </a:lnTo>
                <a:cubicBezTo>
                  <a:pt x="624254" y="348761"/>
                  <a:pt x="609600" y="320919"/>
                  <a:pt x="659423" y="325315"/>
                </a:cubicBezTo>
                <a:cubicBezTo>
                  <a:pt x="709246" y="329711"/>
                  <a:pt x="819150" y="430823"/>
                  <a:pt x="861646" y="378069"/>
                </a:cubicBezTo>
                <a:lnTo>
                  <a:pt x="914400" y="8792"/>
                </a:lnTo>
                <a:lnTo>
                  <a:pt x="993531" y="404446"/>
                </a:lnTo>
                <a:cubicBezTo>
                  <a:pt x="1038958" y="463061"/>
                  <a:pt x="1123951" y="388326"/>
                  <a:pt x="1186962" y="360484"/>
                </a:cubicBezTo>
                <a:cubicBezTo>
                  <a:pt x="1249973" y="332642"/>
                  <a:pt x="1308589" y="234461"/>
                  <a:pt x="1371600" y="237392"/>
                </a:cubicBezTo>
                <a:cubicBezTo>
                  <a:pt x="1434611" y="240323"/>
                  <a:pt x="1455127" y="356088"/>
                  <a:pt x="1565031" y="378069"/>
                </a:cubicBezTo>
                <a:cubicBezTo>
                  <a:pt x="1674935" y="400050"/>
                  <a:pt x="2004646" y="392722"/>
                  <a:pt x="2031023" y="369276"/>
                </a:cubicBezTo>
                <a:lnTo>
                  <a:pt x="2110154" y="298938"/>
                </a:lnTo>
                <a:cubicBezTo>
                  <a:pt x="2136531" y="275492"/>
                  <a:pt x="2242039" y="470388"/>
                  <a:pt x="2286000" y="422030"/>
                </a:cubicBezTo>
                <a:lnTo>
                  <a:pt x="2373923" y="8792"/>
                </a:lnTo>
                <a:lnTo>
                  <a:pt x="2444262" y="395653"/>
                </a:lnTo>
                <a:lnTo>
                  <a:pt x="2602523" y="360484"/>
                </a:lnTo>
                <a:cubicBezTo>
                  <a:pt x="2667000" y="332642"/>
                  <a:pt x="2765181" y="221273"/>
                  <a:pt x="2831123" y="228600"/>
                </a:cubicBezTo>
                <a:cubicBezTo>
                  <a:pt x="2897065" y="235927"/>
                  <a:pt x="2898531" y="378069"/>
                  <a:pt x="2998177" y="404446"/>
                </a:cubicBezTo>
                <a:cubicBezTo>
                  <a:pt x="3097823" y="430823"/>
                  <a:pt x="3341077" y="398584"/>
                  <a:pt x="3429000" y="386861"/>
                </a:cubicBezTo>
                <a:lnTo>
                  <a:pt x="3525716" y="334107"/>
                </a:lnTo>
                <a:cubicBezTo>
                  <a:pt x="3557955" y="316522"/>
                  <a:pt x="3644412" y="448407"/>
                  <a:pt x="3683977" y="395653"/>
                </a:cubicBezTo>
                <a:lnTo>
                  <a:pt x="3763108" y="17584"/>
                </a:lnTo>
                <a:lnTo>
                  <a:pt x="3807069" y="369276"/>
                </a:lnTo>
                <a:cubicBezTo>
                  <a:pt x="3840773" y="426426"/>
                  <a:pt x="3897923" y="385395"/>
                  <a:pt x="3965331" y="360484"/>
                </a:cubicBezTo>
                <a:cubicBezTo>
                  <a:pt x="4032739" y="335573"/>
                  <a:pt x="4158762" y="172915"/>
                  <a:pt x="4211516" y="219807"/>
                </a:cubicBezTo>
                <a:lnTo>
                  <a:pt x="4369777" y="360484"/>
                </a:lnTo>
                <a:cubicBezTo>
                  <a:pt x="4422531" y="407376"/>
                  <a:pt x="4720004" y="359019"/>
                  <a:pt x="4818185" y="351692"/>
                </a:cubicBezTo>
                <a:lnTo>
                  <a:pt x="4958862" y="316523"/>
                </a:lnTo>
                <a:lnTo>
                  <a:pt x="5134708" y="395653"/>
                </a:lnTo>
                <a:lnTo>
                  <a:pt x="5196254" y="26376"/>
                </a:lnTo>
                <a:lnTo>
                  <a:pt x="5310554" y="413238"/>
                </a:lnTo>
                <a:cubicBezTo>
                  <a:pt x="5358912" y="468923"/>
                  <a:pt x="5427785" y="388326"/>
                  <a:pt x="5486400" y="360484"/>
                </a:cubicBezTo>
                <a:cubicBezTo>
                  <a:pt x="5545015" y="332642"/>
                  <a:pt x="5603631" y="202222"/>
                  <a:pt x="5662246" y="246184"/>
                </a:cubicBezTo>
                <a:lnTo>
                  <a:pt x="5838092" y="378069"/>
                </a:lnTo>
                <a:cubicBezTo>
                  <a:pt x="5961184" y="388327"/>
                  <a:pt x="6279173" y="304799"/>
                  <a:pt x="6400800" y="307730"/>
                </a:cubicBezTo>
                <a:cubicBezTo>
                  <a:pt x="6522427" y="310661"/>
                  <a:pt x="6528289" y="439614"/>
                  <a:pt x="6567854" y="395653"/>
                </a:cubicBezTo>
                <a:lnTo>
                  <a:pt x="6638192" y="43961"/>
                </a:lnTo>
                <a:lnTo>
                  <a:pt x="6726116" y="386861"/>
                </a:lnTo>
                <a:lnTo>
                  <a:pt x="6866792" y="386861"/>
                </a:lnTo>
                <a:cubicBezTo>
                  <a:pt x="6928338" y="357553"/>
                  <a:pt x="7033846" y="211015"/>
                  <a:pt x="7095392" y="211015"/>
                </a:cubicBezTo>
                <a:cubicBezTo>
                  <a:pt x="7156938" y="211015"/>
                  <a:pt x="7145215" y="357553"/>
                  <a:pt x="7236069" y="386861"/>
                </a:cubicBezTo>
                <a:lnTo>
                  <a:pt x="7640516" y="386861"/>
                </a:lnTo>
                <a:cubicBezTo>
                  <a:pt x="7734301" y="373673"/>
                  <a:pt x="7741627" y="310661"/>
                  <a:pt x="7798777" y="307730"/>
                </a:cubicBezTo>
                <a:cubicBezTo>
                  <a:pt x="7855927" y="304799"/>
                  <a:pt x="7948247" y="420564"/>
                  <a:pt x="7983416" y="369276"/>
                </a:cubicBezTo>
                <a:lnTo>
                  <a:pt x="8009792" y="0"/>
                </a:lnTo>
                <a:lnTo>
                  <a:pt x="8115300" y="378069"/>
                </a:lnTo>
                <a:lnTo>
                  <a:pt x="8361485" y="290146"/>
                </a:lnTo>
              </a:path>
            </a:pathLst>
          </a:custGeom>
          <a:ln w="28575">
            <a:gradFill flip="none" rotWithShape="1">
              <a:gsLst>
                <a:gs pos="10000">
                  <a:schemeClr val="bg1"/>
                </a:gs>
                <a:gs pos="9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164985"/>
            <a:ext cx="1246621" cy="3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430213" y="6597229"/>
            <a:ext cx="63478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BA19CBC-4A13-4383-BD6D-6D21D813E071}" type="datetime1">
              <a:rPr lang="de-DE" smtClean="0"/>
              <a:t>03.05.2015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 flipH="1">
            <a:off x="1217824" y="6597229"/>
            <a:ext cx="45225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ISAResearch Center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853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72986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 userDrawn="1"/>
        </p:nvSpPr>
        <p:spPr>
          <a:xfrm>
            <a:off x="430214" y="232072"/>
            <a:ext cx="8283574" cy="47172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2" name="Freihandform 11"/>
          <p:cNvSpPr/>
          <p:nvPr userDrawn="1"/>
        </p:nvSpPr>
        <p:spPr>
          <a:xfrm>
            <a:off x="430214" y="1123647"/>
            <a:ext cx="8283574" cy="432406"/>
          </a:xfrm>
          <a:custGeom>
            <a:avLst/>
            <a:gdLst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361485" h="432406">
                <a:moveTo>
                  <a:pt x="0" y="272561"/>
                </a:moveTo>
                <a:cubicBezTo>
                  <a:pt x="46892" y="307730"/>
                  <a:pt x="92319" y="366346"/>
                  <a:pt x="140677" y="378069"/>
                </a:cubicBezTo>
                <a:cubicBezTo>
                  <a:pt x="189035" y="389792"/>
                  <a:pt x="219808" y="347296"/>
                  <a:pt x="290146" y="342900"/>
                </a:cubicBezTo>
                <a:lnTo>
                  <a:pt x="562708" y="351692"/>
                </a:lnTo>
                <a:cubicBezTo>
                  <a:pt x="624254" y="348761"/>
                  <a:pt x="609600" y="320919"/>
                  <a:pt x="659423" y="325315"/>
                </a:cubicBezTo>
                <a:cubicBezTo>
                  <a:pt x="709246" y="329711"/>
                  <a:pt x="819150" y="430823"/>
                  <a:pt x="861646" y="378069"/>
                </a:cubicBezTo>
                <a:lnTo>
                  <a:pt x="914400" y="8792"/>
                </a:lnTo>
                <a:lnTo>
                  <a:pt x="993531" y="404446"/>
                </a:lnTo>
                <a:cubicBezTo>
                  <a:pt x="1038958" y="463061"/>
                  <a:pt x="1123951" y="388326"/>
                  <a:pt x="1186962" y="360484"/>
                </a:cubicBezTo>
                <a:cubicBezTo>
                  <a:pt x="1249973" y="332642"/>
                  <a:pt x="1308589" y="234461"/>
                  <a:pt x="1371600" y="237392"/>
                </a:cubicBezTo>
                <a:cubicBezTo>
                  <a:pt x="1434611" y="240323"/>
                  <a:pt x="1455127" y="356088"/>
                  <a:pt x="1565031" y="378069"/>
                </a:cubicBezTo>
                <a:cubicBezTo>
                  <a:pt x="1674935" y="400050"/>
                  <a:pt x="2004646" y="392722"/>
                  <a:pt x="2031023" y="369276"/>
                </a:cubicBezTo>
                <a:lnTo>
                  <a:pt x="2110154" y="298938"/>
                </a:lnTo>
                <a:cubicBezTo>
                  <a:pt x="2136531" y="275492"/>
                  <a:pt x="2242039" y="470388"/>
                  <a:pt x="2286000" y="422030"/>
                </a:cubicBezTo>
                <a:lnTo>
                  <a:pt x="2373923" y="8792"/>
                </a:lnTo>
                <a:lnTo>
                  <a:pt x="2444262" y="395653"/>
                </a:lnTo>
                <a:lnTo>
                  <a:pt x="2602523" y="360484"/>
                </a:lnTo>
                <a:cubicBezTo>
                  <a:pt x="2667000" y="332642"/>
                  <a:pt x="2765181" y="221273"/>
                  <a:pt x="2831123" y="228600"/>
                </a:cubicBezTo>
                <a:cubicBezTo>
                  <a:pt x="2897065" y="235927"/>
                  <a:pt x="2898531" y="378069"/>
                  <a:pt x="2998177" y="404446"/>
                </a:cubicBezTo>
                <a:cubicBezTo>
                  <a:pt x="3097823" y="430823"/>
                  <a:pt x="3341077" y="398584"/>
                  <a:pt x="3429000" y="386861"/>
                </a:cubicBezTo>
                <a:lnTo>
                  <a:pt x="3525716" y="334107"/>
                </a:lnTo>
                <a:cubicBezTo>
                  <a:pt x="3557955" y="316522"/>
                  <a:pt x="3644412" y="448407"/>
                  <a:pt x="3683977" y="395653"/>
                </a:cubicBezTo>
                <a:lnTo>
                  <a:pt x="3763108" y="17584"/>
                </a:lnTo>
                <a:lnTo>
                  <a:pt x="3807069" y="369276"/>
                </a:lnTo>
                <a:cubicBezTo>
                  <a:pt x="3840773" y="426426"/>
                  <a:pt x="3897923" y="385395"/>
                  <a:pt x="3965331" y="360484"/>
                </a:cubicBezTo>
                <a:cubicBezTo>
                  <a:pt x="4032739" y="335573"/>
                  <a:pt x="4158762" y="172915"/>
                  <a:pt x="4211516" y="219807"/>
                </a:cubicBezTo>
                <a:lnTo>
                  <a:pt x="4369777" y="360484"/>
                </a:lnTo>
                <a:cubicBezTo>
                  <a:pt x="4422531" y="407376"/>
                  <a:pt x="4720004" y="359019"/>
                  <a:pt x="4818185" y="351692"/>
                </a:cubicBezTo>
                <a:lnTo>
                  <a:pt x="4958862" y="316523"/>
                </a:lnTo>
                <a:lnTo>
                  <a:pt x="5134708" y="395653"/>
                </a:lnTo>
                <a:lnTo>
                  <a:pt x="5196254" y="26376"/>
                </a:lnTo>
                <a:lnTo>
                  <a:pt x="5310554" y="413238"/>
                </a:lnTo>
                <a:cubicBezTo>
                  <a:pt x="5358912" y="468923"/>
                  <a:pt x="5427785" y="388326"/>
                  <a:pt x="5486400" y="360484"/>
                </a:cubicBezTo>
                <a:cubicBezTo>
                  <a:pt x="5545015" y="332642"/>
                  <a:pt x="5603631" y="202222"/>
                  <a:pt x="5662246" y="246184"/>
                </a:cubicBezTo>
                <a:lnTo>
                  <a:pt x="5838092" y="378069"/>
                </a:lnTo>
                <a:cubicBezTo>
                  <a:pt x="5961184" y="388327"/>
                  <a:pt x="6279173" y="304799"/>
                  <a:pt x="6400800" y="307730"/>
                </a:cubicBezTo>
                <a:cubicBezTo>
                  <a:pt x="6522427" y="310661"/>
                  <a:pt x="6528289" y="439614"/>
                  <a:pt x="6567854" y="395653"/>
                </a:cubicBezTo>
                <a:lnTo>
                  <a:pt x="6638192" y="43961"/>
                </a:lnTo>
                <a:lnTo>
                  <a:pt x="6726116" y="386861"/>
                </a:lnTo>
                <a:lnTo>
                  <a:pt x="6866792" y="386861"/>
                </a:lnTo>
                <a:cubicBezTo>
                  <a:pt x="6928338" y="357553"/>
                  <a:pt x="7033846" y="211015"/>
                  <a:pt x="7095392" y="211015"/>
                </a:cubicBezTo>
                <a:cubicBezTo>
                  <a:pt x="7156938" y="211015"/>
                  <a:pt x="7145215" y="357553"/>
                  <a:pt x="7236069" y="386861"/>
                </a:cubicBezTo>
                <a:lnTo>
                  <a:pt x="7640516" y="386861"/>
                </a:lnTo>
                <a:cubicBezTo>
                  <a:pt x="7734301" y="373673"/>
                  <a:pt x="7741627" y="310661"/>
                  <a:pt x="7798777" y="307730"/>
                </a:cubicBezTo>
                <a:cubicBezTo>
                  <a:pt x="7855927" y="304799"/>
                  <a:pt x="7948247" y="420564"/>
                  <a:pt x="7983416" y="369276"/>
                </a:cubicBezTo>
                <a:lnTo>
                  <a:pt x="8009792" y="0"/>
                </a:lnTo>
                <a:lnTo>
                  <a:pt x="8115300" y="378069"/>
                </a:lnTo>
                <a:lnTo>
                  <a:pt x="8361485" y="290146"/>
                </a:lnTo>
              </a:path>
            </a:pathLst>
          </a:custGeom>
          <a:ln w="28575">
            <a:gradFill flip="none" rotWithShape="1">
              <a:gsLst>
                <a:gs pos="10000">
                  <a:schemeClr val="bg1"/>
                </a:gs>
                <a:gs pos="9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0575" y="2525176"/>
            <a:ext cx="7496175" cy="2769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90575" y="1943556"/>
            <a:ext cx="7496175" cy="492443"/>
          </a:xfrm>
        </p:spPr>
        <p:txBody>
          <a:bodyPr anchor="t">
            <a:sp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</a:t>
            </a:r>
            <a:endParaRPr lang="de-DE" dirty="0"/>
          </a:p>
        </p:txBody>
      </p:sp>
      <p:pic>
        <p:nvPicPr>
          <p:cNvPr id="2090" name="Picture 4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9" y="5121405"/>
            <a:ext cx="2528951" cy="148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164985"/>
            <a:ext cx="1246621" cy="3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430213" y="6597229"/>
            <a:ext cx="63478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BA19CBC-4A13-4383-BD6D-6D21D813E071}" type="datetime1">
              <a:rPr lang="de-DE" smtClean="0"/>
              <a:t>03.05.2015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 flipH="1">
            <a:off x="1217824" y="6597229"/>
            <a:ext cx="45225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ISAResearch Center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90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19362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30214" y="232072"/>
            <a:ext cx="8283574" cy="26100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430214" y="2898475"/>
            <a:ext cx="8283574" cy="205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0575" y="4276910"/>
            <a:ext cx="7496175" cy="2769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790575" y="3100067"/>
            <a:ext cx="7496175" cy="984885"/>
          </a:xfrm>
        </p:spPr>
        <p:txBody>
          <a:bodyPr anchor="b">
            <a:sp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Picture 4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9" y="5121405"/>
            <a:ext cx="2528951" cy="148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164985"/>
            <a:ext cx="1246621" cy="3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30213" y="6597229"/>
            <a:ext cx="63478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BA19CBC-4A13-4383-BD6D-6D21D813E071}" type="datetime1">
              <a:rPr lang="de-DE" smtClean="0"/>
              <a:t>03.05.2015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flipH="1">
            <a:off x="1217824" y="6597229"/>
            <a:ext cx="45225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ISAResearch Center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26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967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430214" y="232072"/>
            <a:ext cx="8283574" cy="6183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0575" y="3034135"/>
            <a:ext cx="7496175" cy="2769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90575" y="1943556"/>
            <a:ext cx="7496175" cy="492443"/>
          </a:xfrm>
        </p:spPr>
        <p:txBody>
          <a:bodyPr anchor="t">
            <a:sp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FEB6-22D4-4BA4-8681-C7DEA7652282}" type="datetime1">
              <a:rPr lang="de-DE" smtClean="0"/>
              <a:t>03.05.2015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430214" y="1123647"/>
            <a:ext cx="8283574" cy="432406"/>
          </a:xfrm>
          <a:custGeom>
            <a:avLst/>
            <a:gdLst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361485" h="432406">
                <a:moveTo>
                  <a:pt x="0" y="272561"/>
                </a:moveTo>
                <a:cubicBezTo>
                  <a:pt x="46892" y="307730"/>
                  <a:pt x="92319" y="366346"/>
                  <a:pt x="140677" y="378069"/>
                </a:cubicBezTo>
                <a:cubicBezTo>
                  <a:pt x="189035" y="389792"/>
                  <a:pt x="219808" y="347296"/>
                  <a:pt x="290146" y="342900"/>
                </a:cubicBezTo>
                <a:lnTo>
                  <a:pt x="562708" y="351692"/>
                </a:lnTo>
                <a:cubicBezTo>
                  <a:pt x="624254" y="348761"/>
                  <a:pt x="609600" y="320919"/>
                  <a:pt x="659423" y="325315"/>
                </a:cubicBezTo>
                <a:cubicBezTo>
                  <a:pt x="709246" y="329711"/>
                  <a:pt x="819150" y="430823"/>
                  <a:pt x="861646" y="378069"/>
                </a:cubicBezTo>
                <a:lnTo>
                  <a:pt x="914400" y="8792"/>
                </a:lnTo>
                <a:lnTo>
                  <a:pt x="993531" y="404446"/>
                </a:lnTo>
                <a:cubicBezTo>
                  <a:pt x="1038958" y="463061"/>
                  <a:pt x="1123951" y="388326"/>
                  <a:pt x="1186962" y="360484"/>
                </a:cubicBezTo>
                <a:cubicBezTo>
                  <a:pt x="1249973" y="332642"/>
                  <a:pt x="1308589" y="234461"/>
                  <a:pt x="1371600" y="237392"/>
                </a:cubicBezTo>
                <a:cubicBezTo>
                  <a:pt x="1434611" y="240323"/>
                  <a:pt x="1455127" y="356088"/>
                  <a:pt x="1565031" y="378069"/>
                </a:cubicBezTo>
                <a:cubicBezTo>
                  <a:pt x="1674935" y="400050"/>
                  <a:pt x="2004646" y="392722"/>
                  <a:pt x="2031023" y="369276"/>
                </a:cubicBezTo>
                <a:lnTo>
                  <a:pt x="2110154" y="298938"/>
                </a:lnTo>
                <a:cubicBezTo>
                  <a:pt x="2136531" y="275492"/>
                  <a:pt x="2242039" y="470388"/>
                  <a:pt x="2286000" y="422030"/>
                </a:cubicBezTo>
                <a:lnTo>
                  <a:pt x="2373923" y="8792"/>
                </a:lnTo>
                <a:lnTo>
                  <a:pt x="2444262" y="395653"/>
                </a:lnTo>
                <a:lnTo>
                  <a:pt x="2602523" y="360484"/>
                </a:lnTo>
                <a:cubicBezTo>
                  <a:pt x="2667000" y="332642"/>
                  <a:pt x="2765181" y="221273"/>
                  <a:pt x="2831123" y="228600"/>
                </a:cubicBezTo>
                <a:cubicBezTo>
                  <a:pt x="2897065" y="235927"/>
                  <a:pt x="2898531" y="378069"/>
                  <a:pt x="2998177" y="404446"/>
                </a:cubicBezTo>
                <a:cubicBezTo>
                  <a:pt x="3097823" y="430823"/>
                  <a:pt x="3341077" y="398584"/>
                  <a:pt x="3429000" y="386861"/>
                </a:cubicBezTo>
                <a:lnTo>
                  <a:pt x="3525716" y="334107"/>
                </a:lnTo>
                <a:cubicBezTo>
                  <a:pt x="3557955" y="316522"/>
                  <a:pt x="3644412" y="448407"/>
                  <a:pt x="3683977" y="395653"/>
                </a:cubicBezTo>
                <a:lnTo>
                  <a:pt x="3763108" y="17584"/>
                </a:lnTo>
                <a:lnTo>
                  <a:pt x="3807069" y="369276"/>
                </a:lnTo>
                <a:cubicBezTo>
                  <a:pt x="3840773" y="426426"/>
                  <a:pt x="3897923" y="385395"/>
                  <a:pt x="3965331" y="360484"/>
                </a:cubicBezTo>
                <a:cubicBezTo>
                  <a:pt x="4032739" y="335573"/>
                  <a:pt x="4158762" y="172915"/>
                  <a:pt x="4211516" y="219807"/>
                </a:cubicBezTo>
                <a:lnTo>
                  <a:pt x="4369777" y="360484"/>
                </a:lnTo>
                <a:cubicBezTo>
                  <a:pt x="4422531" y="407376"/>
                  <a:pt x="4720004" y="359019"/>
                  <a:pt x="4818185" y="351692"/>
                </a:cubicBezTo>
                <a:lnTo>
                  <a:pt x="4958862" y="316523"/>
                </a:lnTo>
                <a:lnTo>
                  <a:pt x="5134708" y="395653"/>
                </a:lnTo>
                <a:lnTo>
                  <a:pt x="5196254" y="26376"/>
                </a:lnTo>
                <a:lnTo>
                  <a:pt x="5310554" y="413238"/>
                </a:lnTo>
                <a:cubicBezTo>
                  <a:pt x="5358912" y="468923"/>
                  <a:pt x="5427785" y="388326"/>
                  <a:pt x="5486400" y="360484"/>
                </a:cubicBezTo>
                <a:cubicBezTo>
                  <a:pt x="5545015" y="332642"/>
                  <a:pt x="5603631" y="202222"/>
                  <a:pt x="5662246" y="246184"/>
                </a:cubicBezTo>
                <a:lnTo>
                  <a:pt x="5838092" y="378069"/>
                </a:lnTo>
                <a:cubicBezTo>
                  <a:pt x="5961184" y="388327"/>
                  <a:pt x="6279173" y="304799"/>
                  <a:pt x="6400800" y="307730"/>
                </a:cubicBezTo>
                <a:cubicBezTo>
                  <a:pt x="6522427" y="310661"/>
                  <a:pt x="6528289" y="439614"/>
                  <a:pt x="6567854" y="395653"/>
                </a:cubicBezTo>
                <a:lnTo>
                  <a:pt x="6638192" y="43961"/>
                </a:lnTo>
                <a:lnTo>
                  <a:pt x="6726116" y="386861"/>
                </a:lnTo>
                <a:lnTo>
                  <a:pt x="6866792" y="386861"/>
                </a:lnTo>
                <a:cubicBezTo>
                  <a:pt x="6928338" y="357553"/>
                  <a:pt x="7033846" y="211015"/>
                  <a:pt x="7095392" y="211015"/>
                </a:cubicBezTo>
                <a:cubicBezTo>
                  <a:pt x="7156938" y="211015"/>
                  <a:pt x="7145215" y="357553"/>
                  <a:pt x="7236069" y="386861"/>
                </a:cubicBezTo>
                <a:lnTo>
                  <a:pt x="7640516" y="386861"/>
                </a:lnTo>
                <a:cubicBezTo>
                  <a:pt x="7734301" y="373673"/>
                  <a:pt x="7741627" y="310661"/>
                  <a:pt x="7798777" y="307730"/>
                </a:cubicBezTo>
                <a:cubicBezTo>
                  <a:pt x="7855927" y="304799"/>
                  <a:pt x="7948247" y="420564"/>
                  <a:pt x="7983416" y="369276"/>
                </a:cubicBezTo>
                <a:lnTo>
                  <a:pt x="8009792" y="0"/>
                </a:lnTo>
                <a:lnTo>
                  <a:pt x="8115300" y="378069"/>
                </a:lnTo>
                <a:lnTo>
                  <a:pt x="8361485" y="290146"/>
                </a:lnTo>
              </a:path>
            </a:pathLst>
          </a:custGeom>
          <a:ln w="28575">
            <a:gradFill flip="none" rotWithShape="1">
              <a:gsLst>
                <a:gs pos="10000">
                  <a:schemeClr val="bg1"/>
                </a:gs>
                <a:gs pos="9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4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9328-1B7B-4036-BB39-95E05CC9DAF6}" type="datetime1">
              <a:rPr lang="de-DE" smtClean="0"/>
              <a:t>03.05.2015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81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339850"/>
            <a:ext cx="8283575" cy="2154436"/>
          </a:xfrm>
          <a:noFill/>
        </p:spPr>
        <p:txBody>
          <a:bodyPr/>
          <a:lstStyle>
            <a:lvl1pPr marL="361950" indent="-361950">
              <a:spcBef>
                <a:spcPts val="1200"/>
              </a:spcBef>
              <a:buFont typeface="+mj-lt"/>
              <a:buAutoNum type="arabicPeriod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0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1A42-1970-43F7-AE47-8F788EB0B74C}" type="datetime1">
              <a:rPr lang="de-DE" smtClean="0"/>
              <a:t>03.05.2015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1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01688" indent="-266700">
              <a:buFont typeface="Arial" panose="020B0604020202020204" pitchFamily="34" charset="0"/>
              <a:buChar char="•"/>
              <a:defRPr/>
            </a:lvl3pPr>
            <a:lvl4pPr marL="1077913" indent="-276225">
              <a:buFont typeface="Arial" panose="020B0604020202020204" pitchFamily="34" charset="0"/>
              <a:buChar char="•"/>
              <a:defRPr/>
            </a:lvl4pPr>
            <a:lvl5pPr marL="1346200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AB45-11E5-4273-AA91-E80FD6AD5123}" type="datetime1">
              <a:rPr lang="de-DE" smtClean="0"/>
              <a:t>03.05.2015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6125031"/>
            <a:ext cx="1413849" cy="215444"/>
          </a:xfrm>
        </p:spPr>
        <p:txBody>
          <a:bodyPr wrap="none" anchor="b">
            <a:sp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de-DE" dirty="0" smtClean="0"/>
              <a:t>Platzhalter Quelle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77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3472-7C98-4440-A6DD-DAD51EC417FB}" type="datetime1">
              <a:rPr lang="de-DE" smtClean="0"/>
              <a:t>03.05.2015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ISAResearch Center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08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504822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0" y="232073"/>
            <a:ext cx="9144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0213" y="1339850"/>
            <a:ext cx="8283575" cy="178510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0213" y="6597229"/>
            <a:ext cx="63478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BA19CBC-4A13-4383-BD6D-6D21D813E071}" type="datetime1">
              <a:rPr lang="de-DE" smtClean="0"/>
              <a:t>03.05.2015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flipH="1">
            <a:off x="1217824" y="6597229"/>
            <a:ext cx="45225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ISAResearch Center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97229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B1BF2EA-98CA-4981-9A45-1AC1BA3FA94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-1" y="6405027"/>
            <a:ext cx="914400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9"/>
          <p:cNvSpPr/>
          <p:nvPr userDrawn="1"/>
        </p:nvSpPr>
        <p:spPr>
          <a:xfrm>
            <a:off x="0" y="445637"/>
            <a:ext cx="9144000" cy="472873"/>
          </a:xfrm>
          <a:custGeom>
            <a:avLst/>
            <a:gdLst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2030"/>
              <a:gd name="connsiteX1" fmla="*/ 140677 w 8361485"/>
              <a:gd name="connsiteY1" fmla="*/ 378069 h 422030"/>
              <a:gd name="connsiteX2" fmla="*/ 290146 w 8361485"/>
              <a:gd name="connsiteY2" fmla="*/ 342900 h 422030"/>
              <a:gd name="connsiteX3" fmla="*/ 562708 w 8361485"/>
              <a:gd name="connsiteY3" fmla="*/ 351692 h 422030"/>
              <a:gd name="connsiteX4" fmla="*/ 659423 w 8361485"/>
              <a:gd name="connsiteY4" fmla="*/ 325315 h 422030"/>
              <a:gd name="connsiteX5" fmla="*/ 861646 w 8361485"/>
              <a:gd name="connsiteY5" fmla="*/ 378069 h 422030"/>
              <a:gd name="connsiteX6" fmla="*/ 914400 w 8361485"/>
              <a:gd name="connsiteY6" fmla="*/ 8792 h 422030"/>
              <a:gd name="connsiteX7" fmla="*/ 993531 w 8361485"/>
              <a:gd name="connsiteY7" fmla="*/ 404446 h 422030"/>
              <a:gd name="connsiteX8" fmla="*/ 1186962 w 8361485"/>
              <a:gd name="connsiteY8" fmla="*/ 360484 h 422030"/>
              <a:gd name="connsiteX9" fmla="*/ 1371600 w 8361485"/>
              <a:gd name="connsiteY9" fmla="*/ 237392 h 422030"/>
              <a:gd name="connsiteX10" fmla="*/ 1565031 w 8361485"/>
              <a:gd name="connsiteY10" fmla="*/ 378069 h 422030"/>
              <a:gd name="connsiteX11" fmla="*/ 2031023 w 8361485"/>
              <a:gd name="connsiteY11" fmla="*/ 369276 h 422030"/>
              <a:gd name="connsiteX12" fmla="*/ 2110154 w 8361485"/>
              <a:gd name="connsiteY12" fmla="*/ 298938 h 422030"/>
              <a:gd name="connsiteX13" fmla="*/ 2286000 w 8361485"/>
              <a:gd name="connsiteY13" fmla="*/ 422030 h 422030"/>
              <a:gd name="connsiteX14" fmla="*/ 2373923 w 8361485"/>
              <a:gd name="connsiteY14" fmla="*/ 8792 h 422030"/>
              <a:gd name="connsiteX15" fmla="*/ 2444262 w 8361485"/>
              <a:gd name="connsiteY15" fmla="*/ 395653 h 422030"/>
              <a:gd name="connsiteX16" fmla="*/ 2602523 w 8361485"/>
              <a:gd name="connsiteY16" fmla="*/ 360484 h 422030"/>
              <a:gd name="connsiteX17" fmla="*/ 2831123 w 8361485"/>
              <a:gd name="connsiteY17" fmla="*/ 228600 h 422030"/>
              <a:gd name="connsiteX18" fmla="*/ 2998177 w 8361485"/>
              <a:gd name="connsiteY18" fmla="*/ 404446 h 422030"/>
              <a:gd name="connsiteX19" fmla="*/ 3429000 w 8361485"/>
              <a:gd name="connsiteY19" fmla="*/ 386861 h 422030"/>
              <a:gd name="connsiteX20" fmla="*/ 3525716 w 8361485"/>
              <a:gd name="connsiteY20" fmla="*/ 334107 h 422030"/>
              <a:gd name="connsiteX21" fmla="*/ 3683977 w 8361485"/>
              <a:gd name="connsiteY21" fmla="*/ 395653 h 422030"/>
              <a:gd name="connsiteX22" fmla="*/ 3763108 w 8361485"/>
              <a:gd name="connsiteY22" fmla="*/ 17584 h 422030"/>
              <a:gd name="connsiteX23" fmla="*/ 3807069 w 8361485"/>
              <a:gd name="connsiteY23" fmla="*/ 369276 h 422030"/>
              <a:gd name="connsiteX24" fmla="*/ 3965331 w 8361485"/>
              <a:gd name="connsiteY24" fmla="*/ 360484 h 422030"/>
              <a:gd name="connsiteX25" fmla="*/ 4211516 w 8361485"/>
              <a:gd name="connsiteY25" fmla="*/ 219807 h 422030"/>
              <a:gd name="connsiteX26" fmla="*/ 4369777 w 8361485"/>
              <a:gd name="connsiteY26" fmla="*/ 360484 h 422030"/>
              <a:gd name="connsiteX27" fmla="*/ 4818185 w 8361485"/>
              <a:gd name="connsiteY27" fmla="*/ 351692 h 422030"/>
              <a:gd name="connsiteX28" fmla="*/ 4958862 w 8361485"/>
              <a:gd name="connsiteY28" fmla="*/ 316523 h 422030"/>
              <a:gd name="connsiteX29" fmla="*/ 5134708 w 8361485"/>
              <a:gd name="connsiteY29" fmla="*/ 395653 h 422030"/>
              <a:gd name="connsiteX30" fmla="*/ 5196254 w 8361485"/>
              <a:gd name="connsiteY30" fmla="*/ 26376 h 422030"/>
              <a:gd name="connsiteX31" fmla="*/ 5310554 w 8361485"/>
              <a:gd name="connsiteY31" fmla="*/ 413238 h 422030"/>
              <a:gd name="connsiteX32" fmla="*/ 5486400 w 8361485"/>
              <a:gd name="connsiteY32" fmla="*/ 360484 h 422030"/>
              <a:gd name="connsiteX33" fmla="*/ 5662246 w 8361485"/>
              <a:gd name="connsiteY33" fmla="*/ 246184 h 422030"/>
              <a:gd name="connsiteX34" fmla="*/ 5838092 w 8361485"/>
              <a:gd name="connsiteY34" fmla="*/ 378069 h 422030"/>
              <a:gd name="connsiteX35" fmla="*/ 6400800 w 8361485"/>
              <a:gd name="connsiteY35" fmla="*/ 307730 h 422030"/>
              <a:gd name="connsiteX36" fmla="*/ 6567854 w 8361485"/>
              <a:gd name="connsiteY36" fmla="*/ 395653 h 422030"/>
              <a:gd name="connsiteX37" fmla="*/ 6638192 w 8361485"/>
              <a:gd name="connsiteY37" fmla="*/ 43961 h 422030"/>
              <a:gd name="connsiteX38" fmla="*/ 6726116 w 8361485"/>
              <a:gd name="connsiteY38" fmla="*/ 386861 h 422030"/>
              <a:gd name="connsiteX39" fmla="*/ 6866792 w 8361485"/>
              <a:gd name="connsiteY39" fmla="*/ 386861 h 422030"/>
              <a:gd name="connsiteX40" fmla="*/ 7095392 w 8361485"/>
              <a:gd name="connsiteY40" fmla="*/ 211015 h 422030"/>
              <a:gd name="connsiteX41" fmla="*/ 7236069 w 8361485"/>
              <a:gd name="connsiteY41" fmla="*/ 386861 h 422030"/>
              <a:gd name="connsiteX42" fmla="*/ 7640516 w 8361485"/>
              <a:gd name="connsiteY42" fmla="*/ 386861 h 422030"/>
              <a:gd name="connsiteX43" fmla="*/ 7798777 w 8361485"/>
              <a:gd name="connsiteY43" fmla="*/ 307730 h 422030"/>
              <a:gd name="connsiteX44" fmla="*/ 7983416 w 8361485"/>
              <a:gd name="connsiteY44" fmla="*/ 369276 h 422030"/>
              <a:gd name="connsiteX45" fmla="*/ 8009792 w 8361485"/>
              <a:gd name="connsiteY45" fmla="*/ 0 h 422030"/>
              <a:gd name="connsiteX46" fmla="*/ 8115300 w 8361485"/>
              <a:gd name="connsiteY46" fmla="*/ 378069 h 422030"/>
              <a:gd name="connsiteX47" fmla="*/ 8361485 w 8361485"/>
              <a:gd name="connsiteY47" fmla="*/ 290146 h 422030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26308"/>
              <a:gd name="connsiteX1" fmla="*/ 140677 w 8361485"/>
              <a:gd name="connsiteY1" fmla="*/ 378069 h 426308"/>
              <a:gd name="connsiteX2" fmla="*/ 290146 w 8361485"/>
              <a:gd name="connsiteY2" fmla="*/ 342900 h 426308"/>
              <a:gd name="connsiteX3" fmla="*/ 562708 w 8361485"/>
              <a:gd name="connsiteY3" fmla="*/ 351692 h 426308"/>
              <a:gd name="connsiteX4" fmla="*/ 659423 w 8361485"/>
              <a:gd name="connsiteY4" fmla="*/ 325315 h 426308"/>
              <a:gd name="connsiteX5" fmla="*/ 861646 w 8361485"/>
              <a:gd name="connsiteY5" fmla="*/ 378069 h 426308"/>
              <a:gd name="connsiteX6" fmla="*/ 914400 w 8361485"/>
              <a:gd name="connsiteY6" fmla="*/ 8792 h 426308"/>
              <a:gd name="connsiteX7" fmla="*/ 993531 w 8361485"/>
              <a:gd name="connsiteY7" fmla="*/ 404446 h 426308"/>
              <a:gd name="connsiteX8" fmla="*/ 1186962 w 8361485"/>
              <a:gd name="connsiteY8" fmla="*/ 360484 h 426308"/>
              <a:gd name="connsiteX9" fmla="*/ 1371600 w 8361485"/>
              <a:gd name="connsiteY9" fmla="*/ 237392 h 426308"/>
              <a:gd name="connsiteX10" fmla="*/ 1565031 w 8361485"/>
              <a:gd name="connsiteY10" fmla="*/ 378069 h 426308"/>
              <a:gd name="connsiteX11" fmla="*/ 2031023 w 8361485"/>
              <a:gd name="connsiteY11" fmla="*/ 369276 h 426308"/>
              <a:gd name="connsiteX12" fmla="*/ 2110154 w 8361485"/>
              <a:gd name="connsiteY12" fmla="*/ 298938 h 426308"/>
              <a:gd name="connsiteX13" fmla="*/ 2286000 w 8361485"/>
              <a:gd name="connsiteY13" fmla="*/ 422030 h 426308"/>
              <a:gd name="connsiteX14" fmla="*/ 2373923 w 8361485"/>
              <a:gd name="connsiteY14" fmla="*/ 8792 h 426308"/>
              <a:gd name="connsiteX15" fmla="*/ 2444262 w 8361485"/>
              <a:gd name="connsiteY15" fmla="*/ 395653 h 426308"/>
              <a:gd name="connsiteX16" fmla="*/ 2602523 w 8361485"/>
              <a:gd name="connsiteY16" fmla="*/ 360484 h 426308"/>
              <a:gd name="connsiteX17" fmla="*/ 2831123 w 8361485"/>
              <a:gd name="connsiteY17" fmla="*/ 228600 h 426308"/>
              <a:gd name="connsiteX18" fmla="*/ 2998177 w 8361485"/>
              <a:gd name="connsiteY18" fmla="*/ 404446 h 426308"/>
              <a:gd name="connsiteX19" fmla="*/ 3429000 w 8361485"/>
              <a:gd name="connsiteY19" fmla="*/ 386861 h 426308"/>
              <a:gd name="connsiteX20" fmla="*/ 3525716 w 8361485"/>
              <a:gd name="connsiteY20" fmla="*/ 334107 h 426308"/>
              <a:gd name="connsiteX21" fmla="*/ 3683977 w 8361485"/>
              <a:gd name="connsiteY21" fmla="*/ 395653 h 426308"/>
              <a:gd name="connsiteX22" fmla="*/ 3763108 w 8361485"/>
              <a:gd name="connsiteY22" fmla="*/ 17584 h 426308"/>
              <a:gd name="connsiteX23" fmla="*/ 3807069 w 8361485"/>
              <a:gd name="connsiteY23" fmla="*/ 369276 h 426308"/>
              <a:gd name="connsiteX24" fmla="*/ 3965331 w 8361485"/>
              <a:gd name="connsiteY24" fmla="*/ 360484 h 426308"/>
              <a:gd name="connsiteX25" fmla="*/ 4211516 w 8361485"/>
              <a:gd name="connsiteY25" fmla="*/ 219807 h 426308"/>
              <a:gd name="connsiteX26" fmla="*/ 4369777 w 8361485"/>
              <a:gd name="connsiteY26" fmla="*/ 360484 h 426308"/>
              <a:gd name="connsiteX27" fmla="*/ 4818185 w 8361485"/>
              <a:gd name="connsiteY27" fmla="*/ 351692 h 426308"/>
              <a:gd name="connsiteX28" fmla="*/ 4958862 w 8361485"/>
              <a:gd name="connsiteY28" fmla="*/ 316523 h 426308"/>
              <a:gd name="connsiteX29" fmla="*/ 5134708 w 8361485"/>
              <a:gd name="connsiteY29" fmla="*/ 395653 h 426308"/>
              <a:gd name="connsiteX30" fmla="*/ 5196254 w 8361485"/>
              <a:gd name="connsiteY30" fmla="*/ 26376 h 426308"/>
              <a:gd name="connsiteX31" fmla="*/ 5310554 w 8361485"/>
              <a:gd name="connsiteY31" fmla="*/ 413238 h 426308"/>
              <a:gd name="connsiteX32" fmla="*/ 5486400 w 8361485"/>
              <a:gd name="connsiteY32" fmla="*/ 360484 h 426308"/>
              <a:gd name="connsiteX33" fmla="*/ 5662246 w 8361485"/>
              <a:gd name="connsiteY33" fmla="*/ 246184 h 426308"/>
              <a:gd name="connsiteX34" fmla="*/ 5838092 w 8361485"/>
              <a:gd name="connsiteY34" fmla="*/ 378069 h 426308"/>
              <a:gd name="connsiteX35" fmla="*/ 6400800 w 8361485"/>
              <a:gd name="connsiteY35" fmla="*/ 307730 h 426308"/>
              <a:gd name="connsiteX36" fmla="*/ 6567854 w 8361485"/>
              <a:gd name="connsiteY36" fmla="*/ 395653 h 426308"/>
              <a:gd name="connsiteX37" fmla="*/ 6638192 w 8361485"/>
              <a:gd name="connsiteY37" fmla="*/ 43961 h 426308"/>
              <a:gd name="connsiteX38" fmla="*/ 6726116 w 8361485"/>
              <a:gd name="connsiteY38" fmla="*/ 386861 h 426308"/>
              <a:gd name="connsiteX39" fmla="*/ 6866792 w 8361485"/>
              <a:gd name="connsiteY39" fmla="*/ 386861 h 426308"/>
              <a:gd name="connsiteX40" fmla="*/ 7095392 w 8361485"/>
              <a:gd name="connsiteY40" fmla="*/ 211015 h 426308"/>
              <a:gd name="connsiteX41" fmla="*/ 7236069 w 8361485"/>
              <a:gd name="connsiteY41" fmla="*/ 386861 h 426308"/>
              <a:gd name="connsiteX42" fmla="*/ 7640516 w 8361485"/>
              <a:gd name="connsiteY42" fmla="*/ 386861 h 426308"/>
              <a:gd name="connsiteX43" fmla="*/ 7798777 w 8361485"/>
              <a:gd name="connsiteY43" fmla="*/ 307730 h 426308"/>
              <a:gd name="connsiteX44" fmla="*/ 7983416 w 8361485"/>
              <a:gd name="connsiteY44" fmla="*/ 369276 h 426308"/>
              <a:gd name="connsiteX45" fmla="*/ 8009792 w 8361485"/>
              <a:gd name="connsiteY45" fmla="*/ 0 h 426308"/>
              <a:gd name="connsiteX46" fmla="*/ 8115300 w 8361485"/>
              <a:gd name="connsiteY46" fmla="*/ 378069 h 426308"/>
              <a:gd name="connsiteX47" fmla="*/ 8361485 w 8361485"/>
              <a:gd name="connsiteY47" fmla="*/ 290146 h 426308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  <a:gd name="connsiteX0" fmla="*/ 0 w 8361485"/>
              <a:gd name="connsiteY0" fmla="*/ 272561 h 432406"/>
              <a:gd name="connsiteX1" fmla="*/ 140677 w 8361485"/>
              <a:gd name="connsiteY1" fmla="*/ 378069 h 432406"/>
              <a:gd name="connsiteX2" fmla="*/ 290146 w 8361485"/>
              <a:gd name="connsiteY2" fmla="*/ 342900 h 432406"/>
              <a:gd name="connsiteX3" fmla="*/ 562708 w 8361485"/>
              <a:gd name="connsiteY3" fmla="*/ 351692 h 432406"/>
              <a:gd name="connsiteX4" fmla="*/ 659423 w 8361485"/>
              <a:gd name="connsiteY4" fmla="*/ 325315 h 432406"/>
              <a:gd name="connsiteX5" fmla="*/ 861646 w 8361485"/>
              <a:gd name="connsiteY5" fmla="*/ 378069 h 432406"/>
              <a:gd name="connsiteX6" fmla="*/ 914400 w 8361485"/>
              <a:gd name="connsiteY6" fmla="*/ 8792 h 432406"/>
              <a:gd name="connsiteX7" fmla="*/ 993531 w 8361485"/>
              <a:gd name="connsiteY7" fmla="*/ 404446 h 432406"/>
              <a:gd name="connsiteX8" fmla="*/ 1186962 w 8361485"/>
              <a:gd name="connsiteY8" fmla="*/ 360484 h 432406"/>
              <a:gd name="connsiteX9" fmla="*/ 1371600 w 8361485"/>
              <a:gd name="connsiteY9" fmla="*/ 237392 h 432406"/>
              <a:gd name="connsiteX10" fmla="*/ 1565031 w 8361485"/>
              <a:gd name="connsiteY10" fmla="*/ 378069 h 432406"/>
              <a:gd name="connsiteX11" fmla="*/ 2031023 w 8361485"/>
              <a:gd name="connsiteY11" fmla="*/ 369276 h 432406"/>
              <a:gd name="connsiteX12" fmla="*/ 2110154 w 8361485"/>
              <a:gd name="connsiteY12" fmla="*/ 298938 h 432406"/>
              <a:gd name="connsiteX13" fmla="*/ 2286000 w 8361485"/>
              <a:gd name="connsiteY13" fmla="*/ 422030 h 432406"/>
              <a:gd name="connsiteX14" fmla="*/ 2373923 w 8361485"/>
              <a:gd name="connsiteY14" fmla="*/ 8792 h 432406"/>
              <a:gd name="connsiteX15" fmla="*/ 2444262 w 8361485"/>
              <a:gd name="connsiteY15" fmla="*/ 395653 h 432406"/>
              <a:gd name="connsiteX16" fmla="*/ 2602523 w 8361485"/>
              <a:gd name="connsiteY16" fmla="*/ 360484 h 432406"/>
              <a:gd name="connsiteX17" fmla="*/ 2831123 w 8361485"/>
              <a:gd name="connsiteY17" fmla="*/ 228600 h 432406"/>
              <a:gd name="connsiteX18" fmla="*/ 2998177 w 8361485"/>
              <a:gd name="connsiteY18" fmla="*/ 404446 h 432406"/>
              <a:gd name="connsiteX19" fmla="*/ 3429000 w 8361485"/>
              <a:gd name="connsiteY19" fmla="*/ 386861 h 432406"/>
              <a:gd name="connsiteX20" fmla="*/ 3525716 w 8361485"/>
              <a:gd name="connsiteY20" fmla="*/ 334107 h 432406"/>
              <a:gd name="connsiteX21" fmla="*/ 3683977 w 8361485"/>
              <a:gd name="connsiteY21" fmla="*/ 395653 h 432406"/>
              <a:gd name="connsiteX22" fmla="*/ 3763108 w 8361485"/>
              <a:gd name="connsiteY22" fmla="*/ 17584 h 432406"/>
              <a:gd name="connsiteX23" fmla="*/ 3807069 w 8361485"/>
              <a:gd name="connsiteY23" fmla="*/ 369276 h 432406"/>
              <a:gd name="connsiteX24" fmla="*/ 3965331 w 8361485"/>
              <a:gd name="connsiteY24" fmla="*/ 360484 h 432406"/>
              <a:gd name="connsiteX25" fmla="*/ 4211516 w 8361485"/>
              <a:gd name="connsiteY25" fmla="*/ 219807 h 432406"/>
              <a:gd name="connsiteX26" fmla="*/ 4369777 w 8361485"/>
              <a:gd name="connsiteY26" fmla="*/ 360484 h 432406"/>
              <a:gd name="connsiteX27" fmla="*/ 4818185 w 8361485"/>
              <a:gd name="connsiteY27" fmla="*/ 351692 h 432406"/>
              <a:gd name="connsiteX28" fmla="*/ 4958862 w 8361485"/>
              <a:gd name="connsiteY28" fmla="*/ 316523 h 432406"/>
              <a:gd name="connsiteX29" fmla="*/ 5134708 w 8361485"/>
              <a:gd name="connsiteY29" fmla="*/ 395653 h 432406"/>
              <a:gd name="connsiteX30" fmla="*/ 5196254 w 8361485"/>
              <a:gd name="connsiteY30" fmla="*/ 26376 h 432406"/>
              <a:gd name="connsiteX31" fmla="*/ 5310554 w 8361485"/>
              <a:gd name="connsiteY31" fmla="*/ 413238 h 432406"/>
              <a:gd name="connsiteX32" fmla="*/ 5486400 w 8361485"/>
              <a:gd name="connsiteY32" fmla="*/ 360484 h 432406"/>
              <a:gd name="connsiteX33" fmla="*/ 5662246 w 8361485"/>
              <a:gd name="connsiteY33" fmla="*/ 246184 h 432406"/>
              <a:gd name="connsiteX34" fmla="*/ 5838092 w 8361485"/>
              <a:gd name="connsiteY34" fmla="*/ 378069 h 432406"/>
              <a:gd name="connsiteX35" fmla="*/ 6400800 w 8361485"/>
              <a:gd name="connsiteY35" fmla="*/ 307730 h 432406"/>
              <a:gd name="connsiteX36" fmla="*/ 6567854 w 8361485"/>
              <a:gd name="connsiteY36" fmla="*/ 395653 h 432406"/>
              <a:gd name="connsiteX37" fmla="*/ 6638192 w 8361485"/>
              <a:gd name="connsiteY37" fmla="*/ 43961 h 432406"/>
              <a:gd name="connsiteX38" fmla="*/ 6726116 w 8361485"/>
              <a:gd name="connsiteY38" fmla="*/ 386861 h 432406"/>
              <a:gd name="connsiteX39" fmla="*/ 6866792 w 8361485"/>
              <a:gd name="connsiteY39" fmla="*/ 386861 h 432406"/>
              <a:gd name="connsiteX40" fmla="*/ 7095392 w 8361485"/>
              <a:gd name="connsiteY40" fmla="*/ 211015 h 432406"/>
              <a:gd name="connsiteX41" fmla="*/ 7236069 w 8361485"/>
              <a:gd name="connsiteY41" fmla="*/ 386861 h 432406"/>
              <a:gd name="connsiteX42" fmla="*/ 7640516 w 8361485"/>
              <a:gd name="connsiteY42" fmla="*/ 386861 h 432406"/>
              <a:gd name="connsiteX43" fmla="*/ 7798777 w 8361485"/>
              <a:gd name="connsiteY43" fmla="*/ 307730 h 432406"/>
              <a:gd name="connsiteX44" fmla="*/ 7983416 w 8361485"/>
              <a:gd name="connsiteY44" fmla="*/ 369276 h 432406"/>
              <a:gd name="connsiteX45" fmla="*/ 8009792 w 8361485"/>
              <a:gd name="connsiteY45" fmla="*/ 0 h 432406"/>
              <a:gd name="connsiteX46" fmla="*/ 8115300 w 8361485"/>
              <a:gd name="connsiteY46" fmla="*/ 378069 h 432406"/>
              <a:gd name="connsiteX47" fmla="*/ 8361485 w 8361485"/>
              <a:gd name="connsiteY47" fmla="*/ 290146 h 43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361485" h="432406">
                <a:moveTo>
                  <a:pt x="0" y="272561"/>
                </a:moveTo>
                <a:cubicBezTo>
                  <a:pt x="46892" y="307730"/>
                  <a:pt x="92319" y="366346"/>
                  <a:pt x="140677" y="378069"/>
                </a:cubicBezTo>
                <a:cubicBezTo>
                  <a:pt x="189035" y="389792"/>
                  <a:pt x="219808" y="347296"/>
                  <a:pt x="290146" y="342900"/>
                </a:cubicBezTo>
                <a:lnTo>
                  <a:pt x="562708" y="351692"/>
                </a:lnTo>
                <a:cubicBezTo>
                  <a:pt x="624254" y="348761"/>
                  <a:pt x="609600" y="320919"/>
                  <a:pt x="659423" y="325315"/>
                </a:cubicBezTo>
                <a:cubicBezTo>
                  <a:pt x="709246" y="329711"/>
                  <a:pt x="819150" y="430823"/>
                  <a:pt x="861646" y="378069"/>
                </a:cubicBezTo>
                <a:lnTo>
                  <a:pt x="914400" y="8792"/>
                </a:lnTo>
                <a:lnTo>
                  <a:pt x="993531" y="404446"/>
                </a:lnTo>
                <a:cubicBezTo>
                  <a:pt x="1038958" y="463061"/>
                  <a:pt x="1123951" y="388326"/>
                  <a:pt x="1186962" y="360484"/>
                </a:cubicBezTo>
                <a:cubicBezTo>
                  <a:pt x="1249973" y="332642"/>
                  <a:pt x="1308589" y="234461"/>
                  <a:pt x="1371600" y="237392"/>
                </a:cubicBezTo>
                <a:cubicBezTo>
                  <a:pt x="1434611" y="240323"/>
                  <a:pt x="1455127" y="356088"/>
                  <a:pt x="1565031" y="378069"/>
                </a:cubicBezTo>
                <a:cubicBezTo>
                  <a:pt x="1674935" y="400050"/>
                  <a:pt x="2004646" y="392722"/>
                  <a:pt x="2031023" y="369276"/>
                </a:cubicBezTo>
                <a:lnTo>
                  <a:pt x="2110154" y="298938"/>
                </a:lnTo>
                <a:cubicBezTo>
                  <a:pt x="2136531" y="275492"/>
                  <a:pt x="2242039" y="470388"/>
                  <a:pt x="2286000" y="422030"/>
                </a:cubicBezTo>
                <a:lnTo>
                  <a:pt x="2373923" y="8792"/>
                </a:lnTo>
                <a:lnTo>
                  <a:pt x="2444262" y="395653"/>
                </a:lnTo>
                <a:lnTo>
                  <a:pt x="2602523" y="360484"/>
                </a:lnTo>
                <a:cubicBezTo>
                  <a:pt x="2667000" y="332642"/>
                  <a:pt x="2765181" y="221273"/>
                  <a:pt x="2831123" y="228600"/>
                </a:cubicBezTo>
                <a:cubicBezTo>
                  <a:pt x="2897065" y="235927"/>
                  <a:pt x="2898531" y="378069"/>
                  <a:pt x="2998177" y="404446"/>
                </a:cubicBezTo>
                <a:cubicBezTo>
                  <a:pt x="3097823" y="430823"/>
                  <a:pt x="3341077" y="398584"/>
                  <a:pt x="3429000" y="386861"/>
                </a:cubicBezTo>
                <a:lnTo>
                  <a:pt x="3525716" y="334107"/>
                </a:lnTo>
                <a:cubicBezTo>
                  <a:pt x="3557955" y="316522"/>
                  <a:pt x="3644412" y="448407"/>
                  <a:pt x="3683977" y="395653"/>
                </a:cubicBezTo>
                <a:lnTo>
                  <a:pt x="3763108" y="17584"/>
                </a:lnTo>
                <a:lnTo>
                  <a:pt x="3807069" y="369276"/>
                </a:lnTo>
                <a:cubicBezTo>
                  <a:pt x="3840773" y="426426"/>
                  <a:pt x="3897923" y="385395"/>
                  <a:pt x="3965331" y="360484"/>
                </a:cubicBezTo>
                <a:cubicBezTo>
                  <a:pt x="4032739" y="335573"/>
                  <a:pt x="4158762" y="172915"/>
                  <a:pt x="4211516" y="219807"/>
                </a:cubicBezTo>
                <a:lnTo>
                  <a:pt x="4369777" y="360484"/>
                </a:lnTo>
                <a:cubicBezTo>
                  <a:pt x="4422531" y="407376"/>
                  <a:pt x="4720004" y="359019"/>
                  <a:pt x="4818185" y="351692"/>
                </a:cubicBezTo>
                <a:lnTo>
                  <a:pt x="4958862" y="316523"/>
                </a:lnTo>
                <a:lnTo>
                  <a:pt x="5134708" y="395653"/>
                </a:lnTo>
                <a:lnTo>
                  <a:pt x="5196254" y="26376"/>
                </a:lnTo>
                <a:lnTo>
                  <a:pt x="5310554" y="413238"/>
                </a:lnTo>
                <a:cubicBezTo>
                  <a:pt x="5358912" y="468923"/>
                  <a:pt x="5427785" y="388326"/>
                  <a:pt x="5486400" y="360484"/>
                </a:cubicBezTo>
                <a:cubicBezTo>
                  <a:pt x="5545015" y="332642"/>
                  <a:pt x="5603631" y="202222"/>
                  <a:pt x="5662246" y="246184"/>
                </a:cubicBezTo>
                <a:lnTo>
                  <a:pt x="5838092" y="378069"/>
                </a:lnTo>
                <a:cubicBezTo>
                  <a:pt x="5961184" y="388327"/>
                  <a:pt x="6279173" y="304799"/>
                  <a:pt x="6400800" y="307730"/>
                </a:cubicBezTo>
                <a:cubicBezTo>
                  <a:pt x="6522427" y="310661"/>
                  <a:pt x="6528289" y="439614"/>
                  <a:pt x="6567854" y="395653"/>
                </a:cubicBezTo>
                <a:lnTo>
                  <a:pt x="6638192" y="43961"/>
                </a:lnTo>
                <a:lnTo>
                  <a:pt x="6726116" y="386861"/>
                </a:lnTo>
                <a:lnTo>
                  <a:pt x="6866792" y="386861"/>
                </a:lnTo>
                <a:cubicBezTo>
                  <a:pt x="6928338" y="357553"/>
                  <a:pt x="7033846" y="211015"/>
                  <a:pt x="7095392" y="211015"/>
                </a:cubicBezTo>
                <a:cubicBezTo>
                  <a:pt x="7156938" y="211015"/>
                  <a:pt x="7145215" y="357553"/>
                  <a:pt x="7236069" y="386861"/>
                </a:cubicBezTo>
                <a:lnTo>
                  <a:pt x="7640516" y="386861"/>
                </a:lnTo>
                <a:cubicBezTo>
                  <a:pt x="7734301" y="373673"/>
                  <a:pt x="7741627" y="310661"/>
                  <a:pt x="7798777" y="307730"/>
                </a:cubicBezTo>
                <a:cubicBezTo>
                  <a:pt x="7855927" y="304799"/>
                  <a:pt x="7948247" y="420564"/>
                  <a:pt x="7983416" y="369276"/>
                </a:cubicBezTo>
                <a:lnTo>
                  <a:pt x="8009792" y="0"/>
                </a:lnTo>
                <a:lnTo>
                  <a:pt x="8115300" y="378069"/>
                </a:lnTo>
                <a:lnTo>
                  <a:pt x="8361485" y="290146"/>
                </a:lnTo>
              </a:path>
            </a:pathLst>
          </a:custGeom>
          <a:ln w="19050">
            <a:solidFill>
              <a:schemeClr val="accent3">
                <a:lumMod val="60000"/>
                <a:lumOff val="4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0213" y="528184"/>
            <a:ext cx="6161087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8077200" y="0"/>
            <a:ext cx="636588" cy="821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 smtClean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8181975" y="142875"/>
            <a:ext cx="427038" cy="604837"/>
            <a:chOff x="7083426" y="142875"/>
            <a:chExt cx="427038" cy="604837"/>
          </a:xfrm>
        </p:grpSpPr>
        <p:sp>
          <p:nvSpPr>
            <p:cNvPr id="18" name="Freeform 49"/>
            <p:cNvSpPr>
              <a:spLocks/>
            </p:cNvSpPr>
            <p:nvPr userDrawn="1"/>
          </p:nvSpPr>
          <p:spPr bwMode="auto">
            <a:xfrm>
              <a:off x="7299326" y="142875"/>
              <a:ext cx="211138" cy="566737"/>
            </a:xfrm>
            <a:custGeom>
              <a:avLst/>
              <a:gdLst>
                <a:gd name="T0" fmla="*/ 0 w 261"/>
                <a:gd name="T1" fmla="*/ 0 h 699"/>
                <a:gd name="T2" fmla="*/ 0 w 261"/>
                <a:gd name="T3" fmla="*/ 699 h 699"/>
                <a:gd name="T4" fmla="*/ 47 w 261"/>
                <a:gd name="T5" fmla="*/ 699 h 699"/>
                <a:gd name="T6" fmla="*/ 47 w 261"/>
                <a:gd name="T7" fmla="*/ 321 h 699"/>
                <a:gd name="T8" fmla="*/ 166 w 261"/>
                <a:gd name="T9" fmla="*/ 247 h 699"/>
                <a:gd name="T10" fmla="*/ 74 w 261"/>
                <a:gd name="T11" fmla="*/ 699 h 699"/>
                <a:gd name="T12" fmla="*/ 124 w 261"/>
                <a:gd name="T13" fmla="*/ 699 h 699"/>
                <a:gd name="T14" fmla="*/ 219 w 261"/>
                <a:gd name="T15" fmla="*/ 245 h 699"/>
                <a:gd name="T16" fmla="*/ 47 w 261"/>
                <a:gd name="T17" fmla="*/ 191 h 699"/>
                <a:gd name="T18" fmla="*/ 47 w 261"/>
                <a:gd name="T19" fmla="*/ 0 h 699"/>
                <a:gd name="T20" fmla="*/ 0 w 261"/>
                <a:gd name="T21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699">
                  <a:moveTo>
                    <a:pt x="0" y="0"/>
                  </a:moveTo>
                  <a:cubicBezTo>
                    <a:pt x="0" y="699"/>
                    <a:pt x="0" y="699"/>
                    <a:pt x="0" y="699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47" y="321"/>
                    <a:pt x="47" y="321"/>
                    <a:pt x="47" y="321"/>
                  </a:cubicBezTo>
                  <a:cubicBezTo>
                    <a:pt x="47" y="225"/>
                    <a:pt x="121" y="192"/>
                    <a:pt x="166" y="247"/>
                  </a:cubicBezTo>
                  <a:cubicBezTo>
                    <a:pt x="224" y="316"/>
                    <a:pt x="148" y="542"/>
                    <a:pt x="74" y="699"/>
                  </a:cubicBezTo>
                  <a:cubicBezTo>
                    <a:pt x="124" y="699"/>
                    <a:pt x="124" y="699"/>
                    <a:pt x="124" y="699"/>
                  </a:cubicBezTo>
                  <a:cubicBezTo>
                    <a:pt x="214" y="513"/>
                    <a:pt x="261" y="344"/>
                    <a:pt x="219" y="245"/>
                  </a:cubicBezTo>
                  <a:cubicBezTo>
                    <a:pt x="190" y="176"/>
                    <a:pt x="110" y="144"/>
                    <a:pt x="47" y="19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0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50"/>
            <p:cNvSpPr>
              <a:spLocks noEditPoints="1"/>
            </p:cNvSpPr>
            <p:nvPr userDrawn="1"/>
          </p:nvSpPr>
          <p:spPr bwMode="auto">
            <a:xfrm>
              <a:off x="7083426" y="142875"/>
              <a:ext cx="193675" cy="604837"/>
            </a:xfrm>
            <a:custGeom>
              <a:avLst/>
              <a:gdLst>
                <a:gd name="T0" fmla="*/ 190 w 237"/>
                <a:gd name="T1" fmla="*/ 294 h 746"/>
                <a:gd name="T2" fmla="*/ 154 w 237"/>
                <a:gd name="T3" fmla="*/ 228 h 746"/>
                <a:gd name="T4" fmla="*/ 52 w 237"/>
                <a:gd name="T5" fmla="*/ 298 h 746"/>
                <a:gd name="T6" fmla="*/ 131 w 237"/>
                <a:gd name="T7" fmla="*/ 635 h 746"/>
                <a:gd name="T8" fmla="*/ 190 w 237"/>
                <a:gd name="T9" fmla="*/ 610 h 746"/>
                <a:gd name="T10" fmla="*/ 190 w 237"/>
                <a:gd name="T11" fmla="*/ 294 h 746"/>
                <a:gd name="T12" fmla="*/ 237 w 237"/>
                <a:gd name="T13" fmla="*/ 0 h 746"/>
                <a:gd name="T14" fmla="*/ 237 w 237"/>
                <a:gd name="T15" fmla="*/ 595 h 746"/>
                <a:gd name="T16" fmla="*/ 86 w 237"/>
                <a:gd name="T17" fmla="*/ 642 h 746"/>
                <a:gd name="T18" fmla="*/ 10 w 237"/>
                <a:gd name="T19" fmla="*/ 293 h 746"/>
                <a:gd name="T20" fmla="*/ 190 w 237"/>
                <a:gd name="T21" fmla="*/ 195 h 746"/>
                <a:gd name="T22" fmla="*/ 190 w 237"/>
                <a:gd name="T23" fmla="*/ 0 h 746"/>
                <a:gd name="T24" fmla="*/ 237 w 237"/>
                <a:gd name="T25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46">
                  <a:moveTo>
                    <a:pt x="190" y="294"/>
                  </a:moveTo>
                  <a:cubicBezTo>
                    <a:pt x="190" y="265"/>
                    <a:pt x="177" y="241"/>
                    <a:pt x="154" y="228"/>
                  </a:cubicBezTo>
                  <a:cubicBezTo>
                    <a:pt x="116" y="207"/>
                    <a:pt x="58" y="225"/>
                    <a:pt x="52" y="298"/>
                  </a:cubicBezTo>
                  <a:cubicBezTo>
                    <a:pt x="46" y="366"/>
                    <a:pt x="69" y="540"/>
                    <a:pt x="131" y="635"/>
                  </a:cubicBezTo>
                  <a:cubicBezTo>
                    <a:pt x="149" y="663"/>
                    <a:pt x="190" y="667"/>
                    <a:pt x="190" y="610"/>
                  </a:cubicBezTo>
                  <a:cubicBezTo>
                    <a:pt x="190" y="498"/>
                    <a:pt x="190" y="403"/>
                    <a:pt x="190" y="294"/>
                  </a:cubicBezTo>
                  <a:close/>
                  <a:moveTo>
                    <a:pt x="237" y="0"/>
                  </a:moveTo>
                  <a:cubicBezTo>
                    <a:pt x="237" y="595"/>
                    <a:pt x="237" y="595"/>
                    <a:pt x="237" y="595"/>
                  </a:cubicBezTo>
                  <a:cubicBezTo>
                    <a:pt x="237" y="693"/>
                    <a:pt x="147" y="746"/>
                    <a:pt x="86" y="642"/>
                  </a:cubicBezTo>
                  <a:cubicBezTo>
                    <a:pt x="41" y="566"/>
                    <a:pt x="0" y="409"/>
                    <a:pt x="10" y="293"/>
                  </a:cubicBezTo>
                  <a:cubicBezTo>
                    <a:pt x="16" y="223"/>
                    <a:pt x="90" y="132"/>
                    <a:pt x="190" y="195"/>
                  </a:cubicBezTo>
                  <a:cubicBezTo>
                    <a:pt x="190" y="0"/>
                    <a:pt x="190" y="0"/>
                    <a:pt x="190" y="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4D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2" name="Rechteck 21"/>
          <p:cNvSpPr/>
          <p:nvPr userDrawn="1"/>
        </p:nvSpPr>
        <p:spPr>
          <a:xfrm>
            <a:off x="6648450" y="0"/>
            <a:ext cx="1371817" cy="821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8" y="311872"/>
            <a:ext cx="1246621" cy="3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20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9" r:id="rId3"/>
    <p:sldLayoutId id="2147483658" r:id="rId4"/>
    <p:sldLayoutId id="2147483661" r:id="rId5"/>
    <p:sldLayoutId id="2147483650" r:id="rId6"/>
    <p:sldLayoutId id="2147483671" r:id="rId7"/>
    <p:sldLayoutId id="2147483670" r:id="rId8"/>
    <p:sldLayoutId id="2147483654" r:id="rId9"/>
    <p:sldLayoutId id="2147483660" r:id="rId10"/>
    <p:sldLayoutId id="2147483669" r:id="rId11"/>
    <p:sldLayoutId id="2147483656" r:id="rId12"/>
    <p:sldLayoutId id="2147483666" r:id="rId13"/>
    <p:sldLayoutId id="2147483667" r:id="rId14"/>
    <p:sldLayoutId id="2147483668" r:id="rId15"/>
    <p:sldLayoutId id="2147483657" r:id="rId16"/>
    <p:sldLayoutId id="2147483664" r:id="rId17"/>
    <p:sldLayoutId id="2147483655" r:id="rId18"/>
    <p:sldLayoutId id="2147483672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34988" indent="-26828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1688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77913" indent="-276225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6200" indent="-26828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hyperlink" Target="http://www.sciencephoto.com/image/93847/large/C0029612-Ankle_oedema_in_heart_failure-SPL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C:\Dokumente%20und%20Einstellungen\beckerath\Desktop\Dumsky_DVT\S50309.1117189508_Dumsky,%20Andrea_I0026376.VIM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C:\Dokumente%20und%20Einstellungen\beckerath\Desktop\Dumsky_DVT\S50309.1117189508_Dumsky,%20Andrea_I0026376.008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C:\Dokumente%20und%20Einstellungen\beckerath\Desktop\Dumsky_DVT\S50309.1117189508_Dumsky,%20Andrea_I0026376.007.AV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kumente%20und%20Einstellungen\nico\Desktop\IVL2%2008%20TVT\S50309.1137144699_Herrmann,%20Georg_I0031410.VIM.AVI" TargetMode="Externa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3093" y="2223716"/>
            <a:ext cx="8159751" cy="135421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sz="2800" b="0" u="none" dirty="0" smtClean="0">
                <a:effectLst/>
                <a:latin typeface="Calibri" panose="020F0502020204030204" pitchFamily="34" charset="0"/>
              </a:rPr>
              <a:t/>
            </a:r>
            <a:br>
              <a:rPr lang="de-DE" sz="2800" b="0" u="none" dirty="0" smtClean="0">
                <a:effectLst/>
                <a:latin typeface="Calibri" panose="020F0502020204030204" pitchFamily="34" charset="0"/>
              </a:rPr>
            </a:br>
            <a:r>
              <a:rPr lang="en-IE" sz="66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Thrombose</a:t>
            </a:r>
            <a:r>
              <a:rPr lang="de-DE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de-DE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de-DE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Diagnostik und Therapie</a:t>
            </a:r>
            <a:endParaRPr lang="de-DE" sz="20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latin typeface="Garamond" pitchFamily="18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457200" y="381000"/>
            <a:ext cx="74676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dirty="0" smtClean="0"/>
              <a:t>TVT Befund - Schmerz</a:t>
            </a:r>
            <a:endParaRPr lang="de-DE" altLang="de-DE" sz="3200" dirty="0"/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57200" y="1600200"/>
            <a:ext cx="7772400" cy="47244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altLang="de-DE" sz="2800" dirty="0" smtClean="0"/>
              <a:t>Wadenfülle &amp; -schmerz (subfasziales Ödem)</a:t>
            </a:r>
          </a:p>
          <a:p>
            <a:r>
              <a:rPr lang="de-DE" altLang="de-DE" dirty="0" smtClean="0"/>
              <a:t>Bei Dorsalflexion des Fußes (</a:t>
            </a:r>
            <a:r>
              <a:rPr lang="de-DE" altLang="de-DE" dirty="0" err="1" smtClean="0"/>
              <a:t>Homans</a:t>
            </a:r>
            <a:r>
              <a:rPr lang="de-DE" altLang="de-DE" dirty="0" smtClean="0"/>
              <a:t>)</a:t>
            </a:r>
          </a:p>
          <a:p>
            <a:r>
              <a:rPr lang="de-DE" altLang="de-DE" dirty="0" smtClean="0"/>
              <a:t>Bei Wadenkompression (Meyer)</a:t>
            </a:r>
          </a:p>
          <a:p>
            <a:r>
              <a:rPr lang="de-DE" altLang="de-DE" dirty="0" smtClean="0"/>
              <a:t>Bei Kompression mit RR-Manschette (Löwenberg)</a:t>
            </a:r>
          </a:p>
          <a:p>
            <a:endParaRPr lang="de-DE" altLang="de-DE" dirty="0" smtClean="0"/>
          </a:p>
          <a:p>
            <a:pPr>
              <a:buFont typeface="Wingdings" pitchFamily="2" charset="2"/>
              <a:buNone/>
            </a:pPr>
            <a:r>
              <a:rPr lang="de-DE" altLang="de-DE" sz="2800" dirty="0" smtClean="0"/>
              <a:t>Druckschmerz über </a:t>
            </a:r>
            <a:r>
              <a:rPr lang="de-DE" altLang="de-DE" sz="2800" dirty="0" err="1" smtClean="0"/>
              <a:t>thrombosierten</a:t>
            </a:r>
            <a:r>
              <a:rPr lang="de-DE" altLang="de-DE" sz="2800" dirty="0" smtClean="0"/>
              <a:t> Venen</a:t>
            </a:r>
          </a:p>
          <a:p>
            <a:r>
              <a:rPr lang="de-DE" altLang="de-DE" dirty="0" smtClean="0"/>
              <a:t>Fußsohle (</a:t>
            </a:r>
            <a:r>
              <a:rPr lang="de-DE" altLang="de-DE" dirty="0" err="1" smtClean="0"/>
              <a:t>Payr</a:t>
            </a:r>
            <a:r>
              <a:rPr lang="de-DE" altLang="de-DE" dirty="0" smtClean="0"/>
              <a:t>)</a:t>
            </a:r>
          </a:p>
          <a:p>
            <a:r>
              <a:rPr lang="de-DE" altLang="de-DE" dirty="0" smtClean="0"/>
              <a:t>Kniekehle (Pratt)</a:t>
            </a:r>
          </a:p>
          <a:p>
            <a:r>
              <a:rPr lang="de-DE" altLang="de-DE" dirty="0" smtClean="0"/>
              <a:t>Adduktorenkanal</a:t>
            </a:r>
          </a:p>
          <a:p>
            <a:r>
              <a:rPr lang="de-DE" altLang="de-DE" dirty="0" smtClean="0"/>
              <a:t>Leiste (</a:t>
            </a:r>
            <a:r>
              <a:rPr lang="de-DE" altLang="de-DE" dirty="0" err="1" smtClean="0"/>
              <a:t>Rielander</a:t>
            </a:r>
            <a:r>
              <a:rPr lang="de-DE" altLang="de-DE" dirty="0" smtClean="0"/>
              <a:t>)</a:t>
            </a:r>
            <a:endParaRPr lang="de-DE" altLang="de-DE" dirty="0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36525" y="5778500"/>
            <a:ext cx="8856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>
                <a:solidFill>
                  <a:srgbClr val="C00000"/>
                </a:solidFill>
                <a:latin typeface="Arial" charset="0"/>
              </a:rPr>
              <a:t>Klinische Untersuchung aber häufig unauffällig !</a:t>
            </a:r>
          </a:p>
        </p:txBody>
      </p:sp>
    </p:spTree>
    <p:extLst>
      <p:ext uri="{BB962C8B-B14F-4D97-AF65-F5344CB8AC3E}">
        <p14:creationId xmlns:p14="http://schemas.microsoft.com/office/powerpoint/2010/main" val="6706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F0443-2D8C-4EE3-B76F-710B32F09C0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7825" y="342900"/>
            <a:ext cx="96012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dirty="0" smtClean="0"/>
              <a:t>Klinische Thrombosezeichen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41313" y="4846638"/>
            <a:ext cx="9677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747000" y="1219200"/>
            <a:ext cx="1588" cy="4722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403850" y="1219200"/>
            <a:ext cx="1588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9725" y="1852613"/>
            <a:ext cx="9677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41313" y="2500313"/>
            <a:ext cx="9677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101975" y="1219200"/>
            <a:ext cx="1588" cy="4722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629025" y="6562725"/>
            <a:ext cx="53149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altLang="de-DE" sz="1400" i="1" dirty="0" err="1">
                <a:solidFill>
                  <a:schemeClr val="bg1"/>
                </a:solidFill>
              </a:rPr>
              <a:t>O'Donnell</a:t>
            </a:r>
            <a:r>
              <a:rPr lang="de-DE" altLang="de-DE" sz="1400" i="1" dirty="0">
                <a:solidFill>
                  <a:schemeClr val="bg1"/>
                </a:solidFill>
              </a:rPr>
              <a:t> et al. </a:t>
            </a:r>
            <a:r>
              <a:rPr lang="de-DE" altLang="de-DE" sz="1400" i="1" dirty="0" smtClean="0">
                <a:solidFill>
                  <a:schemeClr val="bg1"/>
                </a:solidFill>
              </a:rPr>
              <a:t>1980, </a:t>
            </a:r>
            <a:r>
              <a:rPr lang="de-DE" altLang="de-DE" sz="1400" i="1" dirty="0" err="1" smtClean="0">
                <a:solidFill>
                  <a:schemeClr val="bg1"/>
                </a:solidFill>
              </a:rPr>
              <a:t>Haeger</a:t>
            </a:r>
            <a:r>
              <a:rPr lang="de-DE" altLang="de-DE" sz="1400" i="1" dirty="0" smtClean="0">
                <a:solidFill>
                  <a:schemeClr val="bg1"/>
                </a:solidFill>
              </a:rPr>
              <a:t> 1969, </a:t>
            </a:r>
            <a:r>
              <a:rPr lang="de-DE" altLang="de-DE" sz="1400" i="1" dirty="0" err="1" smtClean="0">
                <a:solidFill>
                  <a:schemeClr val="bg1"/>
                </a:solidFill>
              </a:rPr>
              <a:t>Molloy</a:t>
            </a:r>
            <a:r>
              <a:rPr lang="de-DE" altLang="de-DE" sz="1400" i="1" dirty="0" smtClean="0">
                <a:solidFill>
                  <a:schemeClr val="bg1"/>
                </a:solidFill>
              </a:rPr>
              <a:t> </a:t>
            </a:r>
            <a:r>
              <a:rPr lang="de-DE" altLang="de-DE" sz="1400" i="1" dirty="0">
                <a:solidFill>
                  <a:schemeClr val="bg1"/>
                </a:solidFill>
              </a:rPr>
              <a:t>et al. 1982</a:t>
            </a:r>
          </a:p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i="1" dirty="0" err="1" smtClean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138583" y="1490886"/>
            <a:ext cx="9601200" cy="54102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dirty="0" smtClean="0"/>
              <a:t>                             	          O' </a:t>
            </a:r>
            <a:r>
              <a:rPr lang="de-DE" altLang="de-DE" sz="1800" dirty="0" err="1" smtClean="0"/>
              <a:t>Donnell</a:t>
            </a:r>
            <a:r>
              <a:rPr lang="de-DE" altLang="de-DE" sz="1800" dirty="0" smtClean="0"/>
              <a:t>         	                </a:t>
            </a:r>
            <a:r>
              <a:rPr lang="de-DE" altLang="de-DE" sz="1800" dirty="0" err="1" smtClean="0"/>
              <a:t>Haeger</a:t>
            </a:r>
            <a:r>
              <a:rPr lang="de-DE" altLang="de-DE" sz="1800" dirty="0" smtClean="0"/>
              <a:t>                        </a:t>
            </a:r>
            <a:r>
              <a:rPr lang="de-DE" altLang="de-DE" sz="1800" dirty="0" err="1" smtClean="0"/>
              <a:t>Molloy</a:t>
            </a:r>
            <a:endParaRPr lang="de-DE" altLang="de-DE" sz="1800" dirty="0" smtClean="0"/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endParaRPr lang="de-DE" altLang="de-DE" sz="1800" dirty="0" smtClean="0"/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dirty="0" smtClean="0"/>
              <a:t>	TVT+	TVT-	TVT+	TVT-	TVT+	TVT-</a:t>
            </a:r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endParaRPr lang="de-DE" altLang="de-DE" sz="1800" dirty="0" smtClean="0"/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dirty="0" smtClean="0"/>
              <a:t>  Schmerz	78%	75%	90%	97%	48%	23%</a:t>
            </a:r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dirty="0" smtClean="0"/>
              <a:t>  Druckschmerz	76%	89%	84%	74%	43%	35%</a:t>
            </a:r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dirty="0" smtClean="0"/>
              <a:t>  Ödem	78%	67%	42%	32%	43%	26%</a:t>
            </a:r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dirty="0" smtClean="0"/>
              <a:t>  Verfärbung	24%	38%</a:t>
            </a:r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dirty="0" smtClean="0"/>
              <a:t>  </a:t>
            </a:r>
            <a:r>
              <a:rPr lang="de-DE" altLang="de-DE" sz="1800" dirty="0" err="1" smtClean="0"/>
              <a:t>Homan</a:t>
            </a:r>
            <a:r>
              <a:rPr lang="de-DE" altLang="de-DE" sz="1800" dirty="0" smtClean="0"/>
              <a:t> positiv	56%	61%	33%	21%	11%	11%</a:t>
            </a:r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endParaRPr lang="de-DE" altLang="de-DE" sz="1800" dirty="0" smtClean="0"/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dirty="0" smtClean="0"/>
              <a:t>   </a:t>
            </a:r>
            <a:r>
              <a:rPr lang="de-DE" altLang="de-DE" sz="1800" b="1" dirty="0" smtClean="0">
                <a:solidFill>
                  <a:srgbClr val="C00000"/>
                </a:solidFill>
              </a:rPr>
              <a:t>Sensitivität                                  88%                             66%                              60%</a:t>
            </a:r>
          </a:p>
          <a:p>
            <a:pPr marL="0" indent="0">
              <a:buNone/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r>
              <a:rPr lang="de-DE" altLang="de-DE" sz="1800" b="1" dirty="0" smtClean="0">
                <a:solidFill>
                  <a:srgbClr val="C00000"/>
                </a:solidFill>
              </a:rPr>
              <a:t>   Spezifität                                     30%                             53%                              72%</a:t>
            </a:r>
          </a:p>
          <a:p>
            <a:pPr marL="0" indent="0">
              <a:tabLst>
                <a:tab pos="3146425" algn="ctr"/>
                <a:tab pos="4286250" algn="ctr"/>
                <a:tab pos="5426075" algn="ctr"/>
                <a:tab pos="6565900" algn="ctr"/>
                <a:tab pos="7807325" algn="ctr"/>
                <a:tab pos="8861425" algn="ctr"/>
              </a:tabLst>
            </a:pPr>
            <a:endParaRPr lang="de-DE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10427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F0443-2D8C-4EE3-B76F-710B32F09C0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3875" y="1752600"/>
            <a:ext cx="7324725" cy="48768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Malignom</a:t>
            </a:r>
            <a:r>
              <a:rPr lang="en-US" altLang="de-DE" sz="1800" dirty="0" smtClean="0">
                <a:cs typeface="Arial" charset="0"/>
              </a:rPr>
              <a:t> (</a:t>
            </a:r>
            <a:r>
              <a:rPr lang="en-US" altLang="de-DE" sz="1800" dirty="0" err="1" smtClean="0">
                <a:cs typeface="Arial" charset="0"/>
              </a:rPr>
              <a:t>aktiv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oder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therapiert</a:t>
            </a:r>
            <a:r>
              <a:rPr lang="en-US" altLang="de-DE" sz="1800" dirty="0" smtClean="0">
                <a:cs typeface="Arial" charset="0"/>
              </a:rPr>
              <a:t> in </a:t>
            </a:r>
            <a:r>
              <a:rPr lang="en-US" altLang="de-DE" sz="1800" dirty="0" err="1" smtClean="0">
                <a:cs typeface="Arial" charset="0"/>
              </a:rPr>
              <a:t>letzten</a:t>
            </a:r>
            <a:r>
              <a:rPr lang="en-US" altLang="de-DE" sz="1800" dirty="0" smtClean="0">
                <a:cs typeface="Arial" charset="0"/>
              </a:rPr>
              <a:t> 6 Mo)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Lähmung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oder</a:t>
            </a:r>
            <a:r>
              <a:rPr lang="en-US" altLang="de-DE" sz="1800" dirty="0" smtClean="0">
                <a:cs typeface="Arial" charset="0"/>
              </a:rPr>
              <a:t> Z. n. </a:t>
            </a:r>
            <a:r>
              <a:rPr lang="en-US" altLang="de-DE" sz="1800" dirty="0" err="1" smtClean="0">
                <a:cs typeface="Arial" charset="0"/>
              </a:rPr>
              <a:t>Gips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untere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Extremität</a:t>
            </a:r>
            <a:r>
              <a:rPr lang="en-US" altLang="de-DE" sz="1800" dirty="0" smtClean="0">
                <a:cs typeface="Arial" charset="0"/>
              </a:rPr>
              <a:t>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Kürzlich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bettlägerig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smtClean="0">
                <a:cs typeface="Arial" charset="0"/>
                <a:sym typeface="Symbol" pitchFamily="18" charset="2"/>
              </a:rPr>
              <a:t></a:t>
            </a:r>
            <a:r>
              <a:rPr lang="en-US" altLang="de-DE" sz="1800" dirty="0" smtClean="0">
                <a:cs typeface="Arial" charset="0"/>
              </a:rPr>
              <a:t> 3 </a:t>
            </a:r>
            <a:r>
              <a:rPr lang="en-US" altLang="de-DE" sz="1800" dirty="0" err="1" smtClean="0">
                <a:cs typeface="Arial" charset="0"/>
              </a:rPr>
              <a:t>Tage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oder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größere</a:t>
            </a:r>
            <a:r>
              <a:rPr lang="en-US" altLang="de-DE" sz="1800" dirty="0" smtClean="0">
                <a:cs typeface="Arial" charset="0"/>
              </a:rPr>
              <a:t> Op. </a:t>
            </a:r>
            <a:r>
              <a:rPr lang="en-US" altLang="de-DE" sz="1800" dirty="0" err="1" smtClean="0">
                <a:cs typeface="Arial" charset="0"/>
              </a:rPr>
              <a:t>letzte</a:t>
            </a:r>
            <a:r>
              <a:rPr lang="en-US" altLang="de-DE" sz="1800" dirty="0" smtClean="0">
                <a:cs typeface="Arial" charset="0"/>
              </a:rPr>
              <a:t> 3 Mo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Früher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schon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dokumentierte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Thrombose</a:t>
            </a:r>
            <a:r>
              <a:rPr lang="en-US" altLang="de-DE" sz="1800" dirty="0" smtClean="0">
                <a:cs typeface="Arial" charset="0"/>
              </a:rPr>
              <a:t>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endParaRPr lang="en-US" altLang="de-DE" sz="1800" dirty="0" smtClean="0">
              <a:cs typeface="Arial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Umschriebener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Druckschmerz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über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tiefen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Venen</a:t>
            </a:r>
            <a:r>
              <a:rPr lang="en-US" altLang="de-DE" sz="1800" dirty="0" smtClean="0">
                <a:cs typeface="Arial" charset="0"/>
              </a:rPr>
              <a:t>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Schwellung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gesamtes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Bein</a:t>
            </a:r>
            <a:r>
              <a:rPr lang="en-US" altLang="de-DE" sz="1800" dirty="0" smtClean="0">
                <a:cs typeface="Arial" charset="0"/>
              </a:rPr>
              <a:t>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Unterschenkelschwellung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smtClean="0">
                <a:cs typeface="Arial" charset="0"/>
                <a:sym typeface="Symbol" pitchFamily="18" charset="2"/>
              </a:rPr>
              <a:t></a:t>
            </a:r>
            <a:r>
              <a:rPr lang="en-US" altLang="de-DE" sz="1800" dirty="0" smtClean="0">
                <a:cs typeface="Arial" charset="0"/>
              </a:rPr>
              <a:t>  3 cm </a:t>
            </a:r>
            <a:r>
              <a:rPr lang="en-US" altLang="de-DE" sz="1800" dirty="0" err="1" smtClean="0">
                <a:cs typeface="Arial" charset="0"/>
              </a:rPr>
              <a:t>im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Seitenvergleich</a:t>
            </a:r>
            <a:r>
              <a:rPr lang="en-US" altLang="de-DE" sz="1800" dirty="0" smtClean="0">
                <a:cs typeface="Arial" charset="0"/>
              </a:rPr>
              <a:t>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Einseitiges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dellenbildendes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Ödem</a:t>
            </a:r>
            <a:r>
              <a:rPr lang="en-US" altLang="de-DE" sz="1800" dirty="0" smtClean="0">
                <a:cs typeface="Arial" charset="0"/>
              </a:rPr>
              <a:t> 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it-IT" altLang="de-DE" sz="1800" dirty="0" smtClean="0">
                <a:cs typeface="Arial" charset="0"/>
              </a:rPr>
              <a:t> </a:t>
            </a:r>
            <a:r>
              <a:rPr lang="it-IT" altLang="de-DE" sz="1800" dirty="0" err="1" smtClean="0">
                <a:cs typeface="Arial" charset="0"/>
              </a:rPr>
              <a:t>Vermehrte</a:t>
            </a:r>
            <a:r>
              <a:rPr lang="it-IT" altLang="de-DE" sz="1800" dirty="0" smtClean="0">
                <a:cs typeface="Arial" charset="0"/>
              </a:rPr>
              <a:t> </a:t>
            </a:r>
            <a:r>
              <a:rPr lang="it-IT" altLang="de-DE" sz="1800" dirty="0" err="1" smtClean="0">
                <a:cs typeface="Arial" charset="0"/>
              </a:rPr>
              <a:t>oberflächliche</a:t>
            </a:r>
            <a:r>
              <a:rPr lang="it-IT" altLang="de-DE" sz="1800" dirty="0" smtClean="0">
                <a:cs typeface="Arial" charset="0"/>
              </a:rPr>
              <a:t> </a:t>
            </a:r>
            <a:r>
              <a:rPr lang="it-IT" altLang="de-DE" sz="1800" dirty="0" err="1" smtClean="0">
                <a:cs typeface="Arial" charset="0"/>
              </a:rPr>
              <a:t>Venenzeichnung</a:t>
            </a:r>
            <a:r>
              <a:rPr lang="it-IT" altLang="de-DE" sz="1800" dirty="0" smtClean="0">
                <a:cs typeface="Arial" charset="0"/>
              </a:rPr>
              <a:t> (</a:t>
            </a:r>
            <a:r>
              <a:rPr lang="it-IT" altLang="de-DE" sz="1800" dirty="0" err="1" smtClean="0">
                <a:cs typeface="Arial" charset="0"/>
              </a:rPr>
              <a:t>nicht</a:t>
            </a:r>
            <a:r>
              <a:rPr lang="it-IT" altLang="de-DE" sz="1800" dirty="0" smtClean="0">
                <a:cs typeface="Arial" charset="0"/>
              </a:rPr>
              <a:t> </a:t>
            </a:r>
            <a:r>
              <a:rPr lang="it-IT" altLang="de-DE" sz="1800" dirty="0" err="1" smtClean="0">
                <a:cs typeface="Arial" charset="0"/>
              </a:rPr>
              <a:t>Varizen</a:t>
            </a:r>
            <a:r>
              <a:rPr lang="it-IT" altLang="de-DE" sz="1800" dirty="0" smtClean="0">
                <a:cs typeface="Arial" charset="0"/>
              </a:rPr>
              <a:t>!)	1</a:t>
            </a:r>
            <a:endParaRPr lang="de-DE" altLang="de-DE" sz="1800" dirty="0" smtClean="0">
              <a:cs typeface="Times New Roman" pitchFamily="18" charset="0"/>
            </a:endParaRPr>
          </a:p>
          <a:p>
            <a:pPr marL="0" indent="0">
              <a:tabLst>
                <a:tab pos="9331325" algn="ctr"/>
              </a:tabLst>
            </a:pPr>
            <a:endParaRPr lang="en-US" altLang="de-DE" sz="1800" dirty="0" smtClean="0">
              <a:cs typeface="Arial" charset="0"/>
            </a:endParaRPr>
          </a:p>
          <a:p>
            <a:pPr marL="0" indent="0">
              <a:tabLst>
                <a:tab pos="9331325" algn="ctr"/>
              </a:tabLst>
            </a:pP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Alternativ</a:t>
            </a:r>
            <a:r>
              <a:rPr lang="en-US" altLang="de-DE" sz="1800" dirty="0" smtClean="0">
                <a:cs typeface="Arial" charset="0"/>
              </a:rPr>
              <a:t>-Diagnose  </a:t>
            </a:r>
            <a:r>
              <a:rPr lang="en-US" altLang="de-DE" sz="1800" dirty="0" smtClean="0">
                <a:cs typeface="Arial" charset="0"/>
                <a:sym typeface="Symbol" pitchFamily="18" charset="2"/>
              </a:rPr>
              <a:t></a:t>
            </a:r>
            <a:r>
              <a:rPr lang="en-US" altLang="de-DE" sz="1800" dirty="0" smtClean="0">
                <a:cs typeface="Arial" charset="0"/>
              </a:rPr>
              <a:t>  </a:t>
            </a:r>
            <a:r>
              <a:rPr lang="en-US" altLang="de-DE" sz="1800" dirty="0" err="1" smtClean="0">
                <a:cs typeface="Arial" charset="0"/>
              </a:rPr>
              <a:t>tiefe</a:t>
            </a:r>
            <a:r>
              <a:rPr lang="en-US" altLang="de-DE" sz="1800" dirty="0" smtClean="0">
                <a:cs typeface="Arial" charset="0"/>
              </a:rPr>
              <a:t> </a:t>
            </a:r>
            <a:r>
              <a:rPr lang="en-US" altLang="de-DE" sz="1800" dirty="0" err="1" smtClean="0">
                <a:cs typeface="Arial" charset="0"/>
              </a:rPr>
              <a:t>Venenthrombose</a:t>
            </a:r>
            <a:r>
              <a:rPr lang="en-US" altLang="de-DE" sz="1800" dirty="0" smtClean="0">
                <a:cs typeface="Arial" charset="0"/>
              </a:rPr>
              <a:t>	–2</a:t>
            </a:r>
          </a:p>
          <a:p>
            <a:pPr marL="0" indent="0">
              <a:tabLst>
                <a:tab pos="9331325" algn="ctr"/>
              </a:tabLst>
            </a:pPr>
            <a:endParaRPr lang="en-US" altLang="de-DE" sz="1800" dirty="0" smtClean="0">
              <a:cs typeface="Arial" charset="0"/>
            </a:endParaRPr>
          </a:p>
          <a:p>
            <a:pPr marL="0" indent="0">
              <a:buNone/>
              <a:tabLst>
                <a:tab pos="9331325" algn="ctr"/>
              </a:tabLst>
            </a:pPr>
            <a:r>
              <a:rPr lang="en-US" altLang="de-DE" sz="1800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</a:t>
            </a:r>
            <a:r>
              <a:rPr lang="en-US" altLang="de-DE" sz="1800" b="1" dirty="0" smtClean="0">
                <a:solidFill>
                  <a:srgbClr val="C00000"/>
                </a:solidFill>
                <a:cs typeface="Arial" charset="0"/>
              </a:rPr>
              <a:t> 2 </a:t>
            </a:r>
            <a:r>
              <a:rPr lang="en-US" altLang="de-DE" sz="1800" b="1" dirty="0" err="1" smtClean="0">
                <a:solidFill>
                  <a:srgbClr val="C00000"/>
                </a:solidFill>
                <a:cs typeface="Arial" charset="0"/>
              </a:rPr>
              <a:t>Punkte</a:t>
            </a:r>
            <a:r>
              <a:rPr lang="en-US" altLang="de-DE" sz="1800" b="1" dirty="0" smtClean="0">
                <a:solidFill>
                  <a:srgbClr val="C00000"/>
                </a:solidFill>
                <a:cs typeface="Arial" charset="0"/>
              </a:rPr>
              <a:t>: </a:t>
            </a:r>
            <a:r>
              <a:rPr lang="en-US" altLang="de-DE" sz="1800" b="1" dirty="0" err="1" smtClean="0">
                <a:solidFill>
                  <a:srgbClr val="C00000"/>
                </a:solidFill>
                <a:cs typeface="Arial" charset="0"/>
              </a:rPr>
              <a:t>Thrombose</a:t>
            </a:r>
            <a:r>
              <a:rPr lang="en-US" altLang="de-DE" sz="18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altLang="de-DE" sz="1800" b="1" dirty="0" err="1" smtClean="0">
                <a:solidFill>
                  <a:srgbClr val="C00000"/>
                </a:solidFill>
                <a:cs typeface="Arial" charset="0"/>
              </a:rPr>
              <a:t>wahrscheinlich</a:t>
            </a:r>
            <a:r>
              <a:rPr lang="en-US" altLang="de-DE" sz="1800" b="1" dirty="0" smtClean="0">
                <a:solidFill>
                  <a:srgbClr val="C00000"/>
                </a:solidFill>
                <a:cs typeface="Arial" charset="0"/>
              </a:rPr>
              <a:t>       </a:t>
            </a:r>
            <a:r>
              <a:rPr lang="en-US" altLang="de-DE" sz="1800" b="1" dirty="0" smtClean="0">
                <a:cs typeface="Arial" charset="0"/>
              </a:rPr>
              <a:t>	</a:t>
            </a:r>
            <a:endParaRPr lang="de-DE" altLang="de-DE" sz="1800" dirty="0" smtClean="0"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77000" y="6515100"/>
            <a:ext cx="1600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de-DE" sz="1400" i="1" dirty="0">
                <a:solidFill>
                  <a:schemeClr val="bg1"/>
                </a:solidFill>
                <a:cs typeface="Arial" charset="0"/>
              </a:rPr>
              <a:t>Wells </a:t>
            </a:r>
            <a:r>
              <a:rPr lang="en-US" altLang="de-DE" sz="1400" i="1" dirty="0" smtClean="0">
                <a:solidFill>
                  <a:schemeClr val="bg1"/>
                </a:solidFill>
                <a:cs typeface="Arial" charset="0"/>
              </a:rPr>
              <a:t> et </a:t>
            </a:r>
            <a:r>
              <a:rPr lang="en-US" altLang="de-DE" sz="1400" i="1" dirty="0">
                <a:solidFill>
                  <a:schemeClr val="bg1"/>
                </a:solidFill>
                <a:cs typeface="Arial" charset="0"/>
              </a:rPr>
              <a:t>al. 2003</a:t>
            </a:r>
            <a:endParaRPr lang="de-DE" sz="1400" i="1" dirty="0" err="1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7825" y="342900"/>
            <a:ext cx="96012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dirty="0" smtClean="0"/>
              <a:t>Thrombosewahrscheinlichkeit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71525" y="1219200"/>
            <a:ext cx="4876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2400" dirty="0" smtClean="0">
                <a:solidFill>
                  <a:schemeClr val="bg1"/>
                </a:solidFill>
              </a:rPr>
              <a:t>Wells-Score </a:t>
            </a:r>
          </a:p>
        </p:txBody>
      </p:sp>
    </p:spTree>
    <p:extLst>
      <p:ext uri="{BB962C8B-B14F-4D97-AF65-F5344CB8AC3E}">
        <p14:creationId xmlns:p14="http://schemas.microsoft.com/office/powerpoint/2010/main" val="9927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0350" y="3810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dirty="0"/>
              <a:t>t</a:t>
            </a:r>
            <a:r>
              <a:rPr lang="de-DE" altLang="de-DE" sz="3200" dirty="0" smtClean="0"/>
              <a:t>ief Venenthrombose -Probleme-</a:t>
            </a:r>
            <a:endParaRPr lang="de-DE" altLang="de-DE" sz="3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038" y="1766888"/>
            <a:ext cx="8218488" cy="279558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2400" i="1" u="sng" dirty="0" smtClean="0"/>
              <a:t>Übersehene Diagnose</a:t>
            </a:r>
            <a:r>
              <a:rPr lang="de-DE" altLang="de-DE" sz="2400" dirty="0" smtClean="0"/>
              <a:t>: 50% falsch negativ</a:t>
            </a:r>
          </a:p>
          <a:p>
            <a:pPr>
              <a:lnSpc>
                <a:spcPct val="90000"/>
              </a:lnSpc>
            </a:pPr>
            <a:endParaRPr lang="de-DE" altLang="de-DE" sz="2400" dirty="0" smtClean="0"/>
          </a:p>
          <a:p>
            <a:pPr>
              <a:lnSpc>
                <a:spcPct val="90000"/>
              </a:lnSpc>
            </a:pPr>
            <a:r>
              <a:rPr lang="de-DE" altLang="de-DE" sz="2400" i="1" u="sng" dirty="0" smtClean="0"/>
              <a:t>Fehldiagnose</a:t>
            </a:r>
            <a:r>
              <a:rPr lang="de-DE" altLang="de-DE" sz="2400" dirty="0" smtClean="0"/>
              <a:t>: 30 – 50% falsch positiv</a:t>
            </a:r>
          </a:p>
          <a:p>
            <a:pPr>
              <a:lnSpc>
                <a:spcPct val="90000"/>
              </a:lnSpc>
            </a:pPr>
            <a:endParaRPr lang="de-DE" altLang="de-DE" sz="2400" dirty="0" smtClean="0"/>
          </a:p>
          <a:p>
            <a:pPr>
              <a:lnSpc>
                <a:spcPct val="90000"/>
              </a:lnSpc>
            </a:pPr>
            <a:r>
              <a:rPr lang="de-DE" altLang="de-DE" sz="2400" i="1" u="sng" dirty="0" smtClean="0"/>
              <a:t>Verschleppte Diagnose</a:t>
            </a:r>
            <a:r>
              <a:rPr lang="de-DE" altLang="de-DE" sz="2400" dirty="0" smtClean="0"/>
              <a:t>: Latenz 1 – 2 Wochen</a:t>
            </a:r>
          </a:p>
          <a:p>
            <a:pPr>
              <a:lnSpc>
                <a:spcPct val="90000"/>
              </a:lnSpc>
            </a:pPr>
            <a:endParaRPr lang="de-DE" altLang="de-DE" sz="2400" dirty="0" smtClean="0"/>
          </a:p>
          <a:p>
            <a:pPr>
              <a:lnSpc>
                <a:spcPct val="90000"/>
              </a:lnSpc>
            </a:pPr>
            <a:r>
              <a:rPr lang="de-DE" altLang="de-DE" sz="2400" i="1" u="sng" dirty="0" smtClean="0"/>
              <a:t>Letalität</a:t>
            </a:r>
            <a:r>
              <a:rPr lang="de-DE" altLang="de-DE" sz="2400" dirty="0" smtClean="0"/>
              <a:t>: 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2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sz="2400" dirty="0" smtClean="0"/>
              <a:t>Unbehandelt 		</a:t>
            </a:r>
            <a:r>
              <a:rPr lang="de-DE" altLang="de-DE" sz="2400" dirty="0" smtClean="0">
                <a:solidFill>
                  <a:srgbClr val="C00000"/>
                </a:solidFill>
              </a:rPr>
              <a:t>5 – 10%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sz="2400" dirty="0" smtClean="0"/>
              <a:t>Antikoagulation 	</a:t>
            </a:r>
            <a:r>
              <a:rPr lang="de-DE" altLang="de-DE" sz="2400" dirty="0" smtClean="0">
                <a:solidFill>
                  <a:srgbClr val="C00000"/>
                </a:solidFill>
              </a:rPr>
              <a:t>0.5 -1%</a:t>
            </a:r>
          </a:p>
          <a:p>
            <a:pPr>
              <a:lnSpc>
                <a:spcPct val="90000"/>
              </a:lnSpc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9859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"/>
          <p:cNvSpPr txBox="1">
            <a:spLocks noChangeArrowheads="1"/>
          </p:cNvSpPr>
          <p:nvPr/>
        </p:nvSpPr>
        <p:spPr>
          <a:xfrm>
            <a:off x="520861" y="444500"/>
            <a:ext cx="74676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dirty="0" smtClean="0"/>
              <a:t>TVT - Differentialdiagnosen</a:t>
            </a:r>
            <a:endParaRPr lang="de-DE" altLang="de-DE" sz="3200" dirty="0"/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>
          <a:xfrm>
            <a:off x="179388" y="1600200"/>
            <a:ext cx="7772400" cy="4953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de-DE" altLang="de-DE" dirty="0" smtClean="0"/>
              <a:t>Schwellung</a:t>
            </a:r>
          </a:p>
          <a:p>
            <a:pPr marL="965200" lvl="1" indent="-508000">
              <a:buFont typeface="Wingdings" pitchFamily="2" charset="2"/>
              <a:buAutoNum type="arabicPeriod"/>
            </a:pPr>
            <a:r>
              <a:rPr lang="de-DE" altLang="de-DE" dirty="0" err="1" smtClean="0"/>
              <a:t>Thrombophlebitis</a:t>
            </a:r>
            <a:endParaRPr lang="de-DE" altLang="de-DE" dirty="0" smtClean="0"/>
          </a:p>
          <a:p>
            <a:pPr marL="965200" lvl="1" indent="-508000">
              <a:buFont typeface="Wingdings" pitchFamily="2" charset="2"/>
              <a:buAutoNum type="arabicPeriod"/>
            </a:pPr>
            <a:r>
              <a:rPr lang="de-DE" altLang="de-DE" dirty="0" smtClean="0"/>
              <a:t>Kardiale Ödeme</a:t>
            </a:r>
          </a:p>
          <a:p>
            <a:pPr marL="965200" lvl="1" indent="-508000">
              <a:buFont typeface="Wingdings" pitchFamily="2" charset="2"/>
              <a:buAutoNum type="arabicPeriod"/>
            </a:pPr>
            <a:r>
              <a:rPr lang="de-DE" altLang="de-DE" dirty="0" smtClean="0"/>
              <a:t>Lymphödem</a:t>
            </a:r>
          </a:p>
          <a:p>
            <a:pPr marL="965200" lvl="1" indent="-508000">
              <a:buFont typeface="Wingdings" pitchFamily="2" charset="2"/>
              <a:buAutoNum type="arabicPeriod"/>
            </a:pPr>
            <a:r>
              <a:rPr lang="de-DE" altLang="de-DE" dirty="0" smtClean="0"/>
              <a:t>Akute Arthritis</a:t>
            </a:r>
          </a:p>
          <a:p>
            <a:pPr marL="965200" lvl="1" indent="-508000">
              <a:buFont typeface="Wingdings" pitchFamily="2" charset="2"/>
              <a:buAutoNum type="arabicPeriod"/>
            </a:pPr>
            <a:r>
              <a:rPr lang="de-DE" altLang="de-DE" dirty="0" smtClean="0"/>
              <a:t>Ruptur einer </a:t>
            </a:r>
            <a:r>
              <a:rPr lang="de-DE" altLang="de-DE" dirty="0" err="1" smtClean="0"/>
              <a:t>Bakerzyste</a:t>
            </a:r>
            <a:endParaRPr lang="de-DE" altLang="de-DE" dirty="0" smtClean="0"/>
          </a:p>
          <a:p>
            <a:pPr marL="965200" lvl="1" indent="-508000"/>
            <a:endParaRPr lang="de-DE" altLang="de-DE" dirty="0" smtClean="0"/>
          </a:p>
          <a:p>
            <a:pPr marL="609600" indent="-609600"/>
            <a:r>
              <a:rPr lang="de-DE" altLang="de-DE" dirty="0" smtClean="0"/>
              <a:t>Rötung / Überwärmung</a:t>
            </a:r>
          </a:p>
          <a:p>
            <a:pPr marL="965200" lvl="1" indent="-508000">
              <a:buFont typeface="Wingdings" pitchFamily="2" charset="2"/>
              <a:buAutoNum type="romanUcPeriod"/>
            </a:pPr>
            <a:r>
              <a:rPr lang="de-DE" altLang="de-DE" dirty="0" smtClean="0"/>
              <a:t>Erysipel</a:t>
            </a:r>
          </a:p>
          <a:p>
            <a:pPr marL="965200" lvl="1" indent="-508000"/>
            <a:endParaRPr lang="de-DE" altLang="de-DE" dirty="0" smtClean="0"/>
          </a:p>
          <a:p>
            <a:pPr marL="609600" indent="-609600"/>
            <a:r>
              <a:rPr lang="de-DE" altLang="de-DE" dirty="0" smtClean="0"/>
              <a:t>Belastungsabhängigkeit</a:t>
            </a:r>
          </a:p>
          <a:p>
            <a:pPr marL="965200" lvl="1" indent="-508000"/>
            <a:r>
              <a:rPr lang="de-DE" altLang="de-DE" dirty="0" err="1" smtClean="0"/>
              <a:t>Muskelfaserriß</a:t>
            </a:r>
            <a:endParaRPr lang="de-DE" altLang="de-DE" dirty="0"/>
          </a:p>
        </p:txBody>
      </p:sp>
      <p:grpSp>
        <p:nvGrpSpPr>
          <p:cNvPr id="88" name="Group 21"/>
          <p:cNvGrpSpPr>
            <a:grpSpLocks/>
          </p:cNvGrpSpPr>
          <p:nvPr/>
        </p:nvGrpSpPr>
        <p:grpSpPr bwMode="auto">
          <a:xfrm>
            <a:off x="6601273" y="4547959"/>
            <a:ext cx="730867" cy="1663005"/>
            <a:chOff x="4059" y="2614"/>
            <a:chExt cx="737" cy="1406"/>
          </a:xfrm>
        </p:grpSpPr>
        <p:pic>
          <p:nvPicPr>
            <p:cNvPr id="89" name="Picture 9" descr="3267564836_7487aac10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614"/>
              <a:ext cx="737" cy="1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 Box 14"/>
            <p:cNvSpPr txBox="1">
              <a:spLocks noChangeArrowheads="1"/>
            </p:cNvSpPr>
            <p:nvPr/>
          </p:nvSpPr>
          <p:spPr bwMode="auto">
            <a:xfrm>
              <a:off x="4150" y="2764"/>
              <a:ext cx="337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dirty="0">
                  <a:solidFill>
                    <a:srgbClr val="C00000"/>
                  </a:solidFill>
                  <a:latin typeface="Arial" charset="0"/>
                </a:rPr>
                <a:t>I.</a:t>
              </a:r>
            </a:p>
          </p:txBody>
        </p:sp>
      </p:grpSp>
      <p:grpSp>
        <p:nvGrpSpPr>
          <p:cNvPr id="91" name="Group 20"/>
          <p:cNvGrpSpPr>
            <a:grpSpLocks/>
          </p:cNvGrpSpPr>
          <p:nvPr/>
        </p:nvGrpSpPr>
        <p:grpSpPr bwMode="auto">
          <a:xfrm>
            <a:off x="7025481" y="3187470"/>
            <a:ext cx="1890712" cy="1287463"/>
            <a:chOff x="4261" y="1616"/>
            <a:chExt cx="1341" cy="937"/>
          </a:xfrm>
        </p:grpSpPr>
        <p:pic>
          <p:nvPicPr>
            <p:cNvPr id="92" name="Picture 11" descr="lym_abb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616"/>
              <a:ext cx="1316" cy="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 Box 15"/>
            <p:cNvSpPr txBox="1">
              <a:spLocks noChangeArrowheads="1"/>
            </p:cNvSpPr>
            <p:nvPr/>
          </p:nvSpPr>
          <p:spPr bwMode="auto">
            <a:xfrm>
              <a:off x="4261" y="1636"/>
              <a:ext cx="43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dirty="0">
                  <a:solidFill>
                    <a:srgbClr val="C00000"/>
                  </a:solidFill>
                  <a:latin typeface="Arial" charset="0"/>
                </a:rPr>
                <a:t>4.</a:t>
              </a:r>
            </a:p>
          </p:txBody>
        </p:sp>
      </p:grpSp>
      <p:grpSp>
        <p:nvGrpSpPr>
          <p:cNvPr id="94" name="Group 19"/>
          <p:cNvGrpSpPr>
            <a:grpSpLocks/>
          </p:cNvGrpSpPr>
          <p:nvPr/>
        </p:nvGrpSpPr>
        <p:grpSpPr bwMode="auto">
          <a:xfrm>
            <a:off x="6845300" y="1174750"/>
            <a:ext cx="1350962" cy="1760537"/>
            <a:chOff x="3167" y="1006"/>
            <a:chExt cx="851" cy="1109"/>
          </a:xfrm>
        </p:grpSpPr>
        <p:pic>
          <p:nvPicPr>
            <p:cNvPr id="95" name="Picture 13" descr="primaeres_Lymphoede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026"/>
              <a:ext cx="820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3167" y="1006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solidFill>
                    <a:srgbClr val="C00000"/>
                  </a:solidFill>
                  <a:latin typeface="Arial" charset="0"/>
                </a:rPr>
                <a:t>3.</a:t>
              </a:r>
            </a:p>
          </p:txBody>
        </p:sp>
      </p:grpSp>
      <p:grpSp>
        <p:nvGrpSpPr>
          <p:cNvPr id="97" name="Group 23"/>
          <p:cNvGrpSpPr>
            <a:grpSpLocks/>
          </p:cNvGrpSpPr>
          <p:nvPr/>
        </p:nvGrpSpPr>
        <p:grpSpPr bwMode="auto">
          <a:xfrm>
            <a:off x="5239367" y="1311275"/>
            <a:ext cx="1380508" cy="1876195"/>
            <a:chOff x="2109" y="981"/>
            <a:chExt cx="997" cy="1327"/>
          </a:xfrm>
        </p:grpSpPr>
        <p:pic>
          <p:nvPicPr>
            <p:cNvPr id="98" name="Picture 18" descr="supert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981"/>
              <a:ext cx="997" cy="1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2129" y="1026"/>
              <a:ext cx="25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>
                  <a:solidFill>
                    <a:srgbClr val="C00000"/>
                  </a:solidFill>
                  <a:latin typeface="Arial" charset="0"/>
                </a:rPr>
                <a:t>1.</a:t>
              </a:r>
            </a:p>
          </p:txBody>
        </p:sp>
      </p:grpSp>
      <p:pic>
        <p:nvPicPr>
          <p:cNvPr id="25602" name="Picture 2" descr="Ankle oedema in heart failur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89" y="3331501"/>
            <a:ext cx="1721644" cy="11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18906" y="3436937"/>
            <a:ext cx="3798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400" dirty="0" smtClean="0">
                <a:solidFill>
                  <a:srgbClr val="C00000"/>
                </a:solidFill>
              </a:rPr>
              <a:t>2.</a:t>
            </a:r>
          </a:p>
        </p:txBody>
      </p:sp>
      <p:pic>
        <p:nvPicPr>
          <p:cNvPr id="25604" name="Picture 4" descr="Punktion von Baker-Zysten nur bei großen Exemplaren nöti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39" y="4547959"/>
            <a:ext cx="1187861" cy="16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37524" y="4635876"/>
            <a:ext cx="3633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400" dirty="0" smtClean="0">
                <a:solidFill>
                  <a:srgbClr val="C00000"/>
                </a:solidFill>
              </a:rPr>
              <a:t>5.</a:t>
            </a:r>
          </a:p>
        </p:txBody>
      </p:sp>
      <p:pic>
        <p:nvPicPr>
          <p:cNvPr id="25606" name="Picture 6" descr="http://www.doktoreberle.de/s/cc_images/cache_2418670132.jpg?t=133294496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69" y="4818277"/>
            <a:ext cx="1463423" cy="9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20025" y="5032904"/>
            <a:ext cx="1317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78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F0443-2D8C-4EE3-B76F-710B32F09C0A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54038" y="1822222"/>
            <a:ext cx="8159750" cy="43396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chemeClr val="bg1"/>
                </a:solidFill>
                <a:latin typeface="Arial" charset="0"/>
              </a:rPr>
              <a:t>Anamnese und körperliche Untersuchung sind alleine </a:t>
            </a:r>
            <a:r>
              <a:rPr lang="de-DE" altLang="de-DE" sz="2400" b="1" u="sng" dirty="0">
                <a:solidFill>
                  <a:schemeClr val="bg1"/>
                </a:solidFill>
                <a:latin typeface="Arial" charset="0"/>
              </a:rPr>
              <a:t>nicht</a:t>
            </a:r>
            <a:r>
              <a:rPr lang="de-DE" altLang="de-DE" sz="2400" b="1" dirty="0">
                <a:solidFill>
                  <a:schemeClr val="bg1"/>
                </a:solidFill>
                <a:latin typeface="Arial" charset="0"/>
              </a:rPr>
              <a:t> geeignet eine TVT zu diagnostizieren bzw. </a:t>
            </a:r>
            <a:r>
              <a:rPr lang="de-DE" altLang="de-DE" sz="2400" b="1" dirty="0" smtClean="0">
                <a:solidFill>
                  <a:schemeClr val="bg1"/>
                </a:solidFill>
                <a:latin typeface="Arial" charset="0"/>
              </a:rPr>
              <a:t>auszuschließen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altLang="de-DE" sz="2400" b="1" dirty="0" smtClean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chemeClr val="bg1"/>
                </a:solidFill>
              </a:rPr>
              <a:t>Diagnostik immer am gleichen </a:t>
            </a:r>
            <a:r>
              <a:rPr lang="de-DE" altLang="de-DE" sz="2400" b="1" dirty="0" smtClean="0">
                <a:solidFill>
                  <a:schemeClr val="bg1"/>
                </a:solidFill>
              </a:rPr>
              <a:t>Tag</a:t>
            </a:r>
            <a:endParaRPr lang="de-DE" altLang="de-DE" sz="24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altLang="de-DE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chemeClr val="bg1"/>
                </a:solidFill>
              </a:rPr>
              <a:t>Wenn nicht möglich, sollte eine Antikoagulation bis zum sicheren Ausschluss eingeleitet werden</a:t>
            </a:r>
          </a:p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de-DE" altLang="de-DE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4038" y="381000"/>
            <a:ext cx="76962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dirty="0" smtClean="0"/>
              <a:t>Take Home Massage TVT  </a:t>
            </a:r>
            <a:endParaRPr lang="de-DE" altLang="de-DE" sz="3200" dirty="0"/>
          </a:p>
        </p:txBody>
      </p:sp>
    </p:spTree>
    <p:extLst>
      <p:ext uri="{BB962C8B-B14F-4D97-AF65-F5344CB8AC3E}">
        <p14:creationId xmlns:p14="http://schemas.microsoft.com/office/powerpoint/2010/main" val="5801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374296"/>
            <a:ext cx="6161087" cy="615553"/>
          </a:xfrm>
        </p:spPr>
        <p:txBody>
          <a:bodyPr>
            <a:normAutofit/>
          </a:bodyPr>
          <a:lstStyle/>
          <a:p>
            <a:r>
              <a:rPr lang="de-DE" dirty="0" smtClean="0"/>
              <a:t>Thrombose Diagnostik</a:t>
            </a:r>
            <a:br>
              <a:rPr lang="de-DE" dirty="0" smtClean="0"/>
            </a:br>
            <a:r>
              <a:rPr lang="de-DE" dirty="0" smtClean="0"/>
              <a:t>D-Dimer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16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91535"/>
            <a:ext cx="6777038" cy="340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251186"/>
            <a:ext cx="6161087" cy="861774"/>
          </a:xfrm>
        </p:spPr>
        <p:txBody>
          <a:bodyPr>
            <a:normAutofit/>
          </a:bodyPr>
          <a:lstStyle/>
          <a:p>
            <a:r>
              <a:rPr lang="de-DE" sz="2800" dirty="0" smtClean="0"/>
              <a:t>Thrombose</a:t>
            </a:r>
            <a:br>
              <a:rPr lang="de-DE" sz="2800" dirty="0" smtClean="0"/>
            </a:br>
            <a:r>
              <a:rPr lang="de-DE" sz="2800" dirty="0" smtClean="0"/>
              <a:t>apparative Diagnostik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247775"/>
            <a:ext cx="7570787" cy="4555093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de-DE" altLang="de-DE" dirty="0">
                <a:solidFill>
                  <a:srgbClr val="FFFF00"/>
                </a:solidFill>
                <a:latin typeface="Arial" charset="0"/>
              </a:rPr>
              <a:t>Sonographie (Doppler, B-Bild, Duplex)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 err="1" smtClean="0">
                <a:latin typeface="Arial" charset="0"/>
              </a:rPr>
              <a:t>Venenverschlußplethysmographie</a:t>
            </a:r>
            <a:endParaRPr lang="de-DE" altLang="de-DE" dirty="0">
              <a:latin typeface="Arial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>
                <a:latin typeface="Arial" charset="0"/>
              </a:rPr>
              <a:t>(</a:t>
            </a:r>
            <a:r>
              <a:rPr lang="de-DE" altLang="de-DE" dirty="0" err="1">
                <a:latin typeface="Arial" charset="0"/>
              </a:rPr>
              <a:t>Photoplethysmographie</a:t>
            </a:r>
            <a:r>
              <a:rPr lang="de-DE" altLang="de-DE" dirty="0">
                <a:latin typeface="Arial" charset="0"/>
              </a:rPr>
              <a:t> - "LRR")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 err="1">
                <a:latin typeface="Arial" charset="0"/>
              </a:rPr>
              <a:t>Radiofibrinogentest</a:t>
            </a:r>
            <a:endParaRPr lang="de-DE" altLang="de-DE" dirty="0">
              <a:latin typeface="Arial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>
                <a:latin typeface="Arial" charset="0"/>
              </a:rPr>
              <a:t>Thermographie</a:t>
            </a:r>
          </a:p>
          <a:p>
            <a:pPr marL="0" indent="0">
              <a:lnSpc>
                <a:spcPct val="95000"/>
              </a:lnSpc>
            </a:pPr>
            <a:endParaRPr lang="de-DE" altLang="de-DE" dirty="0">
              <a:latin typeface="Arial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>
                <a:latin typeface="Arial" charset="0"/>
              </a:rPr>
              <a:t>(</a:t>
            </a:r>
            <a:r>
              <a:rPr lang="de-DE" altLang="de-DE" dirty="0" err="1">
                <a:latin typeface="Arial" charset="0"/>
              </a:rPr>
              <a:t>Phlebodynamometrie</a:t>
            </a:r>
            <a:r>
              <a:rPr lang="de-DE" altLang="de-DE" dirty="0">
                <a:latin typeface="Arial" charset="0"/>
              </a:rPr>
              <a:t>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>
                <a:latin typeface="Arial" charset="0"/>
              </a:rPr>
              <a:t>(Fußvolumetrie)</a:t>
            </a:r>
          </a:p>
          <a:p>
            <a:pPr marL="0" indent="0">
              <a:lnSpc>
                <a:spcPct val="95000"/>
              </a:lnSpc>
            </a:pPr>
            <a:endParaRPr lang="de-DE" altLang="de-DE" dirty="0">
              <a:latin typeface="Arial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 err="1">
                <a:solidFill>
                  <a:srgbClr val="FFFF00"/>
                </a:solidFill>
                <a:latin typeface="Arial" charset="0"/>
              </a:rPr>
              <a:t>Phlebographie</a:t>
            </a:r>
            <a:endParaRPr lang="de-DE" altLang="de-DE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>
                <a:solidFill>
                  <a:srgbClr val="FFFF00"/>
                </a:solidFill>
                <a:latin typeface="Arial" charset="0"/>
              </a:rPr>
              <a:t>CT (V.a. Becken- und </a:t>
            </a:r>
            <a:r>
              <a:rPr lang="de-DE" altLang="de-DE" dirty="0" err="1">
                <a:solidFill>
                  <a:srgbClr val="FFFF00"/>
                </a:solidFill>
                <a:latin typeface="Arial" charset="0"/>
              </a:rPr>
              <a:t>Cavathrombose</a:t>
            </a:r>
            <a:r>
              <a:rPr lang="de-DE" altLang="de-DE" dirty="0">
                <a:solidFill>
                  <a:srgbClr val="FFFF00"/>
                </a:solidFill>
                <a:latin typeface="Arial" charset="0"/>
              </a:rPr>
              <a:t>)</a:t>
            </a:r>
            <a:endParaRPr lang="en-US" altLang="de-DE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de-DE" altLang="de-DE" dirty="0">
                <a:latin typeface="Arial" charset="0"/>
              </a:rPr>
              <a:t>(MR-Angiographie)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F2EA-98CA-4981-9A45-1AC1BA3FA94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6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212" y="546556"/>
            <a:ext cx="8534400" cy="430887"/>
          </a:xfrm>
        </p:spPr>
        <p:txBody>
          <a:bodyPr>
            <a:normAutofit/>
          </a:bodyPr>
          <a:lstStyle/>
          <a:p>
            <a:r>
              <a:rPr lang="de-DE" altLang="de-DE" sz="2800" dirty="0" err="1" smtClean="0"/>
              <a:t>Sonographische</a:t>
            </a:r>
            <a:r>
              <a:rPr lang="de-DE" altLang="de-DE" sz="2800" dirty="0" smtClean="0"/>
              <a:t> Diagnostik bei TVT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811" y="1905000"/>
            <a:ext cx="7958667" cy="28684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4098925" algn="ctr"/>
                <a:tab pos="7331075" algn="ctr"/>
              </a:tabLst>
            </a:pPr>
            <a:r>
              <a:rPr lang="de-DE" altLang="de-DE" dirty="0" smtClean="0"/>
              <a:t>	Sensitivität	Spezifität</a:t>
            </a:r>
          </a:p>
          <a:p>
            <a:pPr marL="0" indent="0">
              <a:lnSpc>
                <a:spcPct val="120000"/>
              </a:lnSpc>
              <a:tabLst>
                <a:tab pos="4098925" algn="ctr"/>
                <a:tab pos="7331075" algn="ctr"/>
              </a:tabLst>
            </a:pPr>
            <a:endParaRPr lang="de-DE" altLang="de-DE" sz="1600" dirty="0" smtClean="0"/>
          </a:p>
          <a:p>
            <a:pPr marL="0" indent="0">
              <a:lnSpc>
                <a:spcPct val="120000"/>
              </a:lnSpc>
              <a:buNone/>
              <a:tabLst>
                <a:tab pos="4098925" algn="ctr"/>
                <a:tab pos="7331075" algn="ctr"/>
              </a:tabLst>
            </a:pPr>
            <a:r>
              <a:rPr lang="de-DE" altLang="de-DE" dirty="0" smtClean="0"/>
              <a:t>Doppler	88% (41 - 100)	84% (40 - 100)</a:t>
            </a:r>
          </a:p>
          <a:p>
            <a:pPr marL="0" indent="0">
              <a:lnSpc>
                <a:spcPct val="120000"/>
              </a:lnSpc>
              <a:buNone/>
              <a:tabLst>
                <a:tab pos="4098925" algn="ctr"/>
                <a:tab pos="7331075" algn="ctr"/>
              </a:tabLst>
            </a:pPr>
            <a:r>
              <a:rPr lang="de-DE" altLang="de-DE" dirty="0" smtClean="0"/>
              <a:t>B-Bild	89% (62 - 100)	97% (88 - 100)</a:t>
            </a:r>
          </a:p>
          <a:p>
            <a:pPr marL="0" indent="0">
              <a:lnSpc>
                <a:spcPct val="120000"/>
              </a:lnSpc>
              <a:buNone/>
              <a:tabLst>
                <a:tab pos="4098925" algn="ctr"/>
                <a:tab pos="7331075" algn="ctr"/>
              </a:tabLst>
            </a:pPr>
            <a:r>
              <a:rPr lang="de-DE" altLang="de-DE" dirty="0" smtClean="0"/>
              <a:t>Duplex	95% (92 -   98)	87% (72 - 100)</a:t>
            </a:r>
          </a:p>
          <a:p>
            <a:pPr marL="0" indent="0">
              <a:lnSpc>
                <a:spcPct val="120000"/>
              </a:lnSpc>
              <a:buNone/>
              <a:tabLst>
                <a:tab pos="4098925" algn="ctr"/>
                <a:tab pos="7331075" algn="ctr"/>
              </a:tabLst>
            </a:pPr>
            <a:r>
              <a:rPr lang="de-DE" altLang="de-DE" dirty="0" smtClean="0"/>
              <a:t>Farb-Duplex	93% (79 - 100)	95% (88 -   99)</a:t>
            </a:r>
          </a:p>
          <a:p>
            <a:pPr marL="0" indent="0">
              <a:lnSpc>
                <a:spcPct val="120000"/>
              </a:lnSpc>
              <a:tabLst>
                <a:tab pos="4098925" algn="ctr"/>
                <a:tab pos="7331075" algn="ctr"/>
              </a:tabLst>
            </a:pPr>
            <a:endParaRPr lang="de-DE" altLang="de-DE" dirty="0" smtClean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816600" y="1828800"/>
            <a:ext cx="1412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72723" y="2662239"/>
            <a:ext cx="819573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970390" y="1828801"/>
            <a:ext cx="1411" cy="350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5816600" y="5157788"/>
            <a:ext cx="285326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998612" y="4581525"/>
            <a:ext cx="285326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12740"/>
            <a:ext cx="6161087" cy="738664"/>
          </a:xfrm>
        </p:spPr>
        <p:txBody>
          <a:bodyPr/>
          <a:lstStyle/>
          <a:p>
            <a:r>
              <a:rPr lang="de-DE" altLang="de-DE" sz="2400" dirty="0" err="1" smtClean="0"/>
              <a:t>Sonographische</a:t>
            </a:r>
            <a:r>
              <a:rPr lang="de-DE" altLang="de-DE" sz="2400" dirty="0" smtClean="0"/>
              <a:t> Diagnostik bei TVT - Doppler</a:t>
            </a:r>
          </a:p>
        </p:txBody>
      </p:sp>
      <p:graphicFrame>
        <p:nvGraphicFramePr>
          <p:cNvPr id="20483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106556"/>
              </p:ext>
            </p:extLst>
          </p:nvPr>
        </p:nvGraphicFramePr>
        <p:xfrm>
          <a:off x="1146512" y="1341438"/>
          <a:ext cx="6998678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Image" r:id="rId3" imgW="10793651" imgH="8101587" progId="Photoshop.Image.9">
                  <p:embed/>
                </p:oleObj>
              </mc:Choice>
              <mc:Fallback>
                <p:oleObj name="Image" r:id="rId3" imgW="10793651" imgH="8101587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512" y="1341438"/>
                        <a:ext cx="6998678" cy="513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458973" y="1735138"/>
            <a:ext cx="2933700" cy="4429125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de-DE" altLang="de-DE" sz="2400" b="1" dirty="0">
              <a:solidFill>
                <a:srgbClr val="00D901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de-DE" altLang="de-DE" sz="2400" b="1" dirty="0" smtClean="0">
                <a:solidFill>
                  <a:schemeClr val="accent3">
                    <a:lumMod val="75000"/>
                  </a:schemeClr>
                </a:solidFill>
              </a:rPr>
              <a:t>	tiefe Venen Thrombose </a:t>
            </a:r>
            <a:endParaRPr lang="en-GB" alt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GB" altLang="de-DE" sz="1600" b="1" dirty="0">
              <a:solidFill>
                <a:srgbClr val="FFE701"/>
              </a:solidFill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736785" y="4467225"/>
            <a:ext cx="2376488" cy="14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Inzidenz </a:t>
            </a:r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von </a:t>
            </a:r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 </a:t>
            </a:r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1000</a:t>
            </a:r>
          </a:p>
          <a:p>
            <a:pPr algn="ctr"/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Dritthäufigste akute kardiovaskuläre Erkrankung</a:t>
            </a:r>
            <a:endParaRPr lang="en-US" altLang="de-DE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5754116" y="1735138"/>
            <a:ext cx="2933700" cy="4429125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de-DE" altLang="de-DE" sz="2400" b="1" dirty="0">
              <a:solidFill>
                <a:srgbClr val="00D901"/>
              </a:solidFill>
            </a:endParaRP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de-DE" altLang="de-DE" sz="2400" b="1" dirty="0" smtClean="0">
                <a:solidFill>
                  <a:srgbClr val="FF0000"/>
                </a:solidFill>
              </a:rPr>
              <a:t>Lungenembolie </a:t>
            </a:r>
            <a:endParaRPr lang="en-GB" altLang="de-DE" sz="24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GB" altLang="de-DE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GB" altLang="de-DE" sz="1600" b="1" dirty="0">
              <a:solidFill>
                <a:srgbClr val="FFE70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11174" y="282433"/>
            <a:ext cx="5444767" cy="8230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IE" altLang="de-DE" sz="4400" u="none" dirty="0" err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Hintergrund</a:t>
            </a:r>
            <a:r>
              <a:rPr lang="en-IE" altLang="de-DE" sz="4400" u="none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IE" altLang="de-DE" sz="4400" u="none" dirty="0">
              <a:solidFill>
                <a:schemeClr val="accent2"/>
              </a:solidFill>
              <a:effectLst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9458" name="Picture 2" descr="https://www.dgho-onkopedia.de/de/mein-onkopedia/leitlinien/thrombosen-und-embolien-bei-tumorpatienten/tmpGOeDiX_5.jpg/image_med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"/>
          <a:stretch/>
        </p:blipFill>
        <p:spPr bwMode="auto">
          <a:xfrm>
            <a:off x="651060" y="2905872"/>
            <a:ext cx="24622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medical-tribune.de/uploads/pics/Lungenembolie_101518745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42" y="2693082"/>
            <a:ext cx="2530048" cy="12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361763" y="6589619"/>
            <a:ext cx="5756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</a:rPr>
              <a:t>Dt Ärztebl 1997; 94: </a:t>
            </a:r>
            <a:r>
              <a:rPr lang="pt-BR" sz="1400" i="1" dirty="0" smtClean="0">
                <a:solidFill>
                  <a:schemeClr val="bg1"/>
                </a:solidFill>
              </a:rPr>
              <a:t>A-301–311, </a:t>
            </a:r>
            <a:r>
              <a:rPr lang="de-DE" sz="1400" i="1" dirty="0" err="1">
                <a:solidFill>
                  <a:schemeClr val="bg1"/>
                </a:solidFill>
              </a:rPr>
              <a:t>Anaesthesist</a:t>
            </a:r>
            <a:r>
              <a:rPr lang="de-DE" sz="1400" i="1" dirty="0">
                <a:solidFill>
                  <a:schemeClr val="bg1"/>
                </a:solidFill>
              </a:rPr>
              <a:t> 2002 · 51:427–445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001131" y="3810189"/>
            <a:ext cx="2619450" cy="258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5" rIns="91431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Inzidenz </a:t>
            </a:r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von </a:t>
            </a:r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0.5 </a:t>
            </a:r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1000</a:t>
            </a:r>
          </a:p>
          <a:p>
            <a:pPr algn="ctr"/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20.000 Todesfällen </a:t>
            </a:r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Jahr </a:t>
            </a:r>
            <a:endParaRPr lang="de-DE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hohe Frühletalität:  </a:t>
            </a:r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Innerhalb </a:t>
            </a:r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der ersten 2h ereignen </a:t>
            </a:r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sich 45–90% aller Todesfälle</a:t>
            </a:r>
          </a:p>
          <a:p>
            <a:pPr algn="ctr"/>
            <a:endParaRPr lang="en-US" altLang="de-DE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590366" y="2453345"/>
            <a:ext cx="1962045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208929" y="1990165"/>
            <a:ext cx="79541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95%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3594849" y="3950445"/>
            <a:ext cx="1962045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213412" y="3487265"/>
            <a:ext cx="79541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/>
                </a:solidFill>
              </a:rPr>
              <a:t>50%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3626226" y="5407204"/>
            <a:ext cx="1962045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244789" y="4944024"/>
            <a:ext cx="79541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6213" indent="-1762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3</a:t>
            </a:r>
            <a:r>
              <a:rPr lang="de-DE" sz="2400" dirty="0" smtClean="0">
                <a:solidFill>
                  <a:schemeClr val="bg1"/>
                </a:solidFill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16090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155223" y="264132"/>
            <a:ext cx="44582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accent2"/>
                </a:solidFill>
                <a:latin typeface="+mj-lt"/>
              </a:rPr>
              <a:t>Dopplersonographie der </a:t>
            </a:r>
            <a:endParaRPr lang="de-DE" sz="28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Becken-Bein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Venen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5223" y="1268414"/>
            <a:ext cx="64123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Spontane Signale: Atemmodulation des Rückflusses </a:t>
            </a:r>
            <a:endParaRPr lang="de-DE" altLang="en-US" sz="2000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de-DE" altLang="en-US" sz="2000" dirty="0" smtClean="0">
                <a:solidFill>
                  <a:schemeClr val="bg1"/>
                </a:solidFill>
                <a:latin typeface="Arial" charset="0"/>
              </a:rPr>
              <a:t>zum </a:t>
            </a:r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Herzen und Herzmodulation</a:t>
            </a:r>
          </a:p>
          <a:p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de-DE" altLang="en-US" sz="2000" dirty="0" err="1">
                <a:solidFill>
                  <a:schemeClr val="bg1"/>
                </a:solidFill>
                <a:latin typeface="Arial" charset="0"/>
              </a:rPr>
              <a:t>Spontaneous</a:t>
            </a:r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 Sounds)</a:t>
            </a:r>
          </a:p>
          <a:p>
            <a:endParaRPr lang="de-DE" altLang="en-US" sz="2000" dirty="0">
              <a:solidFill>
                <a:schemeClr val="bg1"/>
              </a:solidFill>
              <a:latin typeface="Arial" charset="0"/>
            </a:endParaRPr>
          </a:p>
          <a:p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Induzierte Signale: Einfluss der Kompressionsmanöver</a:t>
            </a:r>
          </a:p>
          <a:p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de-DE" altLang="en-US" sz="2000" dirty="0" err="1">
                <a:solidFill>
                  <a:schemeClr val="bg1"/>
                </a:solidFill>
                <a:latin typeface="Arial" charset="0"/>
              </a:rPr>
              <a:t>Augmented</a:t>
            </a:r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 Sounds)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5838" y="3940329"/>
            <a:ext cx="747396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Leiste: </a:t>
            </a:r>
            <a:r>
              <a:rPr lang="de-DE" altLang="en-US" sz="2000" dirty="0" err="1">
                <a:solidFill>
                  <a:schemeClr val="bg1"/>
                </a:solidFill>
                <a:latin typeface="Arial" charset="0"/>
              </a:rPr>
              <a:t>Valsalva</a:t>
            </a:r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 Manöver, Ober- und Unterschenkelkompression</a:t>
            </a:r>
          </a:p>
          <a:p>
            <a:endParaRPr lang="de-DE" altLang="en-US" sz="2000" dirty="0">
              <a:solidFill>
                <a:schemeClr val="bg1"/>
              </a:solidFill>
              <a:latin typeface="Arial" charset="0"/>
            </a:endParaRPr>
          </a:p>
          <a:p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Kniekehle: Ober- und Unterschenkelkompression</a:t>
            </a:r>
          </a:p>
          <a:p>
            <a:endParaRPr lang="de-DE" altLang="en-US" sz="2000" dirty="0">
              <a:solidFill>
                <a:schemeClr val="bg1"/>
              </a:solidFill>
              <a:latin typeface="Arial" charset="0"/>
            </a:endParaRPr>
          </a:p>
          <a:p>
            <a:r>
              <a:rPr lang="de-DE" altLang="en-US" sz="2000" dirty="0">
                <a:solidFill>
                  <a:schemeClr val="bg1"/>
                </a:solidFill>
                <a:latin typeface="Arial" charset="0"/>
              </a:rPr>
              <a:t>Innenknöchel: Fußsohlen- und Wadenkompression</a:t>
            </a:r>
          </a:p>
        </p:txBody>
      </p:sp>
    </p:spTree>
    <p:extLst>
      <p:ext uri="{BB962C8B-B14F-4D97-AF65-F5344CB8AC3E}">
        <p14:creationId xmlns:p14="http://schemas.microsoft.com/office/powerpoint/2010/main" val="26554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03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 r="5026" b="17754"/>
          <a:stretch>
            <a:fillRect/>
          </a:stretch>
        </p:blipFill>
        <p:spPr bwMode="auto">
          <a:xfrm>
            <a:off x="1371600" y="2133600"/>
            <a:ext cx="60790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0" y="210700"/>
            <a:ext cx="59225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accent2"/>
                </a:solidFill>
                <a:latin typeface="+mj-lt"/>
              </a:rPr>
              <a:t>Dopplersonographie V. </a:t>
            </a:r>
            <a:r>
              <a:rPr lang="de-DE" sz="2800" b="1" dirty="0" err="1">
                <a:solidFill>
                  <a:schemeClr val="accent2"/>
                </a:solidFill>
                <a:latin typeface="+mj-lt"/>
              </a:rPr>
              <a:t>femoralis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:</a:t>
            </a:r>
          </a:p>
          <a:p>
            <a:pPr>
              <a:defRPr/>
            </a:pP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Normalbefund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08300" y="429418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1800">
                <a:latin typeface="Arial" charset="0"/>
              </a:rPr>
              <a:t>ss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427611" y="4294188"/>
            <a:ext cx="4283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1800">
                <a:latin typeface="Arial" charset="0"/>
              </a:rPr>
              <a:t>as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635501" y="2325688"/>
            <a:ext cx="10395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1800">
                <a:latin typeface="Arial" charset="0"/>
              </a:rPr>
              <a:t>Valsalva</a:t>
            </a:r>
          </a:p>
        </p:txBody>
      </p:sp>
    </p:spTree>
    <p:extLst>
      <p:ext uri="{BB962C8B-B14F-4D97-AF65-F5344CB8AC3E}">
        <p14:creationId xmlns:p14="http://schemas.microsoft.com/office/powerpoint/2010/main" val="7852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53416"/>
            <a:ext cx="60219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2800" b="1" dirty="0">
                <a:solidFill>
                  <a:schemeClr val="accent2"/>
                </a:solidFill>
                <a:latin typeface="Arial" charset="0"/>
              </a:rPr>
              <a:t>Dopplersonographie V. </a:t>
            </a:r>
            <a:r>
              <a:rPr lang="de-DE" altLang="en-US" sz="2800" b="1" dirty="0" err="1">
                <a:solidFill>
                  <a:schemeClr val="accent2"/>
                </a:solidFill>
                <a:latin typeface="Arial" charset="0"/>
              </a:rPr>
              <a:t>femoralis</a:t>
            </a:r>
            <a:r>
              <a:rPr lang="de-DE" altLang="en-US" sz="2800" b="1" dirty="0">
                <a:solidFill>
                  <a:schemeClr val="accent2"/>
                </a:solidFill>
                <a:latin typeface="Arial" charset="0"/>
              </a:rPr>
              <a:t>: </a:t>
            </a:r>
            <a:endParaRPr lang="de-DE" altLang="en-US" sz="2800" b="1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de-DE" altLang="en-US" sz="2800" b="1" dirty="0" smtClean="0">
                <a:solidFill>
                  <a:schemeClr val="accent2"/>
                </a:solidFill>
                <a:latin typeface="Arial" charset="0"/>
              </a:rPr>
              <a:t>Thrombose</a:t>
            </a:r>
            <a:endParaRPr lang="de-DE" altLang="en-US" sz="28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236647"/>
            <a:ext cx="86995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S50309.1117189508_Dumsky, Andrea_I0026376.VIM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r="11497" b="27940"/>
          <a:stretch>
            <a:fillRect/>
          </a:stretch>
        </p:blipFill>
        <p:spPr bwMode="auto">
          <a:xfrm>
            <a:off x="475545" y="1844675"/>
            <a:ext cx="809272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260350"/>
            <a:ext cx="53816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2400" b="1" dirty="0">
                <a:solidFill>
                  <a:schemeClr val="accent2"/>
                </a:solidFill>
                <a:latin typeface="Arial" charset="0"/>
              </a:rPr>
              <a:t>Kompressionssonographie (FKDS) </a:t>
            </a:r>
            <a:endParaRPr lang="de-DE" altLang="en-US" sz="2400" b="1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de-DE" altLang="en-US" sz="2400" b="1" dirty="0" smtClean="0">
                <a:solidFill>
                  <a:schemeClr val="accent2"/>
                </a:solidFill>
                <a:latin typeface="Arial" charset="0"/>
              </a:rPr>
              <a:t>der </a:t>
            </a:r>
            <a:r>
              <a:rPr lang="de-DE" altLang="en-US" sz="2400" b="1" dirty="0">
                <a:solidFill>
                  <a:schemeClr val="accent2"/>
                </a:solidFill>
                <a:latin typeface="Arial" charset="0"/>
              </a:rPr>
              <a:t>rechten </a:t>
            </a:r>
            <a:r>
              <a:rPr lang="de-DE" altLang="en-US" sz="2400" b="1" dirty="0" smtClean="0">
                <a:solidFill>
                  <a:schemeClr val="accent2"/>
                </a:solidFill>
                <a:latin typeface="Arial" charset="0"/>
              </a:rPr>
              <a:t>Leiste: Normalbefund</a:t>
            </a:r>
            <a:endParaRPr lang="de-DE" altLang="en-US" sz="2400" b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3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32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3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3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3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S50309.1117189508_Dumsky, Andrea_I0026376.008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6944" r="13596" b="31111"/>
          <a:stretch>
            <a:fillRect/>
          </a:stretch>
        </p:blipFill>
        <p:spPr bwMode="auto">
          <a:xfrm>
            <a:off x="795867" y="1341438"/>
            <a:ext cx="748876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10" y="305239"/>
            <a:ext cx="55691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2400" b="1" dirty="0">
                <a:solidFill>
                  <a:schemeClr val="accent2"/>
                </a:solidFill>
                <a:latin typeface="Arial" charset="0"/>
              </a:rPr>
              <a:t>Kompressionssonographie (FKDS) </a:t>
            </a:r>
            <a:endParaRPr lang="de-DE" altLang="en-US" sz="2400" b="1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de-DE" altLang="en-US" sz="2400" b="1" dirty="0" smtClean="0">
                <a:solidFill>
                  <a:schemeClr val="accent2"/>
                </a:solidFill>
                <a:latin typeface="Arial" charset="0"/>
              </a:rPr>
              <a:t>der </a:t>
            </a:r>
            <a:r>
              <a:rPr lang="de-DE" altLang="en-US" sz="2400" b="1" dirty="0">
                <a:solidFill>
                  <a:schemeClr val="accent2"/>
                </a:solidFill>
                <a:latin typeface="Arial" charset="0"/>
              </a:rPr>
              <a:t>linken </a:t>
            </a:r>
            <a:r>
              <a:rPr lang="de-DE" altLang="en-US" sz="2400" b="1" dirty="0" smtClean="0">
                <a:solidFill>
                  <a:schemeClr val="accent2"/>
                </a:solidFill>
                <a:latin typeface="Arial" charset="0"/>
              </a:rPr>
              <a:t>Leiste: frische </a:t>
            </a:r>
            <a:r>
              <a:rPr lang="de-DE" altLang="en-US" sz="2400" b="1" dirty="0">
                <a:solidFill>
                  <a:schemeClr val="accent2"/>
                </a:solidFill>
                <a:latin typeface="Arial" charset="0"/>
              </a:rPr>
              <a:t>Thrombose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05268" y="5703504"/>
            <a:ext cx="84324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1600" dirty="0">
                <a:solidFill>
                  <a:schemeClr val="bg1"/>
                </a:solidFill>
                <a:latin typeface="Arial" charset="0"/>
              </a:rPr>
              <a:t>Bei TVT nicht komprimierbare Vene mit Binnenechos</a:t>
            </a:r>
          </a:p>
          <a:p>
            <a:r>
              <a:rPr lang="de-DE" altLang="en-US" sz="1600" dirty="0">
                <a:solidFill>
                  <a:schemeClr val="bg1"/>
                </a:solidFill>
                <a:latin typeface="Arial" charset="0"/>
              </a:rPr>
              <a:t>Bei der frischen TVT erhebliche Vergrößerung des Durchmessers der </a:t>
            </a:r>
            <a:r>
              <a:rPr lang="de-DE" altLang="en-US" sz="1600" dirty="0" err="1">
                <a:solidFill>
                  <a:schemeClr val="bg1"/>
                </a:solidFill>
                <a:latin typeface="Arial" charset="0"/>
              </a:rPr>
              <a:t>thrombosierten</a:t>
            </a:r>
            <a:r>
              <a:rPr lang="de-DE" altLang="en-US" sz="1600" dirty="0">
                <a:solidFill>
                  <a:schemeClr val="bg1"/>
                </a:solidFill>
                <a:latin typeface="Arial" charset="0"/>
              </a:rPr>
              <a:t> Vene</a:t>
            </a:r>
          </a:p>
        </p:txBody>
      </p:sp>
    </p:spTree>
    <p:extLst>
      <p:ext uri="{BB962C8B-B14F-4D97-AF65-F5344CB8AC3E}">
        <p14:creationId xmlns:p14="http://schemas.microsoft.com/office/powerpoint/2010/main" val="1885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4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425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4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4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25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S50309.1117189508_Dumsky, Andrea_I0026376.00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8009" r="12901" b="4861"/>
          <a:stretch>
            <a:fillRect/>
          </a:stretch>
        </p:blipFill>
        <p:spPr bwMode="auto">
          <a:xfrm>
            <a:off x="155222" y="1557338"/>
            <a:ext cx="5825067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318443"/>
            <a:ext cx="54688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2400" b="1" dirty="0">
                <a:solidFill>
                  <a:schemeClr val="accent2"/>
                </a:solidFill>
                <a:latin typeface="Arial" charset="0"/>
              </a:rPr>
              <a:t>Dopplermessung oder HTG </a:t>
            </a:r>
            <a:endParaRPr lang="de-DE" altLang="en-US" sz="2400" b="1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de-DE" altLang="en-US" sz="2400" b="1" dirty="0" smtClean="0">
                <a:solidFill>
                  <a:schemeClr val="accent2"/>
                </a:solidFill>
                <a:latin typeface="Arial" charset="0"/>
              </a:rPr>
              <a:t>im </a:t>
            </a:r>
            <a:r>
              <a:rPr lang="de-DE" altLang="en-US" sz="2400" b="1" dirty="0">
                <a:solidFill>
                  <a:schemeClr val="accent2"/>
                </a:solidFill>
                <a:latin typeface="Arial" charset="0"/>
              </a:rPr>
              <a:t>Bereich der </a:t>
            </a:r>
            <a:r>
              <a:rPr lang="de-DE" altLang="en-US" sz="2400" b="1" dirty="0" err="1">
                <a:solidFill>
                  <a:schemeClr val="accent2"/>
                </a:solidFill>
                <a:latin typeface="Arial" charset="0"/>
              </a:rPr>
              <a:t>thrombosierten</a:t>
            </a:r>
            <a:r>
              <a:rPr lang="de-DE" altLang="en-US" sz="2400" b="1" dirty="0">
                <a:solidFill>
                  <a:schemeClr val="accent2"/>
                </a:solidFill>
                <a:latin typeface="Arial" charset="0"/>
              </a:rPr>
              <a:t> Vene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 flipV="1">
            <a:off x="3929945" y="2492375"/>
            <a:ext cx="2689578" cy="431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235701" y="3357564"/>
            <a:ext cx="24962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1800" dirty="0">
                <a:solidFill>
                  <a:schemeClr val="bg1"/>
                </a:solidFill>
                <a:latin typeface="Arial" charset="0"/>
              </a:rPr>
              <a:t>Einmündung (</a:t>
            </a:r>
            <a:r>
              <a:rPr lang="de-DE" altLang="en-US" sz="1800" dirty="0" err="1">
                <a:solidFill>
                  <a:schemeClr val="bg1"/>
                </a:solidFill>
                <a:latin typeface="Arial" charset="0"/>
              </a:rPr>
              <a:t>Crosse</a:t>
            </a:r>
            <a:r>
              <a:rPr lang="de-DE" altLang="en-US" sz="1800" dirty="0">
                <a:solidFill>
                  <a:schemeClr val="bg1"/>
                </a:solidFill>
                <a:latin typeface="Arial" charset="0"/>
              </a:rPr>
              <a:t>) der sekundär </a:t>
            </a:r>
            <a:r>
              <a:rPr lang="de-DE" altLang="en-US" sz="1800" dirty="0" err="1">
                <a:solidFill>
                  <a:schemeClr val="bg1"/>
                </a:solidFill>
                <a:latin typeface="Arial" charset="0"/>
              </a:rPr>
              <a:t>thrombosierten</a:t>
            </a:r>
            <a:r>
              <a:rPr lang="de-DE" altLang="en-US" sz="1800" dirty="0">
                <a:solidFill>
                  <a:schemeClr val="bg1"/>
                </a:solidFill>
                <a:latin typeface="Arial" charset="0"/>
              </a:rPr>
              <a:t> V. </a:t>
            </a:r>
            <a:r>
              <a:rPr lang="de-DE" altLang="en-US" sz="1800" dirty="0" err="1">
                <a:solidFill>
                  <a:schemeClr val="bg1"/>
                </a:solidFill>
                <a:latin typeface="Arial" charset="0"/>
              </a:rPr>
              <a:t>saphena</a:t>
            </a:r>
            <a:r>
              <a:rPr lang="de-DE" altLang="en-US" sz="1800" dirty="0">
                <a:solidFill>
                  <a:schemeClr val="bg1"/>
                </a:solidFill>
                <a:latin typeface="Arial" charset="0"/>
              </a:rPr>
              <a:t> magna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587978" y="2636839"/>
            <a:ext cx="704145" cy="7191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6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630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6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6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0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212" y="394156"/>
            <a:ext cx="8534400" cy="430887"/>
          </a:xfrm>
        </p:spPr>
        <p:txBody>
          <a:bodyPr>
            <a:normAutofit/>
          </a:bodyPr>
          <a:lstStyle/>
          <a:p>
            <a:r>
              <a:rPr lang="de-DE" altLang="de-DE" sz="2800" dirty="0" err="1" smtClean="0"/>
              <a:t>Phlebographie</a:t>
            </a:r>
            <a:r>
              <a:rPr lang="de-DE" altLang="de-DE" sz="2800" dirty="0" smtClean="0"/>
              <a:t> bei V. a. TVT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3678" y="1447800"/>
            <a:ext cx="6739467" cy="4616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de-DE" sz="3600" dirty="0" smtClean="0">
                <a:solidFill>
                  <a:srgbClr val="FFFF00"/>
                </a:solidFill>
              </a:rPr>
              <a:t>Primär</a:t>
            </a:r>
          </a:p>
          <a:p>
            <a:pPr marL="0" indent="0"/>
            <a:endParaRPr lang="de-DE" altLang="de-DE" sz="800" dirty="0" smtClean="0"/>
          </a:p>
          <a:p>
            <a:pPr marL="0" indent="0">
              <a:buNone/>
            </a:pPr>
            <a:r>
              <a:rPr lang="de-DE" altLang="de-DE" dirty="0" smtClean="0"/>
              <a:t>wenn Ultraschall nicht prompt verfügbar</a:t>
            </a:r>
          </a:p>
          <a:p>
            <a:pPr marL="0" indent="0"/>
            <a:endParaRPr lang="en-GB" altLang="de-DE" sz="2000" dirty="0" smtClean="0"/>
          </a:p>
          <a:p>
            <a:pPr marL="0" indent="0"/>
            <a:endParaRPr lang="de-DE" altLang="de-DE" sz="2000" dirty="0" smtClean="0"/>
          </a:p>
          <a:p>
            <a:pPr marL="0" indent="0">
              <a:buNone/>
            </a:pPr>
            <a:r>
              <a:rPr lang="de-DE" altLang="de-DE" sz="3600" dirty="0" smtClean="0">
                <a:solidFill>
                  <a:srgbClr val="FFFF00"/>
                </a:solidFill>
              </a:rPr>
              <a:t>Sekundär</a:t>
            </a:r>
          </a:p>
          <a:p>
            <a:pPr marL="0" indent="0"/>
            <a:endParaRPr lang="de-DE" altLang="de-DE" sz="800" dirty="0" smtClean="0"/>
          </a:p>
          <a:p>
            <a:pPr marL="0" indent="0">
              <a:buNone/>
            </a:pPr>
            <a:r>
              <a:rPr lang="de-DE" altLang="de-DE" dirty="0" smtClean="0"/>
              <a:t> bei unklarem Ultraschallbefund</a:t>
            </a:r>
          </a:p>
          <a:p>
            <a:pPr marL="0" indent="0">
              <a:buNone/>
            </a:pPr>
            <a:r>
              <a:rPr lang="de-DE" altLang="de-DE" dirty="0" smtClean="0"/>
              <a:t> bei Diskordanz Klinik / Ultraschall</a:t>
            </a:r>
          </a:p>
          <a:p>
            <a:pPr marL="0" indent="0">
              <a:buNone/>
            </a:pPr>
            <a:r>
              <a:rPr lang="de-DE" altLang="de-DE" dirty="0" smtClean="0"/>
              <a:t> nach Ultraschall-Diagnose einer TVT </a:t>
            </a:r>
          </a:p>
          <a:p>
            <a:pPr marL="0" indent="0">
              <a:buNone/>
            </a:pPr>
            <a:r>
              <a:rPr lang="de-DE" altLang="de-DE" dirty="0" smtClean="0"/>
              <a:t> zur exakten Beurteilung und Dokumentation der Thromboseausdehnung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83733" y="3124200"/>
            <a:ext cx="6841067" cy="3505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en-US" altLang="en-US" sz="3000">
              <a:latin typeface="Geneva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83733" y="1295400"/>
            <a:ext cx="6841067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en-US" altLang="en-US" sz="3000"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6212" y="290073"/>
            <a:ext cx="8534400" cy="861774"/>
          </a:xfrm>
        </p:spPr>
        <p:txBody>
          <a:bodyPr>
            <a:normAutofit/>
          </a:bodyPr>
          <a:lstStyle/>
          <a:p>
            <a:r>
              <a:rPr lang="de-DE" altLang="de-DE" sz="2800" dirty="0" smtClean="0"/>
              <a:t>Computertomographie</a:t>
            </a:r>
            <a:br>
              <a:rPr lang="de-DE" altLang="de-DE" sz="2800" dirty="0" smtClean="0"/>
            </a:br>
            <a:r>
              <a:rPr lang="de-DE" altLang="de-DE" sz="2800" dirty="0" smtClean="0"/>
              <a:t>bei V. a. TVT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3678" y="2514600"/>
            <a:ext cx="6739467" cy="24706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</a:pPr>
            <a:r>
              <a:rPr lang="de-DE" altLang="de-DE" sz="2400" dirty="0" smtClean="0"/>
              <a:t>Venenkompression vs. Venenthrombose</a:t>
            </a:r>
          </a:p>
          <a:p>
            <a:pPr marL="0" indent="0">
              <a:lnSpc>
                <a:spcPct val="120000"/>
              </a:lnSpc>
            </a:pPr>
            <a:endParaRPr lang="de-DE" altLang="de-DE" sz="2400" dirty="0" smtClean="0"/>
          </a:p>
          <a:p>
            <a:pPr marL="0" indent="0">
              <a:lnSpc>
                <a:spcPct val="120000"/>
              </a:lnSpc>
            </a:pPr>
            <a:r>
              <a:rPr lang="de-DE" altLang="de-DE" sz="2400" dirty="0" smtClean="0"/>
              <a:t>Suche nach (maligner) Grunderkrankung</a:t>
            </a:r>
          </a:p>
          <a:p>
            <a:pPr marL="0" indent="0">
              <a:lnSpc>
                <a:spcPct val="120000"/>
              </a:lnSpc>
            </a:pPr>
            <a:endParaRPr lang="de-DE" altLang="de-DE" sz="2400" dirty="0" smtClean="0"/>
          </a:p>
          <a:p>
            <a:pPr marL="0" indent="0">
              <a:lnSpc>
                <a:spcPct val="120000"/>
              </a:lnSpc>
            </a:pPr>
            <a:r>
              <a:rPr lang="de-DE" altLang="de-DE" sz="2400" dirty="0" smtClean="0"/>
              <a:t>Präzisierung der </a:t>
            </a:r>
            <a:r>
              <a:rPr lang="de-DE" altLang="de-DE" sz="2400" dirty="0" err="1" smtClean="0"/>
              <a:t>prox</a:t>
            </a:r>
            <a:r>
              <a:rPr lang="de-DE" altLang="de-DE" sz="2400" dirty="0" smtClean="0"/>
              <a:t>. TVT-Ausdehnung</a:t>
            </a:r>
          </a:p>
        </p:txBody>
      </p:sp>
    </p:spTree>
    <p:extLst>
      <p:ext uri="{BB962C8B-B14F-4D97-AF65-F5344CB8AC3E}">
        <p14:creationId xmlns:p14="http://schemas.microsoft.com/office/powerpoint/2010/main" val="36314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8444" y="381001"/>
            <a:ext cx="64764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800" b="1" dirty="0">
                <a:solidFill>
                  <a:schemeClr val="accent2"/>
                </a:solidFill>
                <a:latin typeface="Arial" charset="0"/>
              </a:rPr>
              <a:t>Algorithmus bei Thromboseverdacht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94856" y="1089025"/>
            <a:ext cx="12904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1400">
                <a:latin typeface="Arial" charset="0"/>
              </a:rPr>
              <a:t>Klin. Verdacht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0" y="1088402"/>
            <a:ext cx="91694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24" y="288910"/>
            <a:ext cx="8534400" cy="861774"/>
          </a:xfrm>
        </p:spPr>
        <p:txBody>
          <a:bodyPr>
            <a:normAutofit/>
          </a:bodyPr>
          <a:lstStyle/>
          <a:p>
            <a:r>
              <a:rPr lang="de-DE" altLang="de-DE" sz="2800" dirty="0" smtClean="0"/>
              <a:t>Therapie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de-DE" altLang="de-DE" sz="2800" dirty="0" smtClean="0"/>
              <a:t>der Becken-Bein-Venenthrombose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316" y="1438422"/>
            <a:ext cx="6985000" cy="34717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de-DE" sz="2400" dirty="0" smtClean="0"/>
              <a:t>1. Antikoagulation</a:t>
            </a:r>
          </a:p>
          <a:p>
            <a:pPr marL="0" indent="0">
              <a:lnSpc>
                <a:spcPct val="120000"/>
              </a:lnSpc>
            </a:pPr>
            <a:endParaRPr lang="de-DE" altLang="de-DE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2400" dirty="0" smtClean="0"/>
              <a:t>2. Kompressionsverband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2400" dirty="0" smtClean="0"/>
              <a:t>                 Kompressionsstrumpf Klasse II</a:t>
            </a:r>
          </a:p>
          <a:p>
            <a:pPr marL="0" indent="0">
              <a:lnSpc>
                <a:spcPct val="120000"/>
              </a:lnSpc>
            </a:pPr>
            <a:endParaRPr lang="de-DE" altLang="de-DE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2400" dirty="0" smtClean="0"/>
              <a:t>3. Beinhochlagerung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2400" dirty="0" smtClean="0"/>
              <a:t>4. Katheter-gestützte lokale </a:t>
            </a:r>
            <a:r>
              <a:rPr lang="de-DE" altLang="de-DE" sz="2400" dirty="0" err="1" smtClean="0"/>
              <a:t>Lyse</a:t>
            </a:r>
            <a:r>
              <a:rPr lang="de-DE" altLang="de-DE" sz="2400" dirty="0" smtClean="0"/>
              <a:t> bei ausgedehnten </a:t>
            </a:r>
            <a:r>
              <a:rPr lang="de-DE" altLang="de-DE" sz="2400" dirty="0" err="1" smtClean="0"/>
              <a:t>Beckenventhrombosen</a:t>
            </a:r>
            <a:r>
              <a:rPr lang="de-DE" altLang="de-DE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0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8973" y="1735138"/>
            <a:ext cx="2933700" cy="4429125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de-DE" altLang="de-DE" sz="2400" b="1" dirty="0">
              <a:solidFill>
                <a:srgbClr val="00D901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de-DE" altLang="de-DE" sz="2400" b="1" dirty="0" smtClean="0">
                <a:solidFill>
                  <a:schemeClr val="accent3">
                    <a:lumMod val="75000"/>
                  </a:schemeClr>
                </a:solidFill>
              </a:rPr>
              <a:t>	tiefe Venen Thrombose </a:t>
            </a:r>
            <a:endParaRPr lang="en-GB" alt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GB" altLang="de-DE" sz="1600" b="1" dirty="0">
              <a:solidFill>
                <a:srgbClr val="FFE70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36785" y="4467225"/>
            <a:ext cx="2376488" cy="14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de-DE" sz="1800" dirty="0" smtClean="0">
                <a:solidFill>
                  <a:schemeClr val="bg1"/>
                </a:solidFill>
                <a:latin typeface="+mn-lt"/>
              </a:rPr>
              <a:t>Inzidenz 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von </a:t>
            </a:r>
            <a:r>
              <a:rPr lang="de-DE" sz="1800" dirty="0" smtClean="0">
                <a:solidFill>
                  <a:schemeClr val="bg1"/>
                </a:solidFill>
                <a:latin typeface="+mn-lt"/>
              </a:rPr>
              <a:t>3 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: </a:t>
            </a:r>
            <a:r>
              <a:rPr lang="de-DE" sz="1800" dirty="0" smtClean="0">
                <a:solidFill>
                  <a:schemeClr val="bg1"/>
                </a:solidFill>
                <a:latin typeface="+mn-lt"/>
              </a:rPr>
              <a:t>1000</a:t>
            </a:r>
          </a:p>
          <a:p>
            <a:pPr algn="ctr"/>
            <a:r>
              <a:rPr lang="de-DE" sz="1800" dirty="0" smtClean="0">
                <a:solidFill>
                  <a:schemeClr val="bg1"/>
                </a:solidFill>
                <a:latin typeface="+mn-lt"/>
              </a:rPr>
              <a:t>Dritthäufigste akute kardiovaskuläre Erkrankung</a:t>
            </a:r>
            <a:endParaRPr lang="en-US" altLang="de-DE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2" descr="https://www.dgho-onkopedia.de/de/mein-onkopedia/leitlinien/thrombosen-und-embolien-bei-tumorpatienten/tmpGOeDiX_5.jpg/image_med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"/>
          <a:stretch/>
        </p:blipFill>
        <p:spPr bwMode="auto">
          <a:xfrm>
            <a:off x="651060" y="2905872"/>
            <a:ext cx="24622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762000"/>
          </a:xfrm>
        </p:spPr>
        <p:txBody>
          <a:bodyPr/>
          <a:lstStyle/>
          <a:p>
            <a:r>
              <a:rPr lang="de-DE" altLang="de-DE" sz="3200" dirty="0"/>
              <a:t>Tiefe Venenthrombose (TVT)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563470" y="1828798"/>
            <a:ext cx="5580530" cy="4564063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1688" indent="-2667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7913" indent="-2762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b="1" dirty="0" smtClean="0"/>
              <a:t>Definition</a:t>
            </a:r>
            <a:endParaRPr lang="de-DE" altLang="de-DE" b="1" i="1" dirty="0" smtClean="0"/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de-DE" altLang="de-DE" i="1" dirty="0" smtClean="0"/>
              <a:t>	</a:t>
            </a:r>
            <a:r>
              <a:rPr lang="de-DE" altLang="de-DE" dirty="0" smtClean="0"/>
              <a:t>Thrombotischer (Teil-)Verschluss der tiefen (subfaszialen) Leitvenen der Extremitäten, des Beckens und des Schultergürtels</a:t>
            </a:r>
          </a:p>
          <a:p>
            <a:pPr>
              <a:buFont typeface="Wingdings" pitchFamily="2" charset="2"/>
              <a:buNone/>
            </a:pPr>
            <a:r>
              <a:rPr lang="de-DE" altLang="de-DE" dirty="0" smtClean="0"/>
              <a:t>	</a:t>
            </a:r>
            <a:r>
              <a:rPr lang="de-DE" altLang="de-DE" i="1" dirty="0" smtClean="0"/>
              <a:t>Synonyma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Phlebothrombose</a:t>
            </a:r>
            <a:r>
              <a:rPr lang="de-DE" altLang="de-DE" dirty="0" smtClean="0"/>
              <a:t>, tiefe </a:t>
            </a:r>
            <a:r>
              <a:rPr lang="de-DE" altLang="de-DE" dirty="0" err="1" smtClean="0"/>
              <a:t>Thrombophlebitis</a:t>
            </a:r>
            <a:endParaRPr lang="de-DE" altLang="de-DE" dirty="0" smtClean="0"/>
          </a:p>
          <a:p>
            <a:pPr>
              <a:buFont typeface="Wingdings" pitchFamily="2" charset="2"/>
              <a:buNone/>
            </a:pPr>
            <a:endParaRPr lang="de-DE" altLang="de-DE" dirty="0" smtClean="0"/>
          </a:p>
          <a:p>
            <a:r>
              <a:rPr lang="de-DE" altLang="de-DE" b="1" dirty="0" err="1" smtClean="0"/>
              <a:t>Thrombophlebitis</a:t>
            </a:r>
            <a:endParaRPr lang="de-DE" altLang="de-DE" b="1" dirty="0" smtClean="0"/>
          </a:p>
          <a:p>
            <a:pPr>
              <a:buFont typeface="Wingdings" pitchFamily="2" charset="2"/>
              <a:buNone/>
            </a:pPr>
            <a:r>
              <a:rPr lang="de-DE" altLang="de-DE" dirty="0" smtClean="0">
                <a:solidFill>
                  <a:srgbClr val="FFCC00"/>
                </a:solidFill>
              </a:rPr>
              <a:t>	</a:t>
            </a:r>
            <a:r>
              <a:rPr lang="de-DE" altLang="de-DE" dirty="0" smtClean="0"/>
              <a:t>Entzündlicher, thrombotischer (Teil-) Verschluss der oberflächlichen (</a:t>
            </a:r>
            <a:r>
              <a:rPr lang="de-DE" altLang="de-DE" dirty="0" err="1" smtClean="0"/>
              <a:t>epifaszialen</a:t>
            </a:r>
            <a:r>
              <a:rPr lang="de-DE" altLang="de-DE" dirty="0" smtClean="0"/>
              <a:t>) Venen</a:t>
            </a:r>
          </a:p>
          <a:p>
            <a:pPr>
              <a:buFont typeface="Wingdings" pitchFamily="2" charset="2"/>
              <a:buNone/>
            </a:pPr>
            <a:r>
              <a:rPr lang="de-DE" altLang="de-DE" dirty="0" smtClean="0"/>
              <a:t>	</a:t>
            </a:r>
            <a:r>
              <a:rPr lang="de-DE" altLang="de-DE" i="1" dirty="0" smtClean="0"/>
              <a:t>Synonyma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Varikophlebitis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55934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30210" y="23882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 smtClean="0">
                <a:latin typeface="+mj-lt"/>
                <a:cs typeface="Bangla Sangam MN"/>
              </a:rPr>
              <a:t>Bridging</a:t>
            </a:r>
            <a:endParaRPr lang="de-DE" b="1" u="sng" dirty="0">
              <a:latin typeface="+mj-lt"/>
              <a:cs typeface="Bangla Sangam MN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3"/>
          <a:srcRect t="34584" b="32690"/>
          <a:stretch/>
        </p:blipFill>
        <p:spPr>
          <a:xfrm>
            <a:off x="1082" y="4872533"/>
            <a:ext cx="1938058" cy="57388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/>
          <a:srcRect b="14042"/>
          <a:stretch/>
        </p:blipFill>
        <p:spPr>
          <a:xfrm>
            <a:off x="226020" y="2484102"/>
            <a:ext cx="1730502" cy="5691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04" y="5694887"/>
            <a:ext cx="1366016" cy="571418"/>
          </a:xfrm>
          <a:prstGeom prst="rect">
            <a:avLst/>
          </a:prstGeom>
        </p:spPr>
      </p:pic>
      <p:grpSp>
        <p:nvGrpSpPr>
          <p:cNvPr id="12" name="Gruppierung 11"/>
          <p:cNvGrpSpPr/>
          <p:nvPr/>
        </p:nvGrpSpPr>
        <p:grpSpPr>
          <a:xfrm>
            <a:off x="611928" y="3184054"/>
            <a:ext cx="1399116" cy="928439"/>
            <a:chOff x="7439563" y="52299"/>
            <a:chExt cx="1399116" cy="941955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9563" y="52299"/>
              <a:ext cx="1399116" cy="741957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7511676" y="655700"/>
              <a:ext cx="9238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cs typeface="Arial Narrow"/>
                </a:rPr>
                <a:t>e</a:t>
              </a:r>
              <a:r>
                <a:rPr lang="de-DE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cs typeface="Arial Narrow"/>
                </a:rPr>
                <a:t>doxaban</a:t>
              </a:r>
              <a:endPara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2927158" y="2465750"/>
            <a:ext cx="3892743" cy="58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916304" y="3353049"/>
            <a:ext cx="3903598" cy="586110"/>
          </a:xfrm>
          <a:prstGeom prst="rect">
            <a:avLst/>
          </a:prstGeom>
          <a:solidFill>
            <a:srgbClr val="FFDE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120708" y="2465538"/>
            <a:ext cx="900112" cy="58102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109853" y="3353048"/>
            <a:ext cx="900112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59"/>
          <p:cNvSpPr txBox="1">
            <a:spLocks noChangeArrowheads="1"/>
          </p:cNvSpPr>
          <p:nvPr/>
        </p:nvSpPr>
        <p:spPr bwMode="auto">
          <a:xfrm>
            <a:off x="2084194" y="2521612"/>
            <a:ext cx="952500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TW" sz="1400" b="1" dirty="0">
                <a:solidFill>
                  <a:prstClr val="black"/>
                </a:solidFill>
              </a:rPr>
              <a:t>NMH</a:t>
            </a:r>
          </a:p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&gt;5 d</a:t>
            </a:r>
            <a:endParaRPr lang="en-US" altLang="zh-TW" sz="1400" dirty="0">
              <a:solidFill>
                <a:prstClr val="black"/>
              </a:solidFill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>
            <a:off x="1987090" y="3385616"/>
            <a:ext cx="116320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TW" sz="1400" b="1" dirty="0" smtClean="0">
                <a:solidFill>
                  <a:prstClr val="black"/>
                </a:solidFill>
              </a:rPr>
              <a:t>NMH</a:t>
            </a:r>
            <a:endParaRPr lang="en-US" altLang="zh-TW" sz="1400" b="1" dirty="0">
              <a:solidFill>
                <a:prstClr val="black"/>
              </a:solidFill>
            </a:endParaRPr>
          </a:p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&gt; 5 d</a:t>
            </a:r>
            <a:endParaRPr lang="en-US" altLang="zh-TW" sz="1400" dirty="0">
              <a:solidFill>
                <a:prstClr val="black"/>
              </a:solidFill>
            </a:endParaRPr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>
            <a:off x="3117400" y="2586748"/>
            <a:ext cx="2814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1600" b="1" dirty="0">
                <a:solidFill>
                  <a:srgbClr val="000000"/>
                </a:solidFill>
                <a:latin typeface="Avenir Black Oblique"/>
                <a:cs typeface="Avenir Black Oblique"/>
              </a:rPr>
              <a:t>2x 150 mg </a:t>
            </a:r>
            <a:r>
              <a:rPr lang="en-US" altLang="zh-TW" sz="1600" b="1" dirty="0" err="1">
                <a:solidFill>
                  <a:srgbClr val="000000"/>
                </a:solidFill>
                <a:latin typeface="Avenir Light"/>
                <a:cs typeface="Avenir Light"/>
              </a:rPr>
              <a:t>Dabigatran</a:t>
            </a:r>
            <a:endParaRPr lang="en-US" altLang="zh-TW" sz="1600" b="1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>
            <a:off x="3116070" y="3472946"/>
            <a:ext cx="2814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1600" b="1" dirty="0">
                <a:solidFill>
                  <a:srgbClr val="000000"/>
                </a:solidFill>
                <a:latin typeface="Avenir Black Oblique"/>
                <a:cs typeface="Avenir Black Oblique"/>
              </a:rPr>
              <a:t>1x 60 mg </a:t>
            </a:r>
            <a:r>
              <a:rPr lang="en-US" altLang="zh-TW" sz="1600" b="1" dirty="0" err="1">
                <a:solidFill>
                  <a:srgbClr val="000000"/>
                </a:solidFill>
                <a:latin typeface="Avenir Light"/>
                <a:cs typeface="Avenir Light"/>
              </a:rPr>
              <a:t>Edoxaban</a:t>
            </a:r>
            <a:endParaRPr lang="en-US" altLang="zh-TW" sz="1600" b="1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  <p:sp>
        <p:nvSpPr>
          <p:cNvPr id="22" name="Gleichschenkliges Dreieck 21"/>
          <p:cNvSpPr/>
          <p:nvPr/>
        </p:nvSpPr>
        <p:spPr>
          <a:xfrm rot="5400000">
            <a:off x="6559806" y="2551808"/>
            <a:ext cx="720725" cy="184150"/>
          </a:xfrm>
          <a:prstGeom prst="triangle">
            <a:avLst/>
          </a:prstGeom>
          <a:solidFill>
            <a:srgbClr val="DCE6F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Gleichschenkliges Dreieck 22"/>
          <p:cNvSpPr/>
          <p:nvPr/>
        </p:nvSpPr>
        <p:spPr>
          <a:xfrm rot="5400000">
            <a:off x="6558476" y="3558158"/>
            <a:ext cx="720725" cy="184150"/>
          </a:xfrm>
          <a:prstGeom prst="triangle">
            <a:avLst/>
          </a:prstGeom>
          <a:solidFill>
            <a:srgbClr val="FFDE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148369" y="5698114"/>
            <a:ext cx="3671533" cy="581025"/>
          </a:xfrm>
          <a:prstGeom prst="rect">
            <a:avLst/>
          </a:prstGeom>
          <a:solidFill>
            <a:srgbClr val="E75F8E">
              <a:alpha val="71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125727" y="4848032"/>
            <a:ext cx="2409825" cy="581025"/>
          </a:xfrm>
          <a:prstGeom prst="rect">
            <a:avLst/>
          </a:prstGeom>
          <a:solidFill>
            <a:srgbClr val="9140A2">
              <a:alpha val="6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115428" y="5693816"/>
            <a:ext cx="1022086" cy="581025"/>
          </a:xfrm>
          <a:prstGeom prst="rect">
            <a:avLst/>
          </a:prstGeom>
          <a:solidFill>
            <a:srgbClr val="990033">
              <a:alpha val="67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>
            <a:off x="2125727" y="5730720"/>
            <a:ext cx="97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TW" sz="1400" b="1" dirty="0">
                <a:solidFill>
                  <a:prstClr val="black"/>
                </a:solidFill>
              </a:rPr>
              <a:t>2x 10 mg</a:t>
            </a:r>
          </a:p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1 </a:t>
            </a:r>
            <a:r>
              <a:rPr lang="en-US" altLang="zh-TW" sz="1400" dirty="0" err="1" smtClean="0">
                <a:solidFill>
                  <a:prstClr val="black"/>
                </a:solidFill>
              </a:rPr>
              <a:t>Wo</a:t>
            </a:r>
            <a:endParaRPr lang="en-US" altLang="zh-TW" sz="1400" dirty="0">
              <a:solidFill>
                <a:prstClr val="black"/>
              </a:solidFill>
            </a:endParaRPr>
          </a:p>
        </p:txBody>
      </p:sp>
      <p:sp>
        <p:nvSpPr>
          <p:cNvPr id="28" name="TextBox 59"/>
          <p:cNvSpPr txBox="1">
            <a:spLocks noChangeArrowheads="1"/>
          </p:cNvSpPr>
          <p:nvPr/>
        </p:nvSpPr>
        <p:spPr bwMode="auto">
          <a:xfrm>
            <a:off x="3415505" y="5835117"/>
            <a:ext cx="2892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1400" b="1" dirty="0">
                <a:solidFill>
                  <a:srgbClr val="000000"/>
                </a:solidFill>
              </a:rPr>
              <a:t>2x 5 mg </a:t>
            </a:r>
            <a:r>
              <a:rPr lang="en-US" altLang="zh-TW" sz="1400" b="1" dirty="0" err="1">
                <a:solidFill>
                  <a:srgbClr val="000000"/>
                </a:solidFill>
              </a:rPr>
              <a:t>Apixaban</a:t>
            </a:r>
            <a:endParaRPr lang="en-US" altLang="zh-TW" sz="1400" b="1" dirty="0">
              <a:solidFill>
                <a:srgbClr val="000000"/>
              </a:solidFill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2073339" y="4871003"/>
            <a:ext cx="241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TW" sz="1400" b="1" dirty="0">
                <a:solidFill>
                  <a:prstClr val="black"/>
                </a:solidFill>
              </a:rPr>
              <a:t>2x 15 mg</a:t>
            </a:r>
          </a:p>
          <a:p>
            <a:pPr algn="ctr"/>
            <a:r>
              <a:rPr lang="en-US" altLang="zh-TW" sz="1400" dirty="0">
                <a:solidFill>
                  <a:prstClr val="black"/>
                </a:solidFill>
              </a:rPr>
              <a:t>3 </a:t>
            </a:r>
            <a:r>
              <a:rPr lang="en-US" altLang="zh-TW" sz="1400" dirty="0" err="1">
                <a:solidFill>
                  <a:prstClr val="black"/>
                </a:solidFill>
              </a:rPr>
              <a:t>Wochen</a:t>
            </a:r>
            <a:endParaRPr lang="en-US" altLang="zh-TW" sz="1400" dirty="0">
              <a:solidFill>
                <a:prstClr val="black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527614" y="4848032"/>
            <a:ext cx="2290785" cy="581025"/>
          </a:xfrm>
          <a:prstGeom prst="rect">
            <a:avLst/>
          </a:prstGeom>
          <a:solidFill>
            <a:srgbClr val="CDA5D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>
            <a:off x="4638739" y="4984347"/>
            <a:ext cx="242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1400" b="1" dirty="0">
                <a:solidFill>
                  <a:srgbClr val="000000"/>
                </a:solidFill>
              </a:rPr>
              <a:t>1x 20 mg </a:t>
            </a:r>
            <a:r>
              <a:rPr lang="en-US" altLang="zh-TW" sz="1400" b="1" dirty="0" err="1">
                <a:solidFill>
                  <a:srgbClr val="000000"/>
                </a:solidFill>
              </a:rPr>
              <a:t>Rivaroxaban</a:t>
            </a:r>
            <a:endParaRPr lang="en-US" altLang="zh-TW" sz="1400" b="1" dirty="0">
              <a:solidFill>
                <a:srgbClr val="000000"/>
              </a:solidFill>
            </a:endParaRPr>
          </a:p>
        </p:txBody>
      </p:sp>
      <p:sp>
        <p:nvSpPr>
          <p:cNvPr id="32" name="Gleichschenkliges Dreieck 31"/>
          <p:cNvSpPr/>
          <p:nvPr/>
        </p:nvSpPr>
        <p:spPr>
          <a:xfrm rot="5400000">
            <a:off x="6553586" y="5046470"/>
            <a:ext cx="720725" cy="184150"/>
          </a:xfrm>
          <a:prstGeom prst="triangle">
            <a:avLst/>
          </a:prstGeom>
          <a:solidFill>
            <a:srgbClr val="CDA5D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Gleichschenkliges Dreieck 32"/>
          <p:cNvSpPr/>
          <p:nvPr/>
        </p:nvSpPr>
        <p:spPr>
          <a:xfrm rot="5400000">
            <a:off x="6556399" y="5898141"/>
            <a:ext cx="720725" cy="184150"/>
          </a:xfrm>
          <a:prstGeom prst="triangle">
            <a:avLst/>
          </a:prstGeom>
          <a:solidFill>
            <a:srgbClr val="E75F8E">
              <a:alpha val="7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112729" y="1126461"/>
            <a:ext cx="4707172" cy="586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112728" y="773575"/>
            <a:ext cx="900112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1999283" y="802478"/>
            <a:ext cx="116320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TW" sz="1400" b="1" dirty="0" smtClean="0">
                <a:solidFill>
                  <a:prstClr val="black"/>
                </a:solidFill>
              </a:rPr>
              <a:t>NMH</a:t>
            </a:r>
            <a:endParaRPr lang="en-US" altLang="zh-TW" sz="1400" b="1" dirty="0">
              <a:solidFill>
                <a:prstClr val="black"/>
              </a:solidFill>
            </a:endParaRPr>
          </a:p>
          <a:p>
            <a:pPr algn="ctr"/>
            <a:r>
              <a:rPr lang="en-US" altLang="zh-TW" sz="1400" dirty="0" smtClean="0">
                <a:solidFill>
                  <a:prstClr val="black"/>
                </a:solidFill>
              </a:rPr>
              <a:t>&gt; 5 d</a:t>
            </a:r>
            <a:endParaRPr lang="en-US" altLang="zh-TW" sz="1400" dirty="0">
              <a:solidFill>
                <a:prstClr val="black"/>
              </a:solidFill>
            </a:endParaRPr>
          </a:p>
        </p:txBody>
      </p:sp>
      <p:sp>
        <p:nvSpPr>
          <p:cNvPr id="37" name="TextBox 59"/>
          <p:cNvSpPr txBox="1">
            <a:spLocks noChangeArrowheads="1"/>
          </p:cNvSpPr>
          <p:nvPr/>
        </p:nvSpPr>
        <p:spPr bwMode="auto">
          <a:xfrm>
            <a:off x="3118945" y="1246358"/>
            <a:ext cx="2814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1600" b="1" dirty="0" smtClean="0">
                <a:solidFill>
                  <a:srgbClr val="000000"/>
                </a:solidFill>
                <a:latin typeface="Avenir Black Oblique"/>
                <a:cs typeface="Avenir Black Oblique"/>
              </a:rPr>
              <a:t>VKA</a:t>
            </a:r>
            <a:endParaRPr lang="en-US" altLang="zh-TW" sz="1600" b="1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  <p:sp>
        <p:nvSpPr>
          <p:cNvPr id="38" name="Gleichschenkliges Dreieck 37"/>
          <p:cNvSpPr/>
          <p:nvPr/>
        </p:nvSpPr>
        <p:spPr>
          <a:xfrm rot="5400000">
            <a:off x="6550112" y="1331570"/>
            <a:ext cx="720725" cy="184150"/>
          </a:xfrm>
          <a:prstGeom prst="triangle">
            <a:avLst/>
          </a:pr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de-DE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052013" y="197257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 smtClean="0"/>
              <a:t>Switching</a:t>
            </a:r>
            <a:endParaRPr lang="de-DE" b="1" u="sng" dirty="0"/>
          </a:p>
        </p:txBody>
      </p:sp>
      <p:sp>
        <p:nvSpPr>
          <p:cNvPr id="40" name="Textfeld 39"/>
          <p:cNvSpPr txBox="1"/>
          <p:nvPr/>
        </p:nvSpPr>
        <p:spPr>
          <a:xfrm>
            <a:off x="2052013" y="4300495"/>
            <a:ext cx="228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Single-Drug-Approach</a:t>
            </a:r>
            <a:endParaRPr lang="de-DE" b="1" u="sng" dirty="0"/>
          </a:p>
        </p:txBody>
      </p:sp>
      <p:sp>
        <p:nvSpPr>
          <p:cNvPr id="2" name="Textfeld 1"/>
          <p:cNvSpPr txBox="1"/>
          <p:nvPr/>
        </p:nvSpPr>
        <p:spPr>
          <a:xfrm>
            <a:off x="6999675" y="2397994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200" dirty="0" smtClean="0"/>
              <a:t>≥80a</a:t>
            </a:r>
          </a:p>
          <a:p>
            <a:pPr marL="171450" indent="-171450">
              <a:buFont typeface="Arial"/>
              <a:buChar char="•"/>
            </a:pPr>
            <a:r>
              <a:rPr lang="de-DE" sz="1200" dirty="0" err="1" smtClean="0"/>
              <a:t>Verapamil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8143290" y="2454184"/>
            <a:ext cx="1042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2x 110 mg</a:t>
            </a:r>
            <a:endParaRPr lang="de-DE" sz="1600" dirty="0"/>
          </a:p>
        </p:txBody>
      </p:sp>
      <p:sp>
        <p:nvSpPr>
          <p:cNvPr id="42" name="Textfeld 41"/>
          <p:cNvSpPr txBox="1"/>
          <p:nvPr/>
        </p:nvSpPr>
        <p:spPr>
          <a:xfrm>
            <a:off x="6986359" y="330695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200" dirty="0" smtClean="0"/>
              <a:t>GFR30-50 ml/min</a:t>
            </a:r>
          </a:p>
          <a:p>
            <a:pPr marL="171450" indent="-171450">
              <a:buFont typeface="Arial"/>
              <a:buChar char="•"/>
            </a:pPr>
            <a:r>
              <a:rPr lang="de-DE" sz="1200" dirty="0" smtClean="0"/>
              <a:t>&lt; 60 kg</a:t>
            </a:r>
          </a:p>
          <a:p>
            <a:pPr marL="171450" indent="-171450">
              <a:buFont typeface="Arial"/>
              <a:buChar char="•"/>
            </a:pPr>
            <a:r>
              <a:rPr lang="de-DE" sz="1200" dirty="0" smtClean="0"/>
              <a:t>Potente P-</a:t>
            </a:r>
            <a:r>
              <a:rPr lang="de-DE" sz="1200" dirty="0" err="1" smtClean="0"/>
              <a:t>gp</a:t>
            </a:r>
            <a:r>
              <a:rPr lang="de-DE" sz="1200" dirty="0" smtClean="0"/>
              <a:t>-</a:t>
            </a:r>
            <a:r>
              <a:rPr lang="de-DE" sz="1200" dirty="0" err="1" smtClean="0"/>
              <a:t>Inhib</a:t>
            </a:r>
            <a:r>
              <a:rPr lang="de-DE" sz="1200" dirty="0" smtClean="0"/>
              <a:t>. </a:t>
            </a:r>
            <a:endParaRPr lang="de-DE" sz="1200" dirty="0"/>
          </a:p>
        </p:txBody>
      </p:sp>
      <p:sp>
        <p:nvSpPr>
          <p:cNvPr id="43" name="Textfeld 42"/>
          <p:cNvSpPr txBox="1"/>
          <p:nvPr/>
        </p:nvSpPr>
        <p:spPr>
          <a:xfrm>
            <a:off x="8239817" y="3440243"/>
            <a:ext cx="938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</a:t>
            </a:r>
            <a:r>
              <a:rPr lang="de-DE" sz="1600" dirty="0" smtClean="0"/>
              <a:t>x 30 mg</a:t>
            </a:r>
            <a:endParaRPr lang="de-DE" sz="1600" dirty="0"/>
          </a:p>
        </p:txBody>
      </p:sp>
      <p:sp>
        <p:nvSpPr>
          <p:cNvPr id="45" name="Textfeld 44"/>
          <p:cNvSpPr txBox="1"/>
          <p:nvPr/>
        </p:nvSpPr>
        <p:spPr>
          <a:xfrm>
            <a:off x="7059677" y="5446421"/>
            <a:ext cx="1249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KI &lt; 15 ml/min</a:t>
            </a:r>
            <a:endParaRPr lang="de-DE" sz="1400" dirty="0"/>
          </a:p>
        </p:txBody>
      </p:sp>
      <p:sp>
        <p:nvSpPr>
          <p:cNvPr id="46" name="Textfeld 45"/>
          <p:cNvSpPr txBox="1"/>
          <p:nvPr/>
        </p:nvSpPr>
        <p:spPr>
          <a:xfrm>
            <a:off x="7059677" y="3967787"/>
            <a:ext cx="1249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KI &lt; 30 ml/min</a:t>
            </a:r>
            <a:endParaRPr lang="de-DE" sz="1400" dirty="0"/>
          </a:p>
        </p:txBody>
      </p:sp>
      <p:sp>
        <p:nvSpPr>
          <p:cNvPr id="6" name="Freihandform 5"/>
          <p:cNvSpPr/>
          <p:nvPr/>
        </p:nvSpPr>
        <p:spPr>
          <a:xfrm>
            <a:off x="2056000" y="644033"/>
            <a:ext cx="2551160" cy="5855007"/>
          </a:xfrm>
          <a:custGeom>
            <a:avLst/>
            <a:gdLst>
              <a:gd name="connsiteX0" fmla="*/ 0 w 2551160"/>
              <a:gd name="connsiteY0" fmla="*/ 0 h 5855007"/>
              <a:gd name="connsiteX1" fmla="*/ 11238 w 2551160"/>
              <a:gd name="connsiteY1" fmla="*/ 5832531 h 5855007"/>
              <a:gd name="connsiteX2" fmla="*/ 1180052 w 2551160"/>
              <a:gd name="connsiteY2" fmla="*/ 5855007 h 5855007"/>
              <a:gd name="connsiteX3" fmla="*/ 1180052 w 2551160"/>
              <a:gd name="connsiteY3" fmla="*/ 4933489 h 5855007"/>
              <a:gd name="connsiteX4" fmla="*/ 2551160 w 2551160"/>
              <a:gd name="connsiteY4" fmla="*/ 4922251 h 5855007"/>
              <a:gd name="connsiteX5" fmla="*/ 2539922 w 2551160"/>
              <a:gd name="connsiteY5" fmla="*/ 4113114 h 5855007"/>
              <a:gd name="connsiteX6" fmla="*/ 1033950 w 2551160"/>
              <a:gd name="connsiteY6" fmla="*/ 4124352 h 5855007"/>
              <a:gd name="connsiteX7" fmla="*/ 1045189 w 2551160"/>
              <a:gd name="connsiteY7" fmla="*/ 11238 h 5855007"/>
              <a:gd name="connsiteX8" fmla="*/ 0 w 2551160"/>
              <a:gd name="connsiteY8" fmla="*/ 0 h 58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1160" h="5855007">
                <a:moveTo>
                  <a:pt x="0" y="0"/>
                </a:moveTo>
                <a:lnTo>
                  <a:pt x="11238" y="5832531"/>
                </a:lnTo>
                <a:lnTo>
                  <a:pt x="1180052" y="5855007"/>
                </a:lnTo>
                <a:lnTo>
                  <a:pt x="1180052" y="4933489"/>
                </a:lnTo>
                <a:lnTo>
                  <a:pt x="2551160" y="4922251"/>
                </a:lnTo>
                <a:lnTo>
                  <a:pt x="2539922" y="4113114"/>
                </a:lnTo>
                <a:lnTo>
                  <a:pt x="1033950" y="4124352"/>
                </a:lnTo>
                <a:cubicBezTo>
                  <a:pt x="1037696" y="2753314"/>
                  <a:pt x="1041443" y="1382276"/>
                  <a:pt x="1045189" y="11238"/>
                </a:cubicBezTo>
                <a:lnTo>
                  <a:pt x="0" y="0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2737216" y="238823"/>
            <a:ext cx="4493837" cy="660144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</p:spPr>
        <p:txBody>
          <a:bodyPr vert="horz" wrap="square" lIns="360000" tIns="72000" rIns="360000" bIns="2160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0" dirty="0" smtClean="0">
                <a:solidFill>
                  <a:srgbClr val="000000"/>
                </a:solidFill>
              </a:rPr>
              <a:t>Therapie-Regime VTE</a:t>
            </a:r>
            <a:endParaRPr lang="de-DE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26236"/>
              </p:ext>
            </p:extLst>
          </p:nvPr>
        </p:nvGraphicFramePr>
        <p:xfrm>
          <a:off x="103579" y="1141761"/>
          <a:ext cx="8897069" cy="4252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7534"/>
                <a:gridCol w="1644247"/>
                <a:gridCol w="1734965"/>
                <a:gridCol w="1560323"/>
              </a:tblGrid>
              <a:tr h="6810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VTE Rezidiv nach Absetzen der Antikoagulation</a:t>
                      </a:r>
                      <a:endParaRPr lang="de-DE" b="1" dirty="0"/>
                    </a:p>
                  </a:txBody>
                  <a:tcPr anchor="ctr"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1021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im 1. Jahr [%]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danach [%/a]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nach 5 a [%]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</a:tr>
              <a:tr h="510213">
                <a:tc>
                  <a:txBody>
                    <a:bodyPr/>
                    <a:lstStyle/>
                    <a:p>
                      <a:r>
                        <a:rPr lang="de-DE" dirty="0" smtClean="0"/>
                        <a:t>VTE durch OP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0,5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021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dirty="0" smtClean="0"/>
                        <a:t>VTE durch nicht </a:t>
                      </a:r>
                      <a:r>
                        <a:rPr lang="de-DE" dirty="0" err="1" smtClean="0"/>
                        <a:t>chirurg</a:t>
                      </a:r>
                      <a:r>
                        <a:rPr lang="de-DE" dirty="0" smtClean="0"/>
                        <a:t>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Risikofaktor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2,5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021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dirty="0" smtClean="0"/>
                        <a:t>distale TVT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2,5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0213">
                <a:tc>
                  <a:txBody>
                    <a:bodyPr/>
                    <a:lstStyle/>
                    <a:p>
                      <a:r>
                        <a:rPr lang="de-DE" dirty="0" smtClean="0"/>
                        <a:t>Proximale</a:t>
                      </a:r>
                      <a:r>
                        <a:rPr lang="de-DE" baseline="0" dirty="0" smtClean="0"/>
                        <a:t> idiopathische</a:t>
                      </a:r>
                      <a:r>
                        <a:rPr lang="de-DE" dirty="0" smtClean="0"/>
                        <a:t> VTE</a:t>
                      </a:r>
                      <a:endParaRPr lang="de-DE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</a:t>
                      </a:r>
                      <a:endParaRPr lang="de-DE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5102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Idiopathisch VTE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7,5</a:t>
                      </a:r>
                      <a:endParaRPr lang="de-DE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45</a:t>
                      </a:r>
                      <a:endParaRPr lang="de-DE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5102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VTE bei aktiver Krebserkrankung</a:t>
                      </a:r>
                    </a:p>
                  </a:txBody>
                  <a:tcP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75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itel 1"/>
          <p:cNvSpPr txBox="1">
            <a:spLocks/>
          </p:cNvSpPr>
          <p:nvPr/>
        </p:nvSpPr>
        <p:spPr>
          <a:xfrm>
            <a:off x="-2027600" y="267239"/>
            <a:ext cx="9144000" cy="660144"/>
          </a:xfrm>
          <a:prstGeom prst="rect">
            <a:avLst/>
          </a:prstGeom>
          <a:noFill/>
        </p:spPr>
        <p:txBody>
          <a:bodyPr vert="horz" lIns="360000" tIns="72000" rIns="360000" bIns="2160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>
                <a:solidFill>
                  <a:srgbClr val="000000"/>
                </a:solidFill>
              </a:rPr>
              <a:t>VTE-Rezidiv-Risiko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07581" y="6033925"/>
            <a:ext cx="206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Kearon</a:t>
            </a:r>
            <a:r>
              <a:rPr lang="de-DE" dirty="0" smtClean="0"/>
              <a:t>, </a:t>
            </a:r>
            <a:r>
              <a:rPr lang="de-DE" dirty="0" err="1" smtClean="0"/>
              <a:t>Chest</a:t>
            </a:r>
            <a:r>
              <a:rPr lang="de-DE" dirty="0" smtClean="0"/>
              <a:t> 2012</a:t>
            </a:r>
            <a:endParaRPr lang="de-DE" b="1" dirty="0"/>
          </a:p>
        </p:txBody>
      </p:sp>
      <p:sp>
        <p:nvSpPr>
          <p:cNvPr id="6" name="Oval 5"/>
          <p:cNvSpPr/>
          <p:nvPr/>
        </p:nvSpPr>
        <p:spPr>
          <a:xfrm>
            <a:off x="6259474" y="2687632"/>
            <a:ext cx="691718" cy="1553611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4552114" y="2658592"/>
            <a:ext cx="691718" cy="1553611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249" y="5538060"/>
            <a:ext cx="325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52E25"/>
                </a:solidFill>
                <a:latin typeface="Avenir Light"/>
                <a:cs typeface="Avenir Light"/>
              </a:rPr>
              <a:t>Blutungsrisiko unter </a:t>
            </a:r>
            <a:r>
              <a:rPr lang="de-DE" dirty="0" err="1" smtClean="0">
                <a:solidFill>
                  <a:srgbClr val="C52E25"/>
                </a:solidFill>
                <a:latin typeface="Avenir Light"/>
                <a:cs typeface="Avenir Light"/>
              </a:rPr>
              <a:t>Warfarin</a:t>
            </a:r>
            <a:r>
              <a:rPr lang="de-DE" dirty="0" smtClean="0">
                <a:solidFill>
                  <a:srgbClr val="C52E25"/>
                </a:solidFill>
                <a:latin typeface="Avenir Light"/>
                <a:cs typeface="Avenir Light"/>
              </a:rPr>
              <a:t>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177080" y="5526900"/>
            <a:ext cx="1640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C52E25"/>
                </a:solidFill>
                <a:latin typeface="Avenir Light"/>
                <a:cs typeface="Avenir Light"/>
              </a:rPr>
              <a:t>erste 3 Mo:  </a:t>
            </a:r>
            <a:endParaRPr lang="de-DE" dirty="0" smtClean="0">
              <a:solidFill>
                <a:srgbClr val="C52E25"/>
              </a:solidFill>
              <a:latin typeface="Avenir Light"/>
              <a:cs typeface="Avenir Light"/>
            </a:endParaRPr>
          </a:p>
          <a:p>
            <a:pPr algn="ctr"/>
            <a:r>
              <a:rPr lang="de-DE" dirty="0" smtClean="0">
                <a:solidFill>
                  <a:srgbClr val="C52E25"/>
                </a:solidFill>
                <a:latin typeface="Avenir Light"/>
                <a:cs typeface="Avenir Light"/>
              </a:rPr>
              <a:t>3,06</a:t>
            </a:r>
            <a:r>
              <a:rPr lang="de-DE" dirty="0">
                <a:solidFill>
                  <a:srgbClr val="C52E25"/>
                </a:solidFill>
                <a:latin typeface="Avenir Light"/>
                <a:cs typeface="Avenir Light"/>
              </a:rPr>
              <a:t>% (=9%/a)</a:t>
            </a:r>
          </a:p>
          <a:p>
            <a:endParaRPr lang="de-DE" dirty="0">
              <a:latin typeface="Avenir Light"/>
              <a:cs typeface="Avenir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60825" y="5502607"/>
            <a:ext cx="938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C52E25"/>
                </a:solidFill>
                <a:latin typeface="Avenir Light"/>
                <a:cs typeface="Avenir Light"/>
              </a:rPr>
              <a:t>d</a:t>
            </a:r>
            <a:r>
              <a:rPr lang="de-DE" dirty="0" smtClean="0">
                <a:solidFill>
                  <a:srgbClr val="C52E25"/>
                </a:solidFill>
                <a:latin typeface="Avenir Light"/>
                <a:cs typeface="Avenir Light"/>
              </a:rPr>
              <a:t>ann</a:t>
            </a:r>
          </a:p>
          <a:p>
            <a:pPr algn="ctr"/>
            <a:r>
              <a:rPr lang="de-DE" dirty="0" smtClean="0">
                <a:solidFill>
                  <a:srgbClr val="C52E25"/>
                </a:solidFill>
                <a:latin typeface="Avenir Light"/>
                <a:cs typeface="Avenir Light"/>
              </a:rPr>
              <a:t> </a:t>
            </a:r>
            <a:r>
              <a:rPr lang="de-DE" dirty="0">
                <a:solidFill>
                  <a:srgbClr val="C52E25"/>
                </a:solidFill>
                <a:latin typeface="Avenir Light"/>
                <a:cs typeface="Avenir Light"/>
              </a:rPr>
              <a:t>2,7%/a</a:t>
            </a:r>
          </a:p>
          <a:p>
            <a:pPr algn="ctr"/>
            <a:endParaRPr lang="de-DE" dirty="0">
              <a:latin typeface="Avenir Light"/>
              <a:cs typeface="Avenir Light"/>
            </a:endParaRPr>
          </a:p>
        </p:txBody>
      </p:sp>
      <p:grpSp>
        <p:nvGrpSpPr>
          <p:cNvPr id="9" name="Gruppierung 8"/>
          <p:cNvGrpSpPr/>
          <p:nvPr/>
        </p:nvGrpSpPr>
        <p:grpSpPr>
          <a:xfrm>
            <a:off x="4195664" y="2732994"/>
            <a:ext cx="4758098" cy="1451549"/>
            <a:chOff x="306170" y="5953616"/>
            <a:chExt cx="4758098" cy="1451549"/>
          </a:xfrm>
        </p:grpSpPr>
        <p:sp>
          <p:nvSpPr>
            <p:cNvPr id="8" name="Rechteck 7"/>
            <p:cNvSpPr/>
            <p:nvPr/>
          </p:nvSpPr>
          <p:spPr>
            <a:xfrm>
              <a:off x="306170" y="5953616"/>
              <a:ext cx="4758098" cy="14515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84492" y="6488668"/>
              <a:ext cx="371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3 Monate Antikoagulation empfohlen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0782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0" grpId="0"/>
      <p:bldP spid="10" grpId="1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48" y="460007"/>
            <a:ext cx="8534400" cy="430887"/>
          </a:xfrm>
        </p:spPr>
        <p:txBody>
          <a:bodyPr/>
          <a:lstStyle/>
          <a:p>
            <a:r>
              <a:rPr lang="de-DE" altLang="de-DE" sz="2800" dirty="0" err="1" smtClean="0"/>
              <a:t>Thrombophlebitis</a:t>
            </a:r>
            <a:endParaRPr lang="de-DE" altLang="de-DE" sz="2800" dirty="0" smtClean="0"/>
          </a:p>
        </p:txBody>
      </p:sp>
      <p:pic>
        <p:nvPicPr>
          <p:cNvPr id="282627" name="S50309.1137144699_Herrmann, Georg_I0031410.VIM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7656" y="1898650"/>
            <a:ext cx="2314222" cy="3060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74644" y="1935163"/>
            <a:ext cx="327685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2000">
                <a:solidFill>
                  <a:srgbClr val="FFFF00"/>
                </a:solidFill>
                <a:latin typeface="Arial" charset="0"/>
              </a:rPr>
              <a:t>Kompressionstherapie</a:t>
            </a:r>
          </a:p>
          <a:p>
            <a:r>
              <a:rPr lang="de-DE" altLang="en-US" sz="2000">
                <a:solidFill>
                  <a:srgbClr val="FFFF00"/>
                </a:solidFill>
                <a:latin typeface="Arial" charset="0"/>
              </a:rPr>
              <a:t>Ggf. orale Antiphlogistika</a:t>
            </a:r>
          </a:p>
          <a:p>
            <a:endParaRPr lang="de-DE" altLang="en-US" sz="2000">
              <a:solidFill>
                <a:srgbClr val="FFFF00"/>
              </a:solidFill>
              <a:latin typeface="Arial" charset="0"/>
            </a:endParaRPr>
          </a:p>
          <a:p>
            <a:r>
              <a:rPr lang="de-DE" altLang="en-US" sz="2000">
                <a:solidFill>
                  <a:srgbClr val="FFFF00"/>
                </a:solidFill>
                <a:latin typeface="Arial" charset="0"/>
              </a:rPr>
              <a:t>Bei ausgedehntem Befund:</a:t>
            </a:r>
          </a:p>
          <a:p>
            <a:r>
              <a:rPr lang="de-DE" altLang="en-US" sz="2000">
                <a:solidFill>
                  <a:srgbClr val="FFFF00"/>
                </a:solidFill>
                <a:latin typeface="Arial" charset="0"/>
              </a:rPr>
              <a:t>Heparinprophylaxe</a:t>
            </a:r>
          </a:p>
          <a:p>
            <a:endParaRPr lang="de-DE" altLang="en-US" sz="2000">
              <a:solidFill>
                <a:srgbClr val="FFFF00"/>
              </a:solidFill>
              <a:latin typeface="Arial" charset="0"/>
            </a:endParaRPr>
          </a:p>
          <a:p>
            <a:r>
              <a:rPr lang="de-DE" altLang="en-US" sz="2000">
                <a:solidFill>
                  <a:srgbClr val="FFFF00"/>
                </a:solidFill>
                <a:latin typeface="Arial" charset="0"/>
              </a:rPr>
              <a:t>Crossennah:</a:t>
            </a:r>
          </a:p>
          <a:p>
            <a:r>
              <a:rPr lang="de-DE" altLang="en-US" sz="2000">
                <a:solidFill>
                  <a:srgbClr val="FFFF00"/>
                </a:solidFill>
                <a:latin typeface="Arial" charset="0"/>
              </a:rPr>
              <a:t>Antikoagulation</a:t>
            </a:r>
          </a:p>
          <a:p>
            <a:endParaRPr lang="de-DE" altLang="en-US" sz="2000">
              <a:solidFill>
                <a:srgbClr val="FFFF00"/>
              </a:solidFill>
              <a:latin typeface="Arial" charset="0"/>
            </a:endParaRPr>
          </a:p>
          <a:p>
            <a:endParaRPr lang="de-DE" altLang="en-US" sz="20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7653" name="Picture 7" descr="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5" y="2432050"/>
            <a:ext cx="268816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2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2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6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262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3039159"/>
            <a:ext cx="8283575" cy="19124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912" y="2546716"/>
            <a:ext cx="7496175" cy="492443"/>
          </a:xfrm>
        </p:spPr>
        <p:txBody>
          <a:bodyPr/>
          <a:lstStyle/>
          <a:p>
            <a:pPr algn="ctr"/>
            <a:r>
              <a:rPr lang="de-DE" dirty="0"/>
              <a:t>Vielen Dank für </a:t>
            </a:r>
            <a:r>
              <a:rPr lang="de-DE" dirty="0" smtClean="0"/>
              <a:t>die </a:t>
            </a:r>
            <a:r>
              <a:rPr lang="de-DE" dirty="0"/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8114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2651" y="1196227"/>
            <a:ext cx="79581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Tiefes und oberflächliches Venensystem werden durch eine Faszie getrennt, </a:t>
            </a:r>
            <a:r>
              <a:rPr lang="de-DE" sz="1800" dirty="0" smtClean="0">
                <a:solidFill>
                  <a:schemeClr val="bg1"/>
                </a:solidFill>
                <a:latin typeface="+mj-lt"/>
              </a:rPr>
              <a:t>Über </a:t>
            </a:r>
            <a:r>
              <a:rPr lang="de-DE" sz="1800" dirty="0">
                <a:solidFill>
                  <a:schemeClr val="bg1"/>
                </a:solidFill>
                <a:latin typeface="+mj-lt"/>
              </a:rPr>
              <a:t>die </a:t>
            </a:r>
            <a:r>
              <a:rPr lang="de-DE" sz="1800" dirty="0" err="1">
                <a:solidFill>
                  <a:schemeClr val="bg1"/>
                </a:solidFill>
                <a:latin typeface="+mj-lt"/>
              </a:rPr>
              <a:t>Vv</a:t>
            </a:r>
            <a:r>
              <a:rPr lang="de-DE" sz="1800" dirty="0">
                <a:solidFill>
                  <a:schemeClr val="bg1"/>
                </a:solidFill>
                <a:latin typeface="+mj-lt"/>
              </a:rPr>
              <a:t>. </a:t>
            </a:r>
            <a:r>
              <a:rPr lang="de-DE" sz="1800" dirty="0" err="1">
                <a:solidFill>
                  <a:schemeClr val="bg1"/>
                </a:solidFill>
                <a:latin typeface="+mj-lt"/>
              </a:rPr>
              <a:t>perforantes</a:t>
            </a:r>
            <a:r>
              <a:rPr lang="de-DE" sz="1800" dirty="0">
                <a:solidFill>
                  <a:schemeClr val="bg1"/>
                </a:solidFill>
                <a:latin typeface="+mj-lt"/>
              </a:rPr>
              <a:t> bestehen zahlreiche Verbindungen zwischen den tiefen und oberflächlichen Venen</a:t>
            </a:r>
            <a:r>
              <a:rPr lang="de-DE" sz="1800" dirty="0" smtClean="0">
                <a:solidFill>
                  <a:schemeClr val="bg1"/>
                </a:solidFill>
                <a:latin typeface="+mj-lt"/>
              </a:rPr>
              <a:t>.</a:t>
            </a:r>
            <a:endParaRPr lang="de-DE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11" descr="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6"/>
          <a:stretch>
            <a:fillRect/>
          </a:stretch>
        </p:blipFill>
        <p:spPr bwMode="auto">
          <a:xfrm>
            <a:off x="558522" y="2613442"/>
            <a:ext cx="1728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Ab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" r="43815" b="8356"/>
          <a:stretch/>
        </p:blipFill>
        <p:spPr bwMode="auto">
          <a:xfrm>
            <a:off x="3687059" y="2636838"/>
            <a:ext cx="17831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Ab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" r="43721" b="13922"/>
          <a:stretch/>
        </p:blipFill>
        <p:spPr bwMode="auto">
          <a:xfrm>
            <a:off x="6691779" y="2665413"/>
            <a:ext cx="1793314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6986" y="2274888"/>
            <a:ext cx="20235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Tiefes Venensystem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171731" y="2276475"/>
            <a:ext cx="28391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  <a:latin typeface="+mj-lt"/>
              </a:rPr>
              <a:t>oberflächliches Venensystem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001060" y="2276475"/>
            <a:ext cx="1245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chemeClr val="bg1"/>
                </a:solidFill>
                <a:latin typeface="+mj-lt"/>
              </a:rPr>
              <a:t>Perforantes</a:t>
            </a:r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762000"/>
          </a:xfrm>
        </p:spPr>
        <p:txBody>
          <a:bodyPr/>
          <a:lstStyle/>
          <a:p>
            <a:r>
              <a:rPr lang="de-DE" altLang="de-DE" sz="3200" dirty="0"/>
              <a:t>Tiefe Venenthrombose (TVT)</a:t>
            </a:r>
          </a:p>
        </p:txBody>
      </p:sp>
    </p:spTree>
    <p:extLst>
      <p:ext uri="{BB962C8B-B14F-4D97-AF65-F5344CB8AC3E}">
        <p14:creationId xmlns:p14="http://schemas.microsoft.com/office/powerpoint/2010/main" val="2072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latin typeface="Garamond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779"/>
            <a:ext cx="7467600" cy="492443"/>
          </a:xfrm>
        </p:spPr>
        <p:txBody>
          <a:bodyPr>
            <a:normAutofit/>
          </a:bodyPr>
          <a:lstStyle/>
          <a:p>
            <a:r>
              <a:rPr lang="de-DE" altLang="de-DE" sz="3200" dirty="0"/>
              <a:t>Pathogenese der TVT</a:t>
            </a:r>
          </a:p>
        </p:txBody>
      </p:sp>
      <p:graphicFrame>
        <p:nvGraphicFramePr>
          <p:cNvPr id="14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99909"/>
              </p:ext>
            </p:extLst>
          </p:nvPr>
        </p:nvGraphicFramePr>
        <p:xfrm>
          <a:off x="1019175" y="1703295"/>
          <a:ext cx="5257800" cy="3827272"/>
        </p:xfrm>
        <a:graphic>
          <a:graphicData uri="http://schemas.openxmlformats.org/drawingml/2006/table">
            <a:tbl>
              <a:tblPr/>
              <a:tblGrid>
                <a:gridCol w="5257800"/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itchFamily="2" charset="2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Virchow´sche</a:t>
                      </a:r>
                      <a:r>
                        <a:rPr kumimoji="0" lang="de-DE" altLang="de-D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Trias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5000"/>
                      </a:schemeClr>
                    </a:solidFill>
                  </a:tcPr>
                </a:tc>
              </a:tr>
              <a:tr h="20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itchFamily="2" charset="2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Strömungsverlangsamung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Hyperkoagulabilität</a:t>
                      </a: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Gefäßwandveränderung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33375" y="587188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800" b="1" dirty="0" smtClean="0">
                <a:solidFill>
                  <a:schemeClr val="bg1"/>
                </a:solidFill>
                <a:latin typeface="Arial" charset="0"/>
              </a:rPr>
              <a:t>Multifaktorielles </a:t>
            </a:r>
            <a:r>
              <a:rPr lang="de-DE" altLang="de-DE" sz="2800" b="1" dirty="0">
                <a:solidFill>
                  <a:schemeClr val="bg1"/>
                </a:solidFill>
                <a:latin typeface="Arial" charset="0"/>
              </a:rPr>
              <a:t>Geschehen</a:t>
            </a:r>
          </a:p>
        </p:txBody>
      </p:sp>
      <p:pic>
        <p:nvPicPr>
          <p:cNvPr id="22530" name="Picture 2" descr="http://www.medical-tribune.de/uploads/pics/Thrombose_th_99832632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3511550"/>
            <a:ext cx="3721099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779"/>
            <a:ext cx="7467600" cy="492443"/>
          </a:xfrm>
        </p:spPr>
        <p:txBody>
          <a:bodyPr>
            <a:normAutofit/>
          </a:bodyPr>
          <a:lstStyle/>
          <a:p>
            <a:r>
              <a:rPr lang="de-DE" altLang="de-DE" sz="3200" dirty="0"/>
              <a:t>Thrombose-Entstehung</a:t>
            </a:r>
          </a:p>
        </p:txBody>
      </p:sp>
      <p:graphicFrame>
        <p:nvGraphicFramePr>
          <p:cNvPr id="9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06476"/>
              </p:ext>
            </p:extLst>
          </p:nvPr>
        </p:nvGraphicFramePr>
        <p:xfrm>
          <a:off x="107575" y="1877907"/>
          <a:ext cx="4069975" cy="4043280"/>
        </p:xfrm>
        <a:graphic>
          <a:graphicData uri="http://schemas.openxmlformats.org/drawingml/2006/table">
            <a:tbl>
              <a:tblPr/>
              <a:tblGrid>
                <a:gridCol w="4069975"/>
              </a:tblGrid>
              <a:tr h="461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itchFamily="2" charset="2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Prädisposition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2032000"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itchFamily="2" charset="2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800100" indent="-342900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219200" indent="-304800"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de-DE" altLang="de-DE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DE" altLang="de-D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APC-Resistenz / Faktor-V Leiden </a:t>
                      </a: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(RR 7)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Protein-C-Mangel </a:t>
                      </a: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(RR 3.8)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DE" alt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Prothrombin</a:t>
                      </a: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20210A-Mutation </a:t>
                      </a: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(RR 3-4)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DE" alt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Antithrombin</a:t>
                      </a: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-III-Mangel  </a:t>
                      </a: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(RR 2-4)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DE" alt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Hyperhomocysteinämie</a:t>
                      </a: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(RR 2.5)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Protein-S-Mangel </a:t>
                      </a: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(RR 1-2)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DE" alt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Antiphospolidid</a:t>
                      </a: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-AK </a:t>
                      </a: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(RR ?)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Kombinierte Defekte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15657"/>
              </p:ext>
            </p:extLst>
          </p:nvPr>
        </p:nvGraphicFramePr>
        <p:xfrm>
          <a:off x="4698159" y="1885389"/>
          <a:ext cx="2370509" cy="2316480"/>
        </p:xfrm>
        <a:graphic>
          <a:graphicData uri="http://schemas.openxmlformats.org/drawingml/2006/table">
            <a:tbl>
              <a:tblPr/>
              <a:tblGrid>
                <a:gridCol w="2370509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itchFamily="2" charset="2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Auslöser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70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itchFamily="2" charset="2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Trauma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Ruhigstellung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Östrogene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6880410" y="4937590"/>
            <a:ext cx="25146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800" b="1" dirty="0">
                <a:solidFill>
                  <a:srgbClr val="C00000"/>
                </a:solidFill>
                <a:latin typeface="Arial" charset="0"/>
              </a:rPr>
              <a:t>Thrombose</a:t>
            </a: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4096868" y="5226421"/>
            <a:ext cx="2971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5679140" y="4386260"/>
            <a:ext cx="0" cy="685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8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1175" y="282433"/>
            <a:ext cx="5091112" cy="8230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IE" altLang="de-DE" sz="4400" u="none" dirty="0" err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Auslöser</a:t>
            </a:r>
            <a:r>
              <a:rPr lang="en-IE" altLang="de-DE" sz="4400" u="none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IE" altLang="de-DE" sz="4400" u="none" dirty="0">
              <a:solidFill>
                <a:schemeClr val="accent2"/>
              </a:solidFill>
              <a:effectLst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0484" name="Picture 4" descr="http://cdn.netzathleten.de/data2/subjects/pk_443/pk_443132/pk_4431328656445862433/image_4606899911999188274/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19" y="1350656"/>
            <a:ext cx="3102769" cy="17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Die Pille- Karika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17" y="3568110"/>
            <a:ext cx="3932781" cy="25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www.usefulthings.com/blog/wp-content/uploads/2014/05/couch-pota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298766"/>
            <a:ext cx="4596186" cy="25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images.womenshealth.de/fm/1/thumbnails/sh_pille_verpackung_800x533.jpg.96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88" y="3442748"/>
            <a:ext cx="4684385" cy="31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8" y="4021231"/>
            <a:ext cx="3385349" cy="25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0" y="981075"/>
            <a:ext cx="7740650" cy="0"/>
          </a:xfrm>
          <a:prstGeom prst="line">
            <a:avLst/>
          </a:prstGeom>
          <a:noFill/>
          <a:ln w="317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1066800"/>
            <a:ext cx="77406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403350" y="1066800"/>
            <a:ext cx="77406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1403350" y="981075"/>
            <a:ext cx="7740650" cy="0"/>
          </a:xfrm>
          <a:prstGeom prst="line">
            <a:avLst/>
          </a:prstGeom>
          <a:noFill/>
          <a:ln w="317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de-DE" sz="2800" dirty="0"/>
          </a:p>
          <a:p>
            <a:endParaRPr lang="de-DE" sz="3600" dirty="0"/>
          </a:p>
          <a:p>
            <a:endParaRPr lang="de-DE" sz="1600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96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de-DE" sz="24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153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800" b="1" kern="0" dirty="0" smtClean="0">
                <a:solidFill>
                  <a:schemeClr val="accent2"/>
                </a:solidFill>
              </a:rPr>
              <a:t>VTE - Risikofaktoren</a:t>
            </a:r>
            <a:endParaRPr lang="de-DE" sz="2800" b="1" kern="0" dirty="0">
              <a:solidFill>
                <a:schemeClr val="accent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1556792"/>
            <a:ext cx="8136904" cy="1264961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Starke </a:t>
            </a:r>
            <a:r>
              <a:rPr lang="en-GB" sz="1600" dirty="0" err="1">
                <a:solidFill>
                  <a:schemeClr val="bg1"/>
                </a:solidFill>
              </a:rPr>
              <a:t>Risikofaktoren</a:t>
            </a:r>
            <a:r>
              <a:rPr lang="en-GB" sz="1600" dirty="0">
                <a:solidFill>
                  <a:schemeClr val="bg1"/>
                </a:solidFill>
              </a:rPr>
              <a:t> (Odds Ratio &gt; 10</a:t>
            </a:r>
            <a:r>
              <a:rPr lang="en-GB" sz="1600" dirty="0" smtClean="0">
                <a:solidFill>
                  <a:schemeClr val="bg1"/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Fraktur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der </a:t>
            </a:r>
            <a:r>
              <a:rPr lang="en-GB" sz="1600" dirty="0" err="1">
                <a:solidFill>
                  <a:schemeClr val="bg1"/>
                </a:solidFill>
              </a:rPr>
              <a:t>unteren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Extremität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(</a:t>
            </a:r>
            <a:r>
              <a:rPr lang="en-GB" sz="1600" dirty="0" err="1" smtClean="0">
                <a:solidFill>
                  <a:schemeClr val="bg1"/>
                </a:solidFill>
              </a:rPr>
              <a:t>letzten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3 </a:t>
            </a:r>
            <a:r>
              <a:rPr lang="en-GB" sz="1600" dirty="0" err="1">
                <a:solidFill>
                  <a:schemeClr val="bg1"/>
                </a:solidFill>
              </a:rPr>
              <a:t>Monaten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Hüft</a:t>
            </a:r>
            <a:r>
              <a:rPr lang="en-GB" sz="1600" dirty="0" smtClean="0">
                <a:solidFill>
                  <a:schemeClr val="bg1"/>
                </a:solidFill>
              </a:rPr>
              <a:t>- </a:t>
            </a:r>
            <a:r>
              <a:rPr lang="en-GB" sz="1600" dirty="0" err="1">
                <a:solidFill>
                  <a:schemeClr val="bg1"/>
                </a:solidFill>
              </a:rPr>
              <a:t>oder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Kniegelenkersatz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Schweres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Trauma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Herzinfarkt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(</a:t>
            </a:r>
            <a:r>
              <a:rPr lang="en-GB" sz="1600" dirty="0" err="1">
                <a:solidFill>
                  <a:schemeClr val="bg1"/>
                </a:solidFill>
              </a:rPr>
              <a:t>innerhalb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letzten</a:t>
            </a:r>
            <a:r>
              <a:rPr lang="en-GB" sz="1600" dirty="0">
                <a:solidFill>
                  <a:schemeClr val="bg1"/>
                </a:solidFill>
              </a:rPr>
              <a:t> 3 </a:t>
            </a:r>
            <a:r>
              <a:rPr lang="en-GB" sz="1600" dirty="0" err="1">
                <a:solidFill>
                  <a:schemeClr val="bg1"/>
                </a:solidFill>
              </a:rPr>
              <a:t>Monaten</a:t>
            </a:r>
            <a:r>
              <a:rPr lang="en-GB" sz="1600" dirty="0">
                <a:solidFill>
                  <a:schemeClr val="bg1"/>
                </a:solidFill>
              </a:rPr>
              <a:t> )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Vorherige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venösen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Thromboembolien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Rückenmarksverletzung</a:t>
            </a:r>
            <a:r>
              <a:rPr lang="en-GB" sz="1600" dirty="0">
                <a:solidFill>
                  <a:schemeClr val="bg1"/>
                </a:solidFill>
              </a:rPr>
              <a:t/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Moderate </a:t>
            </a:r>
            <a:r>
              <a:rPr lang="en-GB" sz="1600" dirty="0" err="1">
                <a:solidFill>
                  <a:schemeClr val="bg1"/>
                </a:solidFill>
              </a:rPr>
              <a:t>Risikofaktoren</a:t>
            </a:r>
            <a:r>
              <a:rPr lang="en-GB" sz="1600" dirty="0">
                <a:solidFill>
                  <a:schemeClr val="bg1"/>
                </a:solidFill>
              </a:rPr>
              <a:t> (Odds Ratio 2-9</a:t>
            </a:r>
            <a:r>
              <a:rPr lang="en-GB" sz="1600" dirty="0" smtClean="0">
                <a:solidFill>
                  <a:schemeClr val="bg1"/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Arthroskopische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Knieoperation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Autoimmunkrankheiten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Blutübertragung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Zentral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venösen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Leitungen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Chemotherapie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Atemstillstand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Blutbildende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Substanzen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Hormonersatztherapie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In </a:t>
            </a:r>
            <a:r>
              <a:rPr lang="en-GB" sz="1600" dirty="0">
                <a:solidFill>
                  <a:schemeClr val="bg1"/>
                </a:solidFill>
              </a:rPr>
              <a:t>-vitro-Fertilisation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Maligne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Erkrankung</a:t>
            </a:r>
            <a:r>
              <a:rPr lang="en-GB" sz="1600" dirty="0" smtClean="0">
                <a:solidFill>
                  <a:schemeClr val="bg1"/>
                </a:solidFill>
              </a:rPr>
              <a:t> (</a:t>
            </a:r>
            <a:r>
              <a:rPr lang="en-GB" sz="1600" dirty="0" err="1" smtClean="0">
                <a:solidFill>
                  <a:schemeClr val="bg1"/>
                </a:solidFill>
              </a:rPr>
              <a:t>Metastasen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Orales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Kontrazeptivum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Paralytischer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Schlaganfall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Wochenbett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Infektionen (z.B. HIV)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Thrombophilie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600" dirty="0" err="1" smtClean="0">
                <a:solidFill>
                  <a:schemeClr val="bg1"/>
                </a:solidFill>
              </a:rPr>
              <a:t>Schwache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Risikofaktoren</a:t>
            </a:r>
            <a:r>
              <a:rPr lang="en-GB" sz="1600" dirty="0">
                <a:solidFill>
                  <a:schemeClr val="bg1"/>
                </a:solidFill>
              </a:rPr>
              <a:t> (Odds Ratio &lt;2</a:t>
            </a:r>
            <a:r>
              <a:rPr lang="en-GB" sz="1600" dirty="0" smtClean="0">
                <a:solidFill>
                  <a:schemeClr val="bg1"/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Bettruhe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&gt; 3 </a:t>
            </a:r>
            <a:r>
              <a:rPr lang="en-GB" sz="1600" dirty="0" err="1">
                <a:solidFill>
                  <a:schemeClr val="bg1"/>
                </a:solidFill>
              </a:rPr>
              <a:t>Tage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Diabetes </a:t>
            </a:r>
            <a:r>
              <a:rPr lang="en-GB" sz="1600" dirty="0">
                <a:solidFill>
                  <a:schemeClr val="bg1"/>
                </a:solidFill>
              </a:rPr>
              <a:t>mellitus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Bluthochdruck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Unbeweglichkeit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aufgrund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sitzen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 smtClean="0">
                <a:solidFill>
                  <a:schemeClr val="bg1"/>
                </a:solidFill>
              </a:rPr>
              <a:t>z.B</a:t>
            </a:r>
            <a:r>
              <a:rPr lang="en-GB" sz="1600" dirty="0" smtClean="0">
                <a:solidFill>
                  <a:schemeClr val="bg1"/>
                </a:solidFill>
              </a:rPr>
              <a:t>. </a:t>
            </a:r>
            <a:r>
              <a:rPr lang="en-GB" sz="1600" dirty="0" err="1">
                <a:solidFill>
                  <a:schemeClr val="bg1"/>
                </a:solidFill>
              </a:rPr>
              <a:t>längere</a:t>
            </a:r>
            <a:r>
              <a:rPr lang="en-GB" sz="1600" dirty="0">
                <a:solidFill>
                  <a:schemeClr val="bg1"/>
                </a:solidFill>
              </a:rPr>
              <a:t> Auto </a:t>
            </a:r>
            <a:r>
              <a:rPr lang="en-GB" sz="1600" dirty="0" err="1">
                <a:solidFill>
                  <a:schemeClr val="bg1"/>
                </a:solidFill>
              </a:rPr>
              <a:t>oder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Flugreisen</a:t>
            </a:r>
            <a:r>
              <a:rPr lang="en-GB" sz="1600" dirty="0">
                <a:solidFill>
                  <a:schemeClr val="bg1"/>
                </a:solidFill>
              </a:rPr>
              <a:t> )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Zunehmendes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Alter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Laparoskopische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Chirurgie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(</a:t>
            </a:r>
            <a:r>
              <a:rPr lang="en-GB" sz="1600" dirty="0" err="1" smtClean="0">
                <a:solidFill>
                  <a:schemeClr val="bg1"/>
                </a:solidFill>
              </a:rPr>
              <a:t>z.B</a:t>
            </a:r>
            <a:r>
              <a:rPr lang="en-GB" sz="1600" dirty="0" smtClean="0">
                <a:solidFill>
                  <a:schemeClr val="bg1"/>
                </a:solidFill>
              </a:rPr>
              <a:t>. </a:t>
            </a:r>
            <a:r>
              <a:rPr lang="en-GB" sz="1600" dirty="0" err="1">
                <a:solidFill>
                  <a:schemeClr val="bg1"/>
                </a:solidFill>
              </a:rPr>
              <a:t>Cholezystektomie</a:t>
            </a:r>
            <a:r>
              <a:rPr lang="en-GB" sz="1600" dirty="0">
                <a:solidFill>
                  <a:schemeClr val="bg1"/>
                </a:solidFill>
              </a:rPr>
              <a:t>)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Fettleibigkeit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Schwangerschaft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Krampfadern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30306" y="381000"/>
            <a:ext cx="74676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dirty="0" smtClean="0"/>
              <a:t>Tiefe Venenthrombose - Befund</a:t>
            </a:r>
            <a:endParaRPr lang="de-DE" altLang="de-DE" sz="3200" dirty="0"/>
          </a:p>
        </p:txBody>
      </p:sp>
      <p:pic>
        <p:nvPicPr>
          <p:cNvPr id="22" name="Picture 3" descr="wachter tvt fpw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371600"/>
            <a:ext cx="26289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57200" y="1600200"/>
            <a:ext cx="5715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33CC"/>
              </a:buClr>
              <a:buFont typeface="Wingdings" pitchFamily="2" charset="2"/>
              <a:buNone/>
            </a:pPr>
            <a:endParaRPr lang="de-DE" altLang="de-DE" b="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33CC"/>
              </a:buClr>
              <a:buFont typeface="Wingdings" pitchFamily="2" charset="2"/>
              <a:buNone/>
            </a:pPr>
            <a:endParaRPr lang="de-DE" altLang="de-DE" b="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33CC"/>
              </a:buClr>
              <a:buFont typeface="Wingdings" pitchFamily="2" charset="2"/>
              <a:buNone/>
            </a:pPr>
            <a:r>
              <a:rPr lang="de-DE" altLang="de-DE" b="0" i="1" u="sng" dirty="0">
                <a:solidFill>
                  <a:schemeClr val="bg1"/>
                </a:solidFill>
                <a:latin typeface="Arial" charset="0"/>
              </a:rPr>
              <a:t>Lokaler Befund: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de-DE" b="0" dirty="0">
                <a:solidFill>
                  <a:schemeClr val="bg1"/>
                </a:solidFill>
                <a:latin typeface="Arial" charset="0"/>
              </a:rPr>
              <a:t>Schmerz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de-DE" b="0" dirty="0">
                <a:solidFill>
                  <a:schemeClr val="bg1"/>
                </a:solidFill>
                <a:latin typeface="Arial" charset="0"/>
              </a:rPr>
              <a:t>Strömungszyanose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de-DE" b="0" dirty="0">
                <a:solidFill>
                  <a:schemeClr val="bg1"/>
                </a:solidFill>
                <a:latin typeface="Arial" charset="0"/>
              </a:rPr>
              <a:t>Schwellung (</a:t>
            </a:r>
            <a:r>
              <a:rPr lang="de-DE" altLang="de-DE" b="0" dirty="0" err="1">
                <a:solidFill>
                  <a:schemeClr val="bg1"/>
                </a:solidFill>
                <a:latin typeface="Arial" charset="0"/>
              </a:rPr>
              <a:t>epifasziales</a:t>
            </a:r>
            <a:r>
              <a:rPr lang="de-DE" altLang="de-DE" b="0" dirty="0">
                <a:solidFill>
                  <a:schemeClr val="bg1"/>
                </a:solidFill>
                <a:latin typeface="Arial" charset="0"/>
              </a:rPr>
              <a:t> Ödem)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de-DE" b="0" dirty="0">
                <a:solidFill>
                  <a:schemeClr val="bg1"/>
                </a:solidFill>
                <a:latin typeface="Arial" charset="0"/>
              </a:rPr>
              <a:t>Vermehrte Venenzeichnung (</a:t>
            </a:r>
            <a:r>
              <a:rPr lang="de-DE" altLang="de-DE" b="0" dirty="0" err="1">
                <a:solidFill>
                  <a:schemeClr val="bg1"/>
                </a:solidFill>
                <a:latin typeface="Arial" charset="0"/>
              </a:rPr>
              <a:t>Pratt‘sche</a:t>
            </a:r>
            <a:r>
              <a:rPr lang="de-DE" altLang="de-DE" b="0" dirty="0">
                <a:solidFill>
                  <a:schemeClr val="bg1"/>
                </a:solidFill>
                <a:latin typeface="Arial" charset="0"/>
              </a:rPr>
              <a:t> Warnvenen)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altLang="de-DE" sz="2000" b="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33CC"/>
              </a:buClr>
              <a:buFont typeface="Wingdings" pitchFamily="2" charset="2"/>
              <a:buChar char="§"/>
            </a:pPr>
            <a:endParaRPr lang="de-DE" altLang="de-DE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5372661" y="3208336"/>
            <a:ext cx="2251822" cy="79216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4305300" y="4000499"/>
            <a:ext cx="3467100" cy="90090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3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f874eca-b6af-462a-a19c-daeff12f69d2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utsches Herzzentrum München">
  <a:themeElements>
    <a:clrScheme name="Deutsches Herzzentrum - Farben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4C85B2"/>
      </a:accent1>
      <a:accent2>
        <a:srgbClr val="C10831"/>
      </a:accent2>
      <a:accent3>
        <a:srgbClr val="95C5E0"/>
      </a:accent3>
      <a:accent4>
        <a:srgbClr val="9D9D9C"/>
      </a:accent4>
      <a:accent5>
        <a:srgbClr val="EEEEEE"/>
      </a:accent5>
      <a:accent6>
        <a:srgbClr val="FFFFFF"/>
      </a:accent6>
      <a:hlink>
        <a:srgbClr val="C10831"/>
      </a:hlink>
      <a:folHlink>
        <a:srgbClr val="4C85B2"/>
      </a:folHlink>
    </a:clrScheme>
    <a:fontScheme name="Deutsches Herzzentrum -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72000" tIns="72000" rIns="72000" bIns="72000" rtlCol="0" anchor="ctr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76213" indent="-176213">
          <a:buClr>
            <a:schemeClr val="accent2"/>
          </a:buClr>
          <a:buFont typeface="Arial" panose="020B0604020202020204" pitchFamily="34" charset="0"/>
          <a:buChar char="•"/>
          <a:defRPr sz="14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Microsoft Office PowerPoint</Application>
  <PresentationFormat>Bildschirmpräsentation (4:3)</PresentationFormat>
  <Paragraphs>495</Paragraphs>
  <Slides>33</Slides>
  <Notes>8</Notes>
  <HiddenSlides>0</HiddenSlides>
  <MMClips>4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Deutsches Herzzentrum München</vt:lpstr>
      <vt:lpstr>think-cell Folie</vt:lpstr>
      <vt:lpstr>Image</vt:lpstr>
      <vt:lpstr> Thrombose Diagnostik und Therapie</vt:lpstr>
      <vt:lpstr>PowerPoint-Präsentation</vt:lpstr>
      <vt:lpstr>Tiefe Venenthrombose (TVT)</vt:lpstr>
      <vt:lpstr>Tiefe Venenthrombose (TVT)</vt:lpstr>
      <vt:lpstr>Pathogenese der TVT</vt:lpstr>
      <vt:lpstr>Thrombose-Entstehung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Thrombose Diagnostik D-Dimer</vt:lpstr>
      <vt:lpstr>Thrombose apparative Diagnostik</vt:lpstr>
      <vt:lpstr>Sonographische Diagnostik bei TVT</vt:lpstr>
      <vt:lpstr>Sonographische Diagnostik bei TVT - Doppler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Phlebographie bei V. a. TVT</vt:lpstr>
      <vt:lpstr>Computertomographie bei V. a. TVT</vt:lpstr>
      <vt:lpstr>PowerPoint-Präsentation</vt:lpstr>
      <vt:lpstr>Therapie der Becken-Bein-Venenthrombose</vt:lpstr>
      <vt:lpstr>PowerPoint-Präsentation</vt:lpstr>
      <vt:lpstr>PowerPoint-Präsentation</vt:lpstr>
      <vt:lpstr>Thrombophlebitis</vt:lpstr>
      <vt:lpstr>Vielen Dank für die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pixelicious_Marie</dc:creator>
  <cp:lastModifiedBy>Philipp Groha</cp:lastModifiedBy>
  <cp:revision>136</cp:revision>
  <dcterms:created xsi:type="dcterms:W3CDTF">2014-07-28T08:45:16Z</dcterms:created>
  <dcterms:modified xsi:type="dcterms:W3CDTF">2015-05-03T19:20:53Z</dcterms:modified>
</cp:coreProperties>
</file>