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heme/themeOverride2.xml" ContentType="application/vnd.openxmlformats-officedocument.themeOverride+xml"/>
  <Override PartName="/ppt/notesSlides/notesSlide28.xml" ContentType="application/vnd.openxmlformats-officedocument.presentationml.notesSlide+xml"/>
  <Override PartName="/ppt/theme/themeOverride3.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91" r:id="rId2"/>
    <p:sldId id="321" r:id="rId3"/>
    <p:sldId id="343" r:id="rId4"/>
    <p:sldId id="371" r:id="rId5"/>
    <p:sldId id="370" r:id="rId6"/>
    <p:sldId id="350" r:id="rId7"/>
    <p:sldId id="372" r:id="rId8"/>
    <p:sldId id="345" r:id="rId9"/>
    <p:sldId id="386" r:id="rId10"/>
    <p:sldId id="346" r:id="rId11"/>
    <p:sldId id="409" r:id="rId12"/>
    <p:sldId id="410" r:id="rId13"/>
    <p:sldId id="408" r:id="rId14"/>
    <p:sldId id="382" r:id="rId15"/>
    <p:sldId id="373" r:id="rId16"/>
    <p:sldId id="380" r:id="rId17"/>
    <p:sldId id="381" r:id="rId18"/>
    <p:sldId id="376" r:id="rId19"/>
    <p:sldId id="377" r:id="rId20"/>
    <p:sldId id="383" r:id="rId21"/>
    <p:sldId id="378" r:id="rId22"/>
    <p:sldId id="379" r:id="rId23"/>
    <p:sldId id="348" r:id="rId24"/>
    <p:sldId id="388" r:id="rId25"/>
    <p:sldId id="344" r:id="rId26"/>
    <p:sldId id="417" r:id="rId27"/>
    <p:sldId id="411" r:id="rId28"/>
    <p:sldId id="389" r:id="rId29"/>
    <p:sldId id="418" r:id="rId30"/>
    <p:sldId id="390" r:id="rId31"/>
    <p:sldId id="391" r:id="rId32"/>
    <p:sldId id="392" r:id="rId33"/>
    <p:sldId id="393" r:id="rId34"/>
    <p:sldId id="397" r:id="rId35"/>
    <p:sldId id="398" r:id="rId36"/>
    <p:sldId id="399" r:id="rId37"/>
    <p:sldId id="400" r:id="rId38"/>
    <p:sldId id="401" r:id="rId39"/>
    <p:sldId id="402" r:id="rId40"/>
    <p:sldId id="403" r:id="rId41"/>
    <p:sldId id="404" r:id="rId42"/>
    <p:sldId id="405" r:id="rId43"/>
    <p:sldId id="407" r:id="rId44"/>
    <p:sldId id="341" r:id="rId45"/>
    <p:sldId id="419" r:id="rId46"/>
    <p:sldId id="290" r:id="rId47"/>
    <p:sldId id="413" r:id="rId48"/>
    <p:sldId id="414" r:id="rId49"/>
    <p:sldId id="415" r:id="rId50"/>
    <p:sldId id="416" r:id="rId51"/>
    <p:sldId id="412" r:id="rId52"/>
  </p:sldIdLst>
  <p:sldSz cx="9144000" cy="6858000" type="screen4x3"/>
  <p:notesSz cx="6858000" cy="97107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1" autoAdjust="0"/>
    <p:restoredTop sz="94660"/>
  </p:normalViewPr>
  <p:slideViewPr>
    <p:cSldViewPr>
      <p:cViewPr varScale="1">
        <p:scale>
          <a:sx n="69" d="100"/>
          <a:sy n="69" d="100"/>
        </p:scale>
        <p:origin x="-1506"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22.xml"/></Relationships>
</file>

<file path=ppt/charts/_rels/chart1.xml.rels><?xml version="1.0" encoding="UTF-8" standalone="yes"?>
<Relationships xmlns="http://schemas.openxmlformats.org/package/2006/relationships"><Relationship Id="rId1" Type="http://schemas.openxmlformats.org/officeDocument/2006/relationships/oleObject" Target="Arbeitsmappe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Arbeitsmappe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Arbeitsmappe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Arbeitsmappe1"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dLbls>
            <c:dLbl>
              <c:idx val="0"/>
              <c:layout/>
              <c:tx>
                <c:rich>
                  <a:bodyPr/>
                  <a:lstStyle/>
                  <a:p>
                    <a:r>
                      <a:rPr lang="de-DE" sz="1400" smtClean="0"/>
                      <a:t>1,2%</a:t>
                    </a:r>
                    <a:endParaRPr lang="de-DE"/>
                  </a:p>
                </c:rich>
              </c:tx>
              <c:dLblPos val="outEnd"/>
              <c:showLegendKey val="0"/>
              <c:showVal val="1"/>
              <c:showCatName val="0"/>
              <c:showSerName val="0"/>
              <c:showPercent val="0"/>
              <c:showBubbleSize val="0"/>
            </c:dLbl>
            <c:dLbl>
              <c:idx val="1"/>
              <c:layout/>
              <c:tx>
                <c:rich>
                  <a:bodyPr/>
                  <a:lstStyle/>
                  <a:p>
                    <a:r>
                      <a:rPr lang="de-DE" sz="1400" smtClean="0"/>
                      <a:t>1,6%</a:t>
                    </a:r>
                    <a:endParaRPr lang="de-DE"/>
                  </a:p>
                </c:rich>
              </c:tx>
              <c:dLblPos val="outEnd"/>
              <c:showLegendKey val="0"/>
              <c:showVal val="1"/>
              <c:showCatName val="0"/>
              <c:showSerName val="0"/>
              <c:showPercent val="0"/>
              <c:showBubbleSize val="0"/>
            </c:dLbl>
            <c:dLbl>
              <c:idx val="2"/>
              <c:layout/>
              <c:tx>
                <c:rich>
                  <a:bodyPr/>
                  <a:lstStyle/>
                  <a:p>
                    <a:r>
                      <a:rPr lang="de-DE" sz="1400" smtClean="0"/>
                      <a:t>11,5%</a:t>
                    </a:r>
                    <a:endParaRPr lang="de-DE"/>
                  </a:p>
                </c:rich>
              </c:tx>
              <c:dLblPos val="outEnd"/>
              <c:showLegendKey val="0"/>
              <c:showVal val="1"/>
              <c:showCatName val="0"/>
              <c:showSerName val="0"/>
              <c:showPercent val="0"/>
              <c:showBubbleSize val="0"/>
            </c:dLbl>
            <c:dLbl>
              <c:idx val="3"/>
              <c:layout/>
              <c:tx>
                <c:rich>
                  <a:bodyPr/>
                  <a:lstStyle/>
                  <a:p>
                    <a:r>
                      <a:rPr lang="de-DE" sz="1400" dirty="0" smtClean="0"/>
                      <a:t>2,4%</a:t>
                    </a:r>
                    <a:endParaRPr lang="de-DE" dirty="0"/>
                  </a:p>
                </c:rich>
              </c:tx>
              <c:dLblPos val="outEnd"/>
              <c:showLegendKey val="0"/>
              <c:showVal val="1"/>
              <c:showCatName val="0"/>
              <c:showSerName val="0"/>
              <c:showPercent val="0"/>
              <c:showBubbleSize val="0"/>
            </c:dLbl>
            <c:txPr>
              <a:bodyPr/>
              <a:lstStyle/>
              <a:p>
                <a:pPr>
                  <a:defRPr sz="1400"/>
                </a:pPr>
                <a:endParaRPr lang="en-US"/>
              </a:p>
            </c:txPr>
            <c:dLblPos val="outEnd"/>
            <c:showLegendKey val="0"/>
            <c:showVal val="1"/>
            <c:showCatName val="0"/>
            <c:showSerName val="0"/>
            <c:showPercent val="0"/>
            <c:showBubbleSize val="0"/>
            <c:showLeaderLines val="0"/>
          </c:dLbls>
          <c:val>
            <c:numRef>
              <c:f>Blatt1!$E$5:$H$5</c:f>
              <c:numCache>
                <c:formatCode>General</c:formatCode>
                <c:ptCount val="4"/>
                <c:pt idx="0">
                  <c:v>1.2</c:v>
                </c:pt>
                <c:pt idx="1">
                  <c:v>1.6</c:v>
                </c:pt>
                <c:pt idx="2">
                  <c:v>11.5</c:v>
                </c:pt>
                <c:pt idx="3">
                  <c:v>2</c:v>
                </c:pt>
              </c:numCache>
            </c:numRef>
          </c:val>
        </c:ser>
        <c:ser>
          <c:idx val="1"/>
          <c:order val="1"/>
          <c:invertIfNegative val="0"/>
          <c:dLbls>
            <c:dLbl>
              <c:idx val="0"/>
              <c:layout/>
              <c:tx>
                <c:rich>
                  <a:bodyPr/>
                  <a:lstStyle/>
                  <a:p>
                    <a:r>
                      <a:rPr lang="de-DE" sz="1400" dirty="0" smtClean="0"/>
                      <a:t>1,8%</a:t>
                    </a:r>
                    <a:endParaRPr lang="de-DE" dirty="0"/>
                  </a:p>
                </c:rich>
              </c:tx>
              <c:dLblPos val="outEnd"/>
              <c:showLegendKey val="0"/>
              <c:showVal val="1"/>
              <c:showCatName val="0"/>
              <c:showSerName val="0"/>
              <c:showPercent val="0"/>
              <c:showBubbleSize val="0"/>
            </c:dLbl>
            <c:dLbl>
              <c:idx val="1"/>
              <c:layout/>
              <c:tx>
                <c:rich>
                  <a:bodyPr/>
                  <a:lstStyle/>
                  <a:p>
                    <a:r>
                      <a:rPr lang="de-DE" sz="1400" smtClean="0"/>
                      <a:t>5%</a:t>
                    </a:r>
                    <a:endParaRPr lang="de-DE"/>
                  </a:p>
                </c:rich>
              </c:tx>
              <c:dLblPos val="outEnd"/>
              <c:showLegendKey val="0"/>
              <c:showVal val="1"/>
              <c:showCatName val="0"/>
              <c:showSerName val="0"/>
              <c:showPercent val="0"/>
              <c:showBubbleSize val="0"/>
            </c:dLbl>
            <c:dLbl>
              <c:idx val="2"/>
              <c:layout/>
              <c:tx>
                <c:rich>
                  <a:bodyPr/>
                  <a:lstStyle/>
                  <a:p>
                    <a:r>
                      <a:rPr lang="de-DE" sz="1400" smtClean="0"/>
                      <a:t>2,4%</a:t>
                    </a:r>
                    <a:endParaRPr lang="de-DE"/>
                  </a:p>
                </c:rich>
              </c:tx>
              <c:dLblPos val="outEnd"/>
              <c:showLegendKey val="0"/>
              <c:showVal val="1"/>
              <c:showCatName val="0"/>
              <c:showSerName val="0"/>
              <c:showPercent val="0"/>
              <c:showBubbleSize val="0"/>
            </c:dLbl>
            <c:dLbl>
              <c:idx val="3"/>
              <c:layout/>
              <c:tx>
                <c:rich>
                  <a:bodyPr/>
                  <a:lstStyle/>
                  <a:p>
                    <a:r>
                      <a:rPr lang="de-DE" sz="1400" smtClean="0"/>
                      <a:t>0,2%</a:t>
                    </a:r>
                    <a:endParaRPr lang="de-DE"/>
                  </a:p>
                </c:rich>
              </c:tx>
              <c:dLblPos val="outEnd"/>
              <c:showLegendKey val="0"/>
              <c:showVal val="1"/>
              <c:showCatName val="0"/>
              <c:showSerName val="0"/>
              <c:showPercent val="0"/>
              <c:showBubbleSize val="0"/>
            </c:dLbl>
            <c:txPr>
              <a:bodyPr/>
              <a:lstStyle/>
              <a:p>
                <a:pPr>
                  <a:defRPr sz="1400"/>
                </a:pPr>
                <a:endParaRPr lang="en-US"/>
              </a:p>
            </c:txPr>
            <c:dLblPos val="outEnd"/>
            <c:showLegendKey val="0"/>
            <c:showVal val="1"/>
            <c:showCatName val="0"/>
            <c:showSerName val="0"/>
            <c:showPercent val="0"/>
            <c:showBubbleSize val="0"/>
            <c:showLeaderLines val="0"/>
          </c:dLbls>
          <c:val>
            <c:numRef>
              <c:f>Blatt1!$E$6:$H$6</c:f>
              <c:numCache>
                <c:formatCode>General</c:formatCode>
                <c:ptCount val="4"/>
                <c:pt idx="0">
                  <c:v>1.6</c:v>
                </c:pt>
                <c:pt idx="1">
                  <c:v>5</c:v>
                </c:pt>
                <c:pt idx="2">
                  <c:v>2.4</c:v>
                </c:pt>
                <c:pt idx="3">
                  <c:v>0.2</c:v>
                </c:pt>
              </c:numCache>
            </c:numRef>
          </c:val>
        </c:ser>
        <c:dLbls>
          <c:dLblPos val="outEnd"/>
          <c:showLegendKey val="0"/>
          <c:showVal val="1"/>
          <c:showCatName val="0"/>
          <c:showSerName val="0"/>
          <c:showPercent val="0"/>
          <c:showBubbleSize val="0"/>
        </c:dLbls>
        <c:gapWidth val="150"/>
        <c:axId val="198176768"/>
        <c:axId val="198178304"/>
      </c:barChart>
      <c:catAx>
        <c:axId val="198176768"/>
        <c:scaling>
          <c:orientation val="minMax"/>
        </c:scaling>
        <c:delete val="1"/>
        <c:axPos val="b"/>
        <c:majorTickMark val="out"/>
        <c:minorTickMark val="none"/>
        <c:tickLblPos val="nextTo"/>
        <c:crossAx val="198178304"/>
        <c:crosses val="autoZero"/>
        <c:auto val="1"/>
        <c:lblAlgn val="ctr"/>
        <c:lblOffset val="100"/>
        <c:noMultiLvlLbl val="0"/>
      </c:catAx>
      <c:valAx>
        <c:axId val="198178304"/>
        <c:scaling>
          <c:orientation val="minMax"/>
        </c:scaling>
        <c:delete val="0"/>
        <c:axPos val="l"/>
        <c:numFmt formatCode="General" sourceLinked="1"/>
        <c:majorTickMark val="out"/>
        <c:minorTickMark val="none"/>
        <c:tickLblPos val="nextTo"/>
        <c:crossAx val="19817676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accent4">
                <a:lumMod val="60000"/>
                <a:lumOff val="40000"/>
              </a:schemeClr>
            </a:solidFill>
          </c:spPr>
          <c:invertIfNegative val="0"/>
          <c:val>
            <c:numRef>
              <c:f>Blatt1!$A$8</c:f>
              <c:numCache>
                <c:formatCode>General</c:formatCode>
                <c:ptCount val="1"/>
                <c:pt idx="0">
                  <c:v>2.6</c:v>
                </c:pt>
              </c:numCache>
            </c:numRef>
          </c:val>
        </c:ser>
        <c:ser>
          <c:idx val="1"/>
          <c:order val="1"/>
          <c:spPr>
            <a:solidFill>
              <a:srgbClr val="8EB4E3"/>
            </a:solidFill>
          </c:spPr>
          <c:invertIfNegative val="0"/>
          <c:val>
            <c:numRef>
              <c:f>Blatt1!$B$8</c:f>
              <c:numCache>
                <c:formatCode>General</c:formatCode>
                <c:ptCount val="1"/>
                <c:pt idx="0">
                  <c:v>2.6</c:v>
                </c:pt>
              </c:numCache>
            </c:numRef>
          </c:val>
        </c:ser>
        <c:ser>
          <c:idx val="2"/>
          <c:order val="2"/>
          <c:invertIfNegative val="0"/>
          <c:val>
            <c:numRef>
              <c:f>Blatt1!$C$8</c:f>
              <c:numCache>
                <c:formatCode>General</c:formatCode>
                <c:ptCount val="1"/>
              </c:numCache>
            </c:numRef>
          </c:val>
        </c:ser>
        <c:ser>
          <c:idx val="3"/>
          <c:order val="3"/>
          <c:spPr>
            <a:solidFill>
              <a:srgbClr val="B3A2C7"/>
            </a:solidFill>
          </c:spPr>
          <c:invertIfNegative val="0"/>
          <c:val>
            <c:numRef>
              <c:f>Blatt1!$D$8</c:f>
              <c:numCache>
                <c:formatCode>General</c:formatCode>
                <c:ptCount val="1"/>
                <c:pt idx="0">
                  <c:v>2.1</c:v>
                </c:pt>
              </c:numCache>
            </c:numRef>
          </c:val>
        </c:ser>
        <c:ser>
          <c:idx val="4"/>
          <c:order val="4"/>
          <c:spPr>
            <a:solidFill>
              <a:srgbClr val="8EB4E3"/>
            </a:solidFill>
          </c:spPr>
          <c:invertIfNegative val="0"/>
          <c:val>
            <c:numRef>
              <c:f>Blatt1!$E$8</c:f>
              <c:numCache>
                <c:formatCode>General</c:formatCode>
                <c:ptCount val="1"/>
                <c:pt idx="0">
                  <c:v>3.8</c:v>
                </c:pt>
              </c:numCache>
            </c:numRef>
          </c:val>
        </c:ser>
        <c:ser>
          <c:idx val="5"/>
          <c:order val="5"/>
          <c:invertIfNegative val="0"/>
          <c:val>
            <c:numRef>
              <c:f>Blatt1!$F$8</c:f>
              <c:numCache>
                <c:formatCode>General</c:formatCode>
                <c:ptCount val="1"/>
              </c:numCache>
            </c:numRef>
          </c:val>
        </c:ser>
        <c:ser>
          <c:idx val="6"/>
          <c:order val="6"/>
          <c:spPr>
            <a:solidFill>
              <a:srgbClr val="B3A2C7"/>
            </a:solidFill>
          </c:spPr>
          <c:invertIfNegative val="0"/>
          <c:val>
            <c:numRef>
              <c:f>Blatt1!$G$8</c:f>
              <c:numCache>
                <c:formatCode>General</c:formatCode>
                <c:ptCount val="1"/>
                <c:pt idx="0">
                  <c:v>0.9</c:v>
                </c:pt>
              </c:numCache>
            </c:numRef>
          </c:val>
        </c:ser>
        <c:ser>
          <c:idx val="7"/>
          <c:order val="7"/>
          <c:spPr>
            <a:solidFill>
              <a:srgbClr val="8EB4E3"/>
            </a:solidFill>
          </c:spPr>
          <c:invertIfNegative val="0"/>
          <c:val>
            <c:numRef>
              <c:f>Blatt1!$H$8</c:f>
              <c:numCache>
                <c:formatCode>General</c:formatCode>
                <c:ptCount val="1"/>
                <c:pt idx="0">
                  <c:v>1.4</c:v>
                </c:pt>
              </c:numCache>
            </c:numRef>
          </c:val>
        </c:ser>
        <c:ser>
          <c:idx val="8"/>
          <c:order val="8"/>
          <c:invertIfNegative val="0"/>
          <c:val>
            <c:numRef>
              <c:f>Blatt1!$I$8</c:f>
              <c:numCache>
                <c:formatCode>General</c:formatCode>
                <c:ptCount val="1"/>
              </c:numCache>
            </c:numRef>
          </c:val>
        </c:ser>
        <c:ser>
          <c:idx val="9"/>
          <c:order val="9"/>
          <c:spPr>
            <a:solidFill>
              <a:srgbClr val="B3A2C7"/>
            </a:solidFill>
          </c:spPr>
          <c:invertIfNegative val="0"/>
          <c:val>
            <c:numRef>
              <c:f>Blatt1!$J$8</c:f>
              <c:numCache>
                <c:formatCode>General</c:formatCode>
                <c:ptCount val="1"/>
                <c:pt idx="0">
                  <c:v>2</c:v>
                </c:pt>
              </c:numCache>
            </c:numRef>
          </c:val>
        </c:ser>
        <c:ser>
          <c:idx val="10"/>
          <c:order val="10"/>
          <c:spPr>
            <a:solidFill>
              <a:schemeClr val="tx2">
                <a:lumMod val="40000"/>
                <a:lumOff val="60000"/>
              </a:schemeClr>
            </a:solidFill>
          </c:spPr>
          <c:invertIfNegative val="0"/>
          <c:val>
            <c:numRef>
              <c:f>Blatt1!$K$8</c:f>
              <c:numCache>
                <c:formatCode>General</c:formatCode>
                <c:ptCount val="1"/>
                <c:pt idx="0">
                  <c:v>4.0999999999999996</c:v>
                </c:pt>
              </c:numCache>
            </c:numRef>
          </c:val>
        </c:ser>
        <c:dLbls>
          <c:dLblPos val="outEnd"/>
          <c:showLegendKey val="0"/>
          <c:showVal val="1"/>
          <c:showCatName val="0"/>
          <c:showSerName val="0"/>
          <c:showPercent val="0"/>
          <c:showBubbleSize val="0"/>
        </c:dLbls>
        <c:gapWidth val="150"/>
        <c:axId val="194808064"/>
        <c:axId val="194818048"/>
      </c:barChart>
      <c:catAx>
        <c:axId val="194808064"/>
        <c:scaling>
          <c:orientation val="minMax"/>
        </c:scaling>
        <c:delete val="1"/>
        <c:axPos val="b"/>
        <c:majorTickMark val="out"/>
        <c:minorTickMark val="none"/>
        <c:tickLblPos val="nextTo"/>
        <c:crossAx val="194818048"/>
        <c:crosses val="autoZero"/>
        <c:auto val="1"/>
        <c:lblAlgn val="ctr"/>
        <c:lblOffset val="100"/>
        <c:noMultiLvlLbl val="0"/>
      </c:catAx>
      <c:valAx>
        <c:axId val="194818048"/>
        <c:scaling>
          <c:orientation val="minMax"/>
        </c:scaling>
        <c:delete val="0"/>
        <c:axPos val="l"/>
        <c:numFmt formatCode="General" sourceLinked="1"/>
        <c:majorTickMark val="out"/>
        <c:minorTickMark val="none"/>
        <c:tickLblPos val="nextTo"/>
        <c:crossAx val="194808064"/>
        <c:crosses val="autoZero"/>
        <c:crossBetween val="between"/>
        <c:majorUnit val="1"/>
        <c:minorUnit val="0.1"/>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accent4">
                <a:lumMod val="60000"/>
                <a:lumOff val="40000"/>
              </a:schemeClr>
            </a:solidFill>
          </c:spPr>
          <c:invertIfNegative val="0"/>
          <c:val>
            <c:numRef>
              <c:f>Blatt1!$A$12</c:f>
              <c:numCache>
                <c:formatCode>General</c:formatCode>
                <c:ptCount val="1"/>
                <c:pt idx="0">
                  <c:v>2.5</c:v>
                </c:pt>
              </c:numCache>
            </c:numRef>
          </c:val>
        </c:ser>
        <c:ser>
          <c:idx val="1"/>
          <c:order val="1"/>
          <c:spPr>
            <a:solidFill>
              <a:srgbClr val="8EB4E3"/>
            </a:solidFill>
          </c:spPr>
          <c:invertIfNegative val="0"/>
          <c:val>
            <c:numRef>
              <c:f>Blatt1!$B$12</c:f>
              <c:numCache>
                <c:formatCode>General</c:formatCode>
                <c:ptCount val="1"/>
                <c:pt idx="0">
                  <c:v>2.6</c:v>
                </c:pt>
              </c:numCache>
            </c:numRef>
          </c:val>
        </c:ser>
        <c:ser>
          <c:idx val="2"/>
          <c:order val="2"/>
          <c:invertIfNegative val="0"/>
          <c:val>
            <c:numRef>
              <c:f>Blatt1!$C$12</c:f>
              <c:numCache>
                <c:formatCode>General</c:formatCode>
                <c:ptCount val="1"/>
              </c:numCache>
            </c:numRef>
          </c:val>
        </c:ser>
        <c:ser>
          <c:idx val="3"/>
          <c:order val="3"/>
          <c:spPr>
            <a:solidFill>
              <a:srgbClr val="B3A2C7"/>
            </a:solidFill>
          </c:spPr>
          <c:invertIfNegative val="0"/>
          <c:val>
            <c:numRef>
              <c:f>Blatt1!$D$12</c:f>
              <c:numCache>
                <c:formatCode>General</c:formatCode>
                <c:ptCount val="1"/>
                <c:pt idx="0">
                  <c:v>2.9</c:v>
                </c:pt>
              </c:numCache>
            </c:numRef>
          </c:val>
        </c:ser>
        <c:ser>
          <c:idx val="4"/>
          <c:order val="4"/>
          <c:spPr>
            <a:solidFill>
              <a:srgbClr val="8EB4E3"/>
            </a:solidFill>
          </c:spPr>
          <c:invertIfNegative val="0"/>
          <c:val>
            <c:numRef>
              <c:f>Blatt1!$E$12</c:f>
              <c:numCache>
                <c:formatCode>General</c:formatCode>
                <c:ptCount val="1"/>
                <c:pt idx="0">
                  <c:v>4.4000000000000004</c:v>
                </c:pt>
              </c:numCache>
            </c:numRef>
          </c:val>
        </c:ser>
        <c:ser>
          <c:idx val="5"/>
          <c:order val="5"/>
          <c:invertIfNegative val="0"/>
          <c:val>
            <c:numRef>
              <c:f>Blatt1!$F$12</c:f>
              <c:numCache>
                <c:formatCode>General</c:formatCode>
                <c:ptCount val="1"/>
              </c:numCache>
            </c:numRef>
          </c:val>
        </c:ser>
        <c:ser>
          <c:idx val="6"/>
          <c:order val="6"/>
          <c:spPr>
            <a:solidFill>
              <a:srgbClr val="B3A2C7"/>
            </a:solidFill>
          </c:spPr>
          <c:invertIfNegative val="0"/>
          <c:val>
            <c:numRef>
              <c:f>Blatt1!$G$12</c:f>
              <c:numCache>
                <c:formatCode>General</c:formatCode>
                <c:ptCount val="1"/>
                <c:pt idx="0">
                  <c:v>1.1000000000000001</c:v>
                </c:pt>
              </c:numCache>
            </c:numRef>
          </c:val>
        </c:ser>
        <c:ser>
          <c:idx val="7"/>
          <c:order val="7"/>
          <c:spPr>
            <a:solidFill>
              <a:srgbClr val="8EB4E3"/>
            </a:solidFill>
          </c:spPr>
          <c:invertIfNegative val="0"/>
          <c:val>
            <c:numRef>
              <c:f>Blatt1!$H$12</c:f>
              <c:numCache>
                <c:formatCode>General</c:formatCode>
                <c:ptCount val="1"/>
                <c:pt idx="0">
                  <c:v>1.6</c:v>
                </c:pt>
              </c:numCache>
            </c:numRef>
          </c:val>
        </c:ser>
        <c:ser>
          <c:idx val="8"/>
          <c:order val="8"/>
          <c:invertIfNegative val="0"/>
          <c:val>
            <c:numRef>
              <c:f>Blatt1!$I$12</c:f>
              <c:numCache>
                <c:formatCode>General</c:formatCode>
                <c:ptCount val="1"/>
              </c:numCache>
            </c:numRef>
          </c:val>
        </c:ser>
        <c:ser>
          <c:idx val="9"/>
          <c:order val="9"/>
          <c:spPr>
            <a:solidFill>
              <a:srgbClr val="B3A2C7"/>
            </a:solidFill>
          </c:spPr>
          <c:invertIfNegative val="0"/>
          <c:val>
            <c:numRef>
              <c:f>Blatt1!$J$12</c:f>
              <c:numCache>
                <c:formatCode>General</c:formatCode>
                <c:ptCount val="1"/>
                <c:pt idx="0">
                  <c:v>1.8</c:v>
                </c:pt>
              </c:numCache>
            </c:numRef>
          </c:val>
        </c:ser>
        <c:ser>
          <c:idx val="10"/>
          <c:order val="10"/>
          <c:spPr>
            <a:solidFill>
              <a:srgbClr val="8EB4E3"/>
            </a:solidFill>
          </c:spPr>
          <c:invertIfNegative val="0"/>
          <c:val>
            <c:numRef>
              <c:f>Blatt1!$K$12</c:f>
              <c:numCache>
                <c:formatCode>General</c:formatCode>
                <c:ptCount val="1"/>
                <c:pt idx="0">
                  <c:v>3.8</c:v>
                </c:pt>
              </c:numCache>
            </c:numRef>
          </c:val>
        </c:ser>
        <c:dLbls>
          <c:showLegendKey val="0"/>
          <c:showVal val="1"/>
          <c:showCatName val="0"/>
          <c:showSerName val="0"/>
          <c:showPercent val="0"/>
          <c:showBubbleSize val="0"/>
        </c:dLbls>
        <c:gapWidth val="150"/>
        <c:axId val="194399616"/>
        <c:axId val="194831488"/>
      </c:barChart>
      <c:catAx>
        <c:axId val="194399616"/>
        <c:scaling>
          <c:orientation val="minMax"/>
        </c:scaling>
        <c:delete val="1"/>
        <c:axPos val="b"/>
        <c:majorTickMark val="out"/>
        <c:minorTickMark val="none"/>
        <c:tickLblPos val="nextTo"/>
        <c:crossAx val="194831488"/>
        <c:crosses val="autoZero"/>
        <c:auto val="1"/>
        <c:lblAlgn val="ctr"/>
        <c:lblOffset val="100"/>
        <c:noMultiLvlLbl val="0"/>
      </c:catAx>
      <c:valAx>
        <c:axId val="194831488"/>
        <c:scaling>
          <c:orientation val="minMax"/>
        </c:scaling>
        <c:delete val="1"/>
        <c:axPos val="l"/>
        <c:numFmt formatCode="General" sourceLinked="1"/>
        <c:majorTickMark val="out"/>
        <c:minorTickMark val="none"/>
        <c:tickLblPos val="nextTo"/>
        <c:crossAx val="194399616"/>
        <c:crosses val="autoZero"/>
        <c:crossBetween val="between"/>
        <c:majorUnit val="1"/>
        <c:minorUnit val="0.1"/>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B3A2C7"/>
            </a:solidFill>
          </c:spPr>
          <c:invertIfNegative val="0"/>
          <c:val>
            <c:numRef>
              <c:f>Blatt1!$A$8</c:f>
              <c:numCache>
                <c:formatCode>General</c:formatCode>
                <c:ptCount val="1"/>
                <c:pt idx="0">
                  <c:v>2.4</c:v>
                </c:pt>
              </c:numCache>
            </c:numRef>
          </c:val>
        </c:ser>
        <c:ser>
          <c:idx val="1"/>
          <c:order val="1"/>
          <c:spPr>
            <a:solidFill>
              <a:srgbClr val="95B3D7"/>
            </a:solidFill>
          </c:spPr>
          <c:invertIfNegative val="0"/>
          <c:val>
            <c:numRef>
              <c:f>Blatt1!$B$8</c:f>
              <c:numCache>
                <c:formatCode>General</c:formatCode>
                <c:ptCount val="1"/>
                <c:pt idx="0">
                  <c:v>2.5</c:v>
                </c:pt>
              </c:numCache>
            </c:numRef>
          </c:val>
        </c:ser>
        <c:ser>
          <c:idx val="2"/>
          <c:order val="2"/>
          <c:invertIfNegative val="0"/>
          <c:val>
            <c:numRef>
              <c:f>Blatt1!$C$8</c:f>
              <c:numCache>
                <c:formatCode>General</c:formatCode>
                <c:ptCount val="1"/>
              </c:numCache>
            </c:numRef>
          </c:val>
        </c:ser>
        <c:ser>
          <c:idx val="3"/>
          <c:order val="3"/>
          <c:spPr>
            <a:solidFill>
              <a:srgbClr val="B3A2C7"/>
            </a:solidFill>
          </c:spPr>
          <c:invertIfNegative val="0"/>
          <c:val>
            <c:numRef>
              <c:f>Blatt1!$D$8</c:f>
              <c:numCache>
                <c:formatCode>General</c:formatCode>
                <c:ptCount val="1"/>
                <c:pt idx="0">
                  <c:v>3.4</c:v>
                </c:pt>
              </c:numCache>
            </c:numRef>
          </c:val>
        </c:ser>
        <c:ser>
          <c:idx val="4"/>
          <c:order val="4"/>
          <c:spPr>
            <a:solidFill>
              <a:srgbClr val="95B3D7"/>
            </a:solidFill>
          </c:spPr>
          <c:invertIfNegative val="0"/>
          <c:val>
            <c:numRef>
              <c:f>Blatt1!$E$8</c:f>
              <c:numCache>
                <c:formatCode>General</c:formatCode>
                <c:ptCount val="1"/>
                <c:pt idx="0">
                  <c:v>5.9</c:v>
                </c:pt>
              </c:numCache>
            </c:numRef>
          </c:val>
        </c:ser>
        <c:ser>
          <c:idx val="5"/>
          <c:order val="5"/>
          <c:invertIfNegative val="0"/>
          <c:val>
            <c:numRef>
              <c:f>Blatt1!$F$8</c:f>
              <c:numCache>
                <c:formatCode>General</c:formatCode>
                <c:ptCount val="1"/>
              </c:numCache>
            </c:numRef>
          </c:val>
        </c:ser>
        <c:ser>
          <c:idx val="6"/>
          <c:order val="6"/>
          <c:spPr>
            <a:solidFill>
              <a:srgbClr val="B3A2C7"/>
            </a:solidFill>
          </c:spPr>
          <c:invertIfNegative val="0"/>
          <c:val>
            <c:numRef>
              <c:f>Blatt1!$G$8</c:f>
              <c:numCache>
                <c:formatCode>General</c:formatCode>
                <c:ptCount val="1"/>
                <c:pt idx="0">
                  <c:v>1</c:v>
                </c:pt>
              </c:numCache>
            </c:numRef>
          </c:val>
        </c:ser>
        <c:ser>
          <c:idx val="7"/>
          <c:order val="7"/>
          <c:spPr>
            <a:solidFill>
              <a:srgbClr val="95B3D7"/>
            </a:solidFill>
          </c:spPr>
          <c:invertIfNegative val="0"/>
          <c:val>
            <c:numRef>
              <c:f>Blatt1!$H$8</c:f>
              <c:numCache>
                <c:formatCode>General</c:formatCode>
                <c:ptCount val="1"/>
                <c:pt idx="0">
                  <c:v>1.6</c:v>
                </c:pt>
              </c:numCache>
            </c:numRef>
          </c:val>
        </c:ser>
        <c:ser>
          <c:idx val="8"/>
          <c:order val="8"/>
          <c:invertIfNegative val="0"/>
          <c:val>
            <c:numRef>
              <c:f>Blatt1!$I$8</c:f>
              <c:numCache>
                <c:formatCode>General</c:formatCode>
                <c:ptCount val="1"/>
              </c:numCache>
            </c:numRef>
          </c:val>
        </c:ser>
        <c:ser>
          <c:idx val="9"/>
          <c:order val="9"/>
          <c:spPr>
            <a:solidFill>
              <a:srgbClr val="B3A2C7"/>
            </a:solidFill>
          </c:spPr>
          <c:invertIfNegative val="0"/>
          <c:val>
            <c:numRef>
              <c:f>Blatt1!$J$8</c:f>
              <c:numCache>
                <c:formatCode>General</c:formatCode>
                <c:ptCount val="1"/>
                <c:pt idx="0">
                  <c:v>2.9</c:v>
                </c:pt>
              </c:numCache>
            </c:numRef>
          </c:val>
        </c:ser>
        <c:ser>
          <c:idx val="10"/>
          <c:order val="10"/>
          <c:spPr>
            <a:solidFill>
              <a:schemeClr val="accent1">
                <a:lumMod val="60000"/>
                <a:lumOff val="40000"/>
              </a:schemeClr>
            </a:solidFill>
          </c:spPr>
          <c:invertIfNegative val="0"/>
          <c:val>
            <c:numRef>
              <c:f>Blatt1!$K$8</c:f>
              <c:numCache>
                <c:formatCode>General</c:formatCode>
                <c:ptCount val="1"/>
                <c:pt idx="0">
                  <c:v>3.7</c:v>
                </c:pt>
              </c:numCache>
            </c:numRef>
          </c:val>
        </c:ser>
        <c:dLbls>
          <c:dLblPos val="outEnd"/>
          <c:showLegendKey val="0"/>
          <c:showVal val="1"/>
          <c:showCatName val="0"/>
          <c:showSerName val="0"/>
          <c:showPercent val="0"/>
          <c:showBubbleSize val="0"/>
        </c:dLbls>
        <c:gapWidth val="150"/>
        <c:axId val="195069440"/>
        <c:axId val="195070976"/>
      </c:barChart>
      <c:catAx>
        <c:axId val="195069440"/>
        <c:scaling>
          <c:orientation val="minMax"/>
        </c:scaling>
        <c:delete val="1"/>
        <c:axPos val="b"/>
        <c:majorTickMark val="out"/>
        <c:minorTickMark val="none"/>
        <c:tickLblPos val="nextTo"/>
        <c:crossAx val="195070976"/>
        <c:crosses val="autoZero"/>
        <c:auto val="1"/>
        <c:lblAlgn val="ctr"/>
        <c:lblOffset val="100"/>
        <c:noMultiLvlLbl val="0"/>
      </c:catAx>
      <c:valAx>
        <c:axId val="195070976"/>
        <c:scaling>
          <c:orientation val="minMax"/>
        </c:scaling>
        <c:delete val="0"/>
        <c:axPos val="l"/>
        <c:numFmt formatCode="General" sourceLinked="1"/>
        <c:majorTickMark val="out"/>
        <c:minorTickMark val="none"/>
        <c:tickLblPos val="nextTo"/>
        <c:crossAx val="195069440"/>
        <c:crosses val="autoZero"/>
        <c:crossBetween val="between"/>
        <c:majorUnit val="1"/>
        <c:minorUnit val="0.1"/>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25"/>
      <c:rotY val="0"/>
      <c:rAngAx val="0"/>
      <c:perspective val="0"/>
    </c:view3D>
    <c:floor>
      <c:thickness val="0"/>
    </c:floor>
    <c:sideWall>
      <c:thickness val="0"/>
    </c:sideWall>
    <c:backWall>
      <c:thickness val="0"/>
    </c:backWall>
    <c:plotArea>
      <c:layout/>
      <c:pie3DChart>
        <c:varyColors val="1"/>
        <c:ser>
          <c:idx val="0"/>
          <c:order val="0"/>
          <c:tx>
            <c:strRef>
              <c:f>Blatt1!$B$1</c:f>
              <c:strCache>
                <c:ptCount val="1"/>
                <c:pt idx="0">
                  <c:v>Rezidiv einer TVT</c:v>
                </c:pt>
              </c:strCache>
            </c:strRef>
          </c:tx>
          <c:spPr>
            <a:effectLst/>
            <a:scene3d>
              <a:camera prst="orthographicFront"/>
              <a:lightRig rig="threePt" dir="t"/>
            </a:scene3d>
            <a:sp3d/>
          </c:spPr>
          <c:dPt>
            <c:idx val="0"/>
            <c:bubble3D val="0"/>
            <c:spPr>
              <a:solidFill>
                <a:srgbClr val="E60088"/>
              </a:solidFill>
              <a:ln w="63500">
                <a:solidFill>
                  <a:schemeClr val="bg1"/>
                </a:solidFill>
              </a:ln>
              <a:effectLst/>
              <a:scene3d>
                <a:camera prst="orthographicFront"/>
                <a:lightRig rig="threePt" dir="t"/>
              </a:scene3d>
              <a:sp3d/>
            </c:spPr>
          </c:dPt>
          <c:dPt>
            <c:idx val="1"/>
            <c:bubble3D val="0"/>
            <c:spPr>
              <a:solidFill>
                <a:schemeClr val="tx2"/>
              </a:solidFill>
              <a:effectLst/>
              <a:scene3d>
                <a:camera prst="orthographicFront"/>
                <a:lightRig rig="threePt" dir="t"/>
              </a:scene3d>
              <a:sp3d/>
            </c:spPr>
          </c:dPt>
          <c:cat>
            <c:strRef>
              <c:f>Blatt1!$A$2:$A$3</c:f>
              <c:strCache>
                <c:ptCount val="2"/>
                <c:pt idx="0">
                  <c:v>LE</c:v>
                </c:pt>
                <c:pt idx="1">
                  <c:v>TVT</c:v>
                </c:pt>
              </c:strCache>
            </c:strRef>
          </c:cat>
          <c:val>
            <c:numRef>
              <c:f>Blatt1!$B$2:$B$3</c:f>
              <c:numCache>
                <c:formatCode>General</c:formatCode>
                <c:ptCount val="2"/>
                <c:pt idx="0">
                  <c:v>20</c:v>
                </c:pt>
                <c:pt idx="1">
                  <c:v>80</c:v>
                </c:pt>
              </c:numCache>
            </c:numRef>
          </c:val>
        </c:ser>
        <c:dLbls>
          <c:showLegendKey val="0"/>
          <c:showVal val="0"/>
          <c:showCatName val="0"/>
          <c:showSerName val="0"/>
          <c:showPercent val="0"/>
          <c:showBubbleSize val="0"/>
          <c:showLeaderLines val="1"/>
        </c:dLbls>
      </c:pie3DChart>
    </c:plotArea>
    <c:plotVisOnly val="1"/>
    <c:dispBlanksAs val="gap"/>
    <c:showDLblsOverMax val="0"/>
  </c:chart>
  <c:spPr>
    <a:scene3d>
      <a:camera prst="orthographicFront"/>
      <a:lightRig rig="threePt" dir="t"/>
    </a:scene3d>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25"/>
      <c:rotY val="72"/>
      <c:rAngAx val="0"/>
      <c:perspective val="0"/>
    </c:view3D>
    <c:floor>
      <c:thickness val="0"/>
    </c:floor>
    <c:sideWall>
      <c:thickness val="0"/>
    </c:sideWall>
    <c:backWall>
      <c:thickness val="0"/>
    </c:backWall>
    <c:plotArea>
      <c:layout/>
      <c:pie3DChart>
        <c:varyColors val="1"/>
        <c:ser>
          <c:idx val="0"/>
          <c:order val="0"/>
          <c:tx>
            <c:strRef>
              <c:f>Blatt1!$B$1</c:f>
              <c:strCache>
                <c:ptCount val="1"/>
                <c:pt idx="0">
                  <c:v>Rezidiv einer LE</c:v>
                </c:pt>
              </c:strCache>
            </c:strRef>
          </c:tx>
          <c:spPr>
            <a:ln>
              <a:noFill/>
            </a:ln>
            <a:effectLst/>
            <a:scene3d>
              <a:camera prst="orthographicFront"/>
              <a:lightRig rig="threePt" dir="t"/>
            </a:scene3d>
            <a:sp3d/>
          </c:spPr>
          <c:dPt>
            <c:idx val="0"/>
            <c:bubble3D val="0"/>
            <c:spPr>
              <a:solidFill>
                <a:srgbClr val="E60088"/>
              </a:solidFill>
              <a:ln w="76200">
                <a:noFill/>
              </a:ln>
              <a:effectLst/>
              <a:scene3d>
                <a:camera prst="orthographicFront"/>
                <a:lightRig rig="threePt" dir="t"/>
              </a:scene3d>
              <a:sp3d/>
            </c:spPr>
          </c:dPt>
          <c:dPt>
            <c:idx val="1"/>
            <c:bubble3D val="0"/>
            <c:spPr>
              <a:solidFill>
                <a:srgbClr val="4F2D7F"/>
              </a:solidFill>
              <a:ln w="63500">
                <a:solidFill>
                  <a:srgbClr val="FFFFFF"/>
                </a:solidFill>
              </a:ln>
              <a:effectLst/>
              <a:scene3d>
                <a:camera prst="orthographicFront"/>
                <a:lightRig rig="threePt" dir="t"/>
              </a:scene3d>
              <a:sp3d/>
            </c:spPr>
          </c:dPt>
          <c:cat>
            <c:strRef>
              <c:f>Blatt1!$A$2:$A$3</c:f>
              <c:strCache>
                <c:ptCount val="2"/>
                <c:pt idx="0">
                  <c:v>LE</c:v>
                </c:pt>
                <c:pt idx="1">
                  <c:v>TVT</c:v>
                </c:pt>
              </c:strCache>
            </c:strRef>
          </c:cat>
          <c:val>
            <c:numRef>
              <c:f>Blatt1!$B$2:$B$3</c:f>
              <c:numCache>
                <c:formatCode>General</c:formatCode>
                <c:ptCount val="2"/>
                <c:pt idx="0">
                  <c:v>80</c:v>
                </c:pt>
                <c:pt idx="1">
                  <c:v>20</c:v>
                </c:pt>
              </c:numCache>
            </c:numRef>
          </c:val>
        </c:ser>
        <c:dLbls>
          <c:showLegendKey val="0"/>
          <c:showVal val="0"/>
          <c:showCatName val="0"/>
          <c:showSerName val="0"/>
          <c:showPercent val="0"/>
          <c:showBubbleSize val="0"/>
          <c:showLeaderLines val="1"/>
        </c:dLbls>
      </c:pie3DChart>
    </c:plotArea>
    <c:plotVisOnly val="1"/>
    <c:dispBlanksAs val="gap"/>
    <c:showDLblsOverMax val="0"/>
  </c:chart>
  <c:spPr>
    <a:scene3d>
      <a:camera prst="orthographicFront"/>
      <a:lightRig rig="threePt" dir="t"/>
    </a:scene3d>
  </c:spPr>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30723" name="Rectangle 3"/>
          <p:cNvSpPr>
            <a:spLocks noGrp="1" noChangeArrowheads="1"/>
          </p:cNvSpPr>
          <p:nvPr>
            <p:ph type="dt" sz="quarter" idx="1"/>
          </p:nvPr>
        </p:nvSpPr>
        <p:spPr bwMode="auto">
          <a:xfrm>
            <a:off x="3886200"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30724" name="Rectangle 4"/>
          <p:cNvSpPr>
            <a:spLocks noGrp="1" noChangeArrowheads="1"/>
          </p:cNvSpPr>
          <p:nvPr>
            <p:ph type="ftr" sz="quarter" idx="2"/>
          </p:nvPr>
        </p:nvSpPr>
        <p:spPr bwMode="auto">
          <a:xfrm>
            <a:off x="0" y="9224963"/>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30725" name="Rectangle 5"/>
          <p:cNvSpPr>
            <a:spLocks noGrp="1" noChangeArrowheads="1"/>
          </p:cNvSpPr>
          <p:nvPr>
            <p:ph type="sldNum" sz="quarter" idx="3"/>
          </p:nvPr>
        </p:nvSpPr>
        <p:spPr bwMode="auto">
          <a:xfrm>
            <a:off x="3886200" y="9224963"/>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14F8C65-13E9-4B0F-AD55-BC65F1AC74AC}" type="slidenum">
              <a:rPr lang="de-DE"/>
              <a:pPr/>
              <a:t>‹Nr.›</a:t>
            </a:fld>
            <a:endParaRPr lang="de-DE"/>
          </a:p>
        </p:txBody>
      </p:sp>
    </p:spTree>
    <p:extLst>
      <p:ext uri="{BB962C8B-B14F-4D97-AF65-F5344CB8AC3E}">
        <p14:creationId xmlns:p14="http://schemas.microsoft.com/office/powerpoint/2010/main" val="3783995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85775"/>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85775"/>
          </a:xfrm>
          <a:prstGeom prst="rect">
            <a:avLst/>
          </a:prstGeom>
        </p:spPr>
        <p:txBody>
          <a:bodyPr vert="horz" lIns="91440" tIns="45720" rIns="91440" bIns="45720" rtlCol="0"/>
          <a:lstStyle>
            <a:lvl1pPr algn="r">
              <a:defRPr sz="1200"/>
            </a:lvl1pPr>
          </a:lstStyle>
          <a:p>
            <a:fld id="{4AFA6475-A75A-4666-84F1-0FD88BF7299D}" type="datetimeFigureOut">
              <a:rPr lang="en-GB" smtClean="0"/>
              <a:t>15/02/2015</a:t>
            </a:fld>
            <a:endParaRPr lang="en-GB"/>
          </a:p>
        </p:txBody>
      </p:sp>
      <p:sp>
        <p:nvSpPr>
          <p:cNvPr id="4" name="Folienbildplatzhalter 3"/>
          <p:cNvSpPr>
            <a:spLocks noGrp="1" noRot="1" noChangeAspect="1"/>
          </p:cNvSpPr>
          <p:nvPr>
            <p:ph type="sldImg" idx="2"/>
          </p:nvPr>
        </p:nvSpPr>
        <p:spPr>
          <a:xfrm>
            <a:off x="1001713" y="728663"/>
            <a:ext cx="4854575" cy="3641725"/>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613275"/>
            <a:ext cx="5486400" cy="4368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Fußzeilenplatzhalter 5"/>
          <p:cNvSpPr>
            <a:spLocks noGrp="1"/>
          </p:cNvSpPr>
          <p:nvPr>
            <p:ph type="ftr" sz="quarter" idx="4"/>
          </p:nvPr>
        </p:nvSpPr>
        <p:spPr>
          <a:xfrm>
            <a:off x="0" y="9223375"/>
            <a:ext cx="2971800" cy="485775"/>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9223375"/>
            <a:ext cx="2971800" cy="485775"/>
          </a:xfrm>
          <a:prstGeom prst="rect">
            <a:avLst/>
          </a:prstGeom>
        </p:spPr>
        <p:txBody>
          <a:bodyPr vert="horz" lIns="91440" tIns="45720" rIns="91440" bIns="45720" rtlCol="0" anchor="b"/>
          <a:lstStyle>
            <a:lvl1pPr algn="r">
              <a:defRPr sz="1200"/>
            </a:lvl1pPr>
          </a:lstStyle>
          <a:p>
            <a:fld id="{2B777005-2066-4EC4-A592-A226E0B58FF1}" type="slidenum">
              <a:rPr lang="en-GB" smtClean="0"/>
              <a:t>‹Nr.›</a:t>
            </a:fld>
            <a:endParaRPr lang="en-GB"/>
          </a:p>
        </p:txBody>
      </p:sp>
    </p:spTree>
    <p:extLst>
      <p:ext uri="{BB962C8B-B14F-4D97-AF65-F5344CB8AC3E}">
        <p14:creationId xmlns:p14="http://schemas.microsoft.com/office/powerpoint/2010/main" val="1163434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clinicaltrials.gov/show/NCT00639743"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B777005-2066-4EC4-A592-A226E0B58FF1}" type="slidenum">
              <a:rPr lang="en-GB" smtClean="0"/>
              <a:t>3</a:t>
            </a:fld>
            <a:endParaRPr lang="en-GB"/>
          </a:p>
        </p:txBody>
      </p:sp>
    </p:spTree>
    <p:extLst>
      <p:ext uri="{BB962C8B-B14F-4D97-AF65-F5344CB8AC3E}">
        <p14:creationId xmlns:p14="http://schemas.microsoft.com/office/powerpoint/2010/main" val="598375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B777005-2066-4EC4-A592-A226E0B58FF1}" type="slidenum">
              <a:rPr lang="en-GB" smtClean="0"/>
              <a:t>14</a:t>
            </a:fld>
            <a:endParaRPr lang="en-GB"/>
          </a:p>
        </p:txBody>
      </p:sp>
    </p:spTree>
    <p:extLst>
      <p:ext uri="{BB962C8B-B14F-4D97-AF65-F5344CB8AC3E}">
        <p14:creationId xmlns:p14="http://schemas.microsoft.com/office/powerpoint/2010/main" val="598375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Gering: 10%, mittel: 30%, hoch : 65%</a:t>
            </a:r>
            <a:endParaRPr lang="en-GB" dirty="0"/>
          </a:p>
        </p:txBody>
      </p:sp>
      <p:sp>
        <p:nvSpPr>
          <p:cNvPr id="4" name="Foliennummernplatzhalter 3"/>
          <p:cNvSpPr>
            <a:spLocks noGrp="1"/>
          </p:cNvSpPr>
          <p:nvPr>
            <p:ph type="sldNum" sz="quarter" idx="10"/>
          </p:nvPr>
        </p:nvSpPr>
        <p:spPr/>
        <p:txBody>
          <a:bodyPr/>
          <a:lstStyle/>
          <a:p>
            <a:fld id="{2B777005-2066-4EC4-A592-A226E0B58FF1}" type="slidenum">
              <a:rPr lang="en-GB" smtClean="0"/>
              <a:t>15</a:t>
            </a:fld>
            <a:endParaRPr lang="en-GB"/>
          </a:p>
        </p:txBody>
      </p:sp>
    </p:spTree>
    <p:extLst>
      <p:ext uri="{BB962C8B-B14F-4D97-AF65-F5344CB8AC3E}">
        <p14:creationId xmlns:p14="http://schemas.microsoft.com/office/powerpoint/2010/main" val="598375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Gering: 10%, mittel: 30%, hoch : 65%</a:t>
            </a:r>
            <a:endParaRPr lang="en-GB" dirty="0"/>
          </a:p>
        </p:txBody>
      </p:sp>
      <p:sp>
        <p:nvSpPr>
          <p:cNvPr id="4" name="Foliennummernplatzhalter 3"/>
          <p:cNvSpPr>
            <a:spLocks noGrp="1"/>
          </p:cNvSpPr>
          <p:nvPr>
            <p:ph type="sldNum" sz="quarter" idx="10"/>
          </p:nvPr>
        </p:nvSpPr>
        <p:spPr/>
        <p:txBody>
          <a:bodyPr/>
          <a:lstStyle/>
          <a:p>
            <a:fld id="{2B777005-2066-4EC4-A592-A226E0B58FF1}" type="slidenum">
              <a:rPr lang="en-GB" smtClean="0"/>
              <a:t>16</a:t>
            </a:fld>
            <a:endParaRPr lang="en-GB"/>
          </a:p>
        </p:txBody>
      </p:sp>
    </p:spTree>
    <p:extLst>
      <p:ext uri="{BB962C8B-B14F-4D97-AF65-F5344CB8AC3E}">
        <p14:creationId xmlns:p14="http://schemas.microsoft.com/office/powerpoint/2010/main" val="598375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Gering: 10%, mittel: 30%, hoch : 65%</a:t>
            </a:r>
            <a:endParaRPr lang="en-GB" dirty="0"/>
          </a:p>
        </p:txBody>
      </p:sp>
      <p:sp>
        <p:nvSpPr>
          <p:cNvPr id="4" name="Foliennummernplatzhalter 3"/>
          <p:cNvSpPr>
            <a:spLocks noGrp="1"/>
          </p:cNvSpPr>
          <p:nvPr>
            <p:ph type="sldNum" sz="quarter" idx="10"/>
          </p:nvPr>
        </p:nvSpPr>
        <p:spPr/>
        <p:txBody>
          <a:bodyPr/>
          <a:lstStyle/>
          <a:p>
            <a:fld id="{2B777005-2066-4EC4-A592-A226E0B58FF1}" type="slidenum">
              <a:rPr lang="en-GB" smtClean="0"/>
              <a:t>17</a:t>
            </a:fld>
            <a:endParaRPr lang="en-GB"/>
          </a:p>
        </p:txBody>
      </p:sp>
    </p:spTree>
    <p:extLst>
      <p:ext uri="{BB962C8B-B14F-4D97-AF65-F5344CB8AC3E}">
        <p14:creationId xmlns:p14="http://schemas.microsoft.com/office/powerpoint/2010/main" val="598375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B777005-2066-4EC4-A592-A226E0B58FF1}" type="slidenum">
              <a:rPr lang="en-GB" smtClean="0"/>
              <a:t>23</a:t>
            </a:fld>
            <a:endParaRPr lang="en-GB"/>
          </a:p>
        </p:txBody>
      </p:sp>
    </p:spTree>
    <p:extLst>
      <p:ext uri="{BB962C8B-B14F-4D97-AF65-F5344CB8AC3E}">
        <p14:creationId xmlns:p14="http://schemas.microsoft.com/office/powerpoint/2010/main" val="598375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B777005-2066-4EC4-A592-A226E0B58FF1}" type="slidenum">
              <a:rPr lang="en-GB" smtClean="0"/>
              <a:t>24</a:t>
            </a:fld>
            <a:endParaRPr lang="en-GB"/>
          </a:p>
        </p:txBody>
      </p:sp>
    </p:spTree>
    <p:extLst>
      <p:ext uri="{BB962C8B-B14F-4D97-AF65-F5344CB8AC3E}">
        <p14:creationId xmlns:p14="http://schemas.microsoft.com/office/powerpoint/2010/main" val="598375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B777005-2066-4EC4-A592-A226E0B58FF1}" type="slidenum">
              <a:rPr lang="en-GB" smtClean="0"/>
              <a:t>25</a:t>
            </a:fld>
            <a:endParaRPr lang="en-GB"/>
          </a:p>
        </p:txBody>
      </p:sp>
    </p:spTree>
    <p:extLst>
      <p:ext uri="{BB962C8B-B14F-4D97-AF65-F5344CB8AC3E}">
        <p14:creationId xmlns:p14="http://schemas.microsoft.com/office/powerpoint/2010/main" val="598375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B777005-2066-4EC4-A592-A226E0B58FF1}" type="slidenum">
              <a:rPr lang="en-GB" smtClean="0"/>
              <a:t>26</a:t>
            </a:fld>
            <a:endParaRPr lang="en-GB"/>
          </a:p>
        </p:txBody>
      </p:sp>
    </p:spTree>
    <p:extLst>
      <p:ext uri="{BB962C8B-B14F-4D97-AF65-F5344CB8AC3E}">
        <p14:creationId xmlns:p14="http://schemas.microsoft.com/office/powerpoint/2010/main" val="598375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All</a:t>
            </a:r>
            <a:r>
              <a:rPr lang="de-DE" baseline="0" dirty="0" smtClean="0"/>
              <a:t> </a:t>
            </a:r>
            <a:r>
              <a:rPr lang="de-DE" baseline="0" dirty="0" err="1" smtClean="0"/>
              <a:t>cause</a:t>
            </a:r>
            <a:r>
              <a:rPr lang="de-DE" baseline="0" dirty="0" smtClean="0"/>
              <a:t> </a:t>
            </a:r>
            <a:r>
              <a:rPr lang="de-DE" baseline="0" dirty="0" err="1" smtClean="0"/>
              <a:t>mortality</a:t>
            </a:r>
            <a:r>
              <a:rPr lang="de-DE" baseline="0" dirty="0" smtClean="0"/>
              <a:t> nach 7 und 30 tagen gleich</a:t>
            </a:r>
          </a:p>
          <a:p>
            <a:endParaRPr lang="de-DE" dirty="0" smtClean="0"/>
          </a:p>
          <a:p>
            <a:r>
              <a:rPr lang="de-DE" sz="1200" b="1" kern="1200" dirty="0" smtClean="0">
                <a:solidFill>
                  <a:schemeClr val="tx1"/>
                </a:solidFill>
                <a:latin typeface="+mn-lt"/>
                <a:ea typeface="+mn-ea"/>
                <a:cs typeface="+mn-cs"/>
              </a:rPr>
              <a:t>BACKGROUND:</a:t>
            </a:r>
          </a:p>
          <a:p>
            <a:r>
              <a:rPr lang="de-DE" sz="1200" b="0" kern="1200" dirty="0" smtClean="0">
                <a:solidFill>
                  <a:schemeClr val="tx1"/>
                </a:solidFill>
                <a:latin typeface="+mn-lt"/>
                <a:ea typeface="+mn-ea"/>
                <a:cs typeface="+mn-cs"/>
              </a:rPr>
              <a:t>The </a:t>
            </a:r>
            <a:r>
              <a:rPr lang="de-DE" sz="1200" b="0" kern="1200" dirty="0" err="1" smtClean="0">
                <a:solidFill>
                  <a:schemeClr val="tx1"/>
                </a:solidFill>
                <a:latin typeface="+mn-lt"/>
                <a:ea typeface="+mn-ea"/>
                <a:cs typeface="+mn-cs"/>
              </a:rPr>
              <a:t>role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fibrinolytic</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therapy</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intermediate-</a:t>
            </a:r>
            <a:r>
              <a:rPr lang="de-DE" sz="1200" b="0" kern="1200" dirty="0" err="1" smtClean="0">
                <a:solidFill>
                  <a:schemeClr val="tx1"/>
                </a:solidFill>
                <a:latin typeface="+mn-lt"/>
                <a:ea typeface="+mn-ea"/>
                <a:cs typeface="+mn-cs"/>
              </a:rPr>
              <a:t>risk</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pulmonary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embolism</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is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controversial</a:t>
            </a:r>
            <a:r>
              <a:rPr lang="de-DE" sz="1200" b="0" kern="1200" dirty="0" smtClean="0">
                <a:solidFill>
                  <a:schemeClr val="tx1"/>
                </a:solidFill>
                <a:latin typeface="+mn-lt"/>
                <a:ea typeface="+mn-ea"/>
                <a:cs typeface="+mn-cs"/>
              </a:rPr>
              <a:t>.</a:t>
            </a:r>
          </a:p>
          <a:p>
            <a:r>
              <a:rPr lang="de-DE" sz="1200" b="1" kern="1200" dirty="0" smtClean="0">
                <a:solidFill>
                  <a:schemeClr val="tx1"/>
                </a:solidFill>
                <a:latin typeface="+mn-lt"/>
                <a:ea typeface="+mn-ea"/>
                <a:cs typeface="+mn-cs"/>
              </a:rPr>
              <a:t>METHODS:</a:t>
            </a:r>
          </a:p>
          <a:p>
            <a:r>
              <a:rPr lang="de-DE" sz="1200" b="0" kern="1200" dirty="0" smtClean="0">
                <a:solidFill>
                  <a:schemeClr val="tx1"/>
                </a:solidFill>
                <a:latin typeface="+mn-lt"/>
                <a:ea typeface="+mn-ea"/>
                <a:cs typeface="+mn-cs"/>
              </a:rPr>
              <a:t>In a </a:t>
            </a:r>
            <a:r>
              <a:rPr lang="de-DE" sz="1200" b="0" kern="1200" dirty="0" err="1" smtClean="0">
                <a:solidFill>
                  <a:schemeClr val="tx1"/>
                </a:solidFill>
                <a:latin typeface="+mn-lt"/>
                <a:ea typeface="+mn-ea"/>
                <a:cs typeface="+mn-cs"/>
              </a:rPr>
              <a:t>randomized</a:t>
            </a:r>
            <a:r>
              <a:rPr lang="de-DE" sz="1200" b="0" kern="1200" dirty="0" smtClean="0">
                <a:solidFill>
                  <a:schemeClr val="tx1"/>
                </a:solidFill>
                <a:latin typeface="+mn-lt"/>
                <a:ea typeface="+mn-ea"/>
                <a:cs typeface="+mn-cs"/>
              </a:rPr>
              <a:t>, double-blind </a:t>
            </a:r>
            <a:r>
              <a:rPr lang="de-DE" sz="1200" b="0" kern="1200" dirty="0" err="1" smtClean="0">
                <a:solidFill>
                  <a:schemeClr val="tx1"/>
                </a:solidFill>
                <a:latin typeface="+mn-lt"/>
                <a:ea typeface="+mn-ea"/>
                <a:cs typeface="+mn-cs"/>
              </a:rPr>
              <a:t>trial</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compared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tenecteplase</a:t>
            </a:r>
            <a:r>
              <a:rPr lang="de-DE" sz="1200" b="0" kern="1200" dirty="0" smtClean="0">
                <a:solidFill>
                  <a:schemeClr val="tx1"/>
                </a:solidFill>
                <a:latin typeface="+mn-lt"/>
                <a:ea typeface="+mn-ea"/>
                <a:cs typeface="+mn-cs"/>
              </a:rPr>
              <a:t> plus </a:t>
            </a:r>
            <a:r>
              <a:rPr lang="de-DE" sz="1200" b="0" kern="1200" dirty="0" err="1" smtClean="0">
                <a:solidFill>
                  <a:schemeClr val="tx1"/>
                </a:solidFill>
                <a:latin typeface="+mn-lt"/>
                <a:ea typeface="+mn-ea"/>
                <a:cs typeface="+mn-cs"/>
              </a:rPr>
              <a:t>heparin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placebo</a:t>
            </a:r>
            <a:r>
              <a:rPr lang="de-DE" sz="1200" b="0" kern="1200" dirty="0" smtClean="0">
                <a:solidFill>
                  <a:schemeClr val="tx1"/>
                </a:solidFill>
                <a:latin typeface="+mn-lt"/>
                <a:ea typeface="+mn-ea"/>
                <a:cs typeface="+mn-cs"/>
              </a:rPr>
              <a:t> plus </a:t>
            </a:r>
            <a:r>
              <a:rPr lang="de-DE" sz="1200" b="0" kern="1200" dirty="0" err="1" smtClean="0">
                <a:solidFill>
                  <a:schemeClr val="tx1"/>
                </a:solidFill>
                <a:latin typeface="+mn-lt"/>
                <a:ea typeface="+mn-ea"/>
                <a:cs typeface="+mn-cs"/>
              </a:rPr>
              <a:t>heparin</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normotensive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intermediate-</a:t>
            </a:r>
            <a:r>
              <a:rPr lang="de-DE" sz="1200" b="0" kern="1200" dirty="0" err="1" smtClean="0">
                <a:solidFill>
                  <a:schemeClr val="tx1"/>
                </a:solidFill>
                <a:latin typeface="+mn-lt"/>
                <a:ea typeface="+mn-ea"/>
                <a:cs typeface="+mn-cs"/>
              </a:rPr>
              <a:t>risk</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pulmonary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embolism</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Eligible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had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right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ventricular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dysfunction</a:t>
            </a:r>
            <a:r>
              <a:rPr lang="de-DE" sz="1200" b="0" kern="1200" dirty="0" smtClean="0">
                <a:solidFill>
                  <a:schemeClr val="tx1"/>
                </a:solidFill>
                <a:latin typeface="+mn-lt"/>
                <a:ea typeface="+mn-ea"/>
                <a:cs typeface="+mn-cs"/>
              </a:rPr>
              <a:t> on </a:t>
            </a:r>
            <a:r>
              <a:rPr lang="de-DE" sz="1200" b="0" kern="1200" dirty="0" err="1" smtClean="0">
                <a:solidFill>
                  <a:schemeClr val="tx1"/>
                </a:solidFill>
                <a:latin typeface="+mn-lt"/>
                <a:ea typeface="+mn-ea"/>
                <a:cs typeface="+mn-cs"/>
              </a:rPr>
              <a:t>echocardiography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computed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tomography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well</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myocardial</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injury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indicated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by</a:t>
            </a:r>
            <a:r>
              <a:rPr lang="de-DE" sz="1200" b="0" kern="1200" dirty="0" smtClean="0">
                <a:solidFill>
                  <a:schemeClr val="tx1"/>
                </a:solidFill>
                <a:latin typeface="+mn-lt"/>
                <a:ea typeface="+mn-ea"/>
                <a:cs typeface="+mn-cs"/>
              </a:rPr>
              <a:t> a positive </a:t>
            </a:r>
            <a:r>
              <a:rPr lang="de-DE" sz="1200" b="0" kern="1200" dirty="0" err="1" smtClean="0">
                <a:solidFill>
                  <a:schemeClr val="tx1"/>
                </a:solidFill>
                <a:latin typeface="+mn-lt"/>
                <a:ea typeface="+mn-ea"/>
                <a:cs typeface="+mn-cs"/>
              </a:rPr>
              <a:t>test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for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cardiac</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troponin</a:t>
            </a:r>
            <a:r>
              <a:rPr lang="de-DE" sz="1200" b="0" kern="1200" dirty="0" smtClean="0">
                <a:solidFill>
                  <a:schemeClr val="tx1"/>
                </a:solidFill>
                <a:latin typeface="+mn-lt"/>
                <a:ea typeface="+mn-ea"/>
                <a:cs typeface="+mn-cs"/>
              </a:rPr>
              <a:t> I </a:t>
            </a:r>
            <a:r>
              <a:rPr lang="de-DE" sz="1200" b="0" kern="1200" dirty="0" err="1" smtClean="0">
                <a:solidFill>
                  <a:schemeClr val="tx1"/>
                </a:solidFill>
                <a:latin typeface="+mn-lt"/>
                <a:ea typeface="+mn-ea"/>
                <a:cs typeface="+mn-cs"/>
              </a:rPr>
              <a:t>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troponin</a:t>
            </a:r>
            <a:r>
              <a:rPr lang="de-DE" sz="1200" b="0" kern="1200" dirty="0" smtClean="0">
                <a:solidFill>
                  <a:schemeClr val="tx1"/>
                </a:solidFill>
                <a:latin typeface="+mn-lt"/>
                <a:ea typeface="+mn-ea"/>
                <a:cs typeface="+mn-cs"/>
              </a:rPr>
              <a:t> T. The </a:t>
            </a:r>
            <a:r>
              <a:rPr lang="de-DE" sz="1200" b="0" kern="1200" dirty="0" err="1" smtClean="0">
                <a:solidFill>
                  <a:schemeClr val="tx1"/>
                </a:solidFill>
                <a:latin typeface="+mn-lt"/>
                <a:ea typeface="+mn-ea"/>
                <a:cs typeface="+mn-cs"/>
              </a:rPr>
              <a:t>primary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outcome</a:t>
            </a:r>
            <a:r>
              <a:rPr lang="de-DE" sz="1200" b="0" kern="1200" dirty="0" smtClean="0">
                <a:solidFill>
                  <a:schemeClr val="tx1"/>
                </a:solidFill>
                <a:latin typeface="+mn-lt"/>
                <a:ea typeface="+mn-ea"/>
                <a:cs typeface="+mn-cs"/>
              </a:rPr>
              <a:t> was </a:t>
            </a:r>
            <a:r>
              <a:rPr lang="de-DE" sz="1200" b="0" kern="1200" dirty="0" err="1" smtClean="0">
                <a:solidFill>
                  <a:schemeClr val="tx1"/>
                </a:solidFill>
                <a:latin typeface="+mn-lt"/>
                <a:ea typeface="+mn-ea"/>
                <a:cs typeface="+mn-cs"/>
              </a:rPr>
              <a:t>death</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hemodynamic</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decompensation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collapse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within</a:t>
            </a:r>
            <a:r>
              <a:rPr lang="de-DE" sz="1200" b="0" kern="1200" dirty="0" smtClean="0">
                <a:solidFill>
                  <a:schemeClr val="tx1"/>
                </a:solidFill>
                <a:latin typeface="+mn-lt"/>
                <a:ea typeface="+mn-ea"/>
                <a:cs typeface="+mn-cs"/>
              </a:rPr>
              <a:t> 7 </a:t>
            </a:r>
            <a:r>
              <a:rPr lang="de-DE" sz="1200" b="0" kern="1200" dirty="0" err="1" smtClean="0">
                <a:solidFill>
                  <a:schemeClr val="tx1"/>
                </a:solidFill>
                <a:latin typeface="+mn-lt"/>
                <a:ea typeface="+mn-ea"/>
                <a:cs typeface="+mn-cs"/>
              </a:rPr>
              <a:t>days</a:t>
            </a:r>
            <a:r>
              <a:rPr lang="de-DE" sz="1200" b="0" kern="1200" dirty="0" smtClean="0">
                <a:solidFill>
                  <a:schemeClr val="tx1"/>
                </a:solidFill>
                <a:latin typeface="+mn-lt"/>
                <a:ea typeface="+mn-ea"/>
                <a:cs typeface="+mn-cs"/>
              </a:rPr>
              <a:t> after </a:t>
            </a:r>
            <a:r>
              <a:rPr lang="de-DE" sz="1200" b="0" kern="1200" dirty="0" err="1" smtClean="0">
                <a:solidFill>
                  <a:schemeClr val="tx1"/>
                </a:solidFill>
                <a:latin typeface="+mn-lt"/>
                <a:ea typeface="+mn-ea"/>
                <a:cs typeface="+mn-cs"/>
              </a:rPr>
              <a:t>randomization</a:t>
            </a:r>
            <a:r>
              <a:rPr lang="de-DE" sz="1200" b="0" kern="1200" dirty="0" smtClean="0">
                <a:solidFill>
                  <a:schemeClr val="tx1"/>
                </a:solidFill>
                <a:latin typeface="+mn-lt"/>
                <a:ea typeface="+mn-ea"/>
                <a:cs typeface="+mn-cs"/>
              </a:rPr>
              <a:t>. The </a:t>
            </a:r>
            <a:r>
              <a:rPr lang="de-DE" sz="1200" b="0" kern="1200" dirty="0" err="1" smtClean="0">
                <a:solidFill>
                  <a:schemeClr val="tx1"/>
                </a:solidFill>
                <a:latin typeface="+mn-lt"/>
                <a:ea typeface="+mn-ea"/>
                <a:cs typeface="+mn-cs"/>
              </a:rPr>
              <a:t>main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safety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outcomes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were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major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extracranial</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bleeding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ischemic</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hemorrhagic</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stroke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within</a:t>
            </a:r>
            <a:r>
              <a:rPr lang="de-DE" sz="1200" b="0" kern="1200" dirty="0" smtClean="0">
                <a:solidFill>
                  <a:schemeClr val="tx1"/>
                </a:solidFill>
                <a:latin typeface="+mn-lt"/>
                <a:ea typeface="+mn-ea"/>
                <a:cs typeface="+mn-cs"/>
              </a:rPr>
              <a:t> 7 </a:t>
            </a:r>
            <a:r>
              <a:rPr lang="de-DE" sz="1200" b="0" kern="1200" dirty="0" err="1" smtClean="0">
                <a:solidFill>
                  <a:schemeClr val="tx1"/>
                </a:solidFill>
                <a:latin typeface="+mn-lt"/>
                <a:ea typeface="+mn-ea"/>
                <a:cs typeface="+mn-cs"/>
              </a:rPr>
              <a:t>days</a:t>
            </a:r>
            <a:r>
              <a:rPr lang="de-DE" sz="1200" b="0" kern="1200" dirty="0" smtClean="0">
                <a:solidFill>
                  <a:schemeClr val="tx1"/>
                </a:solidFill>
                <a:latin typeface="+mn-lt"/>
                <a:ea typeface="+mn-ea"/>
                <a:cs typeface="+mn-cs"/>
              </a:rPr>
              <a:t> after </a:t>
            </a:r>
            <a:r>
              <a:rPr lang="de-DE" sz="1200" b="0" kern="1200" dirty="0" err="1" smtClean="0">
                <a:solidFill>
                  <a:schemeClr val="tx1"/>
                </a:solidFill>
                <a:latin typeface="+mn-lt"/>
                <a:ea typeface="+mn-ea"/>
                <a:cs typeface="+mn-cs"/>
              </a:rPr>
              <a:t>randomization</a:t>
            </a:r>
            <a:r>
              <a:rPr lang="de-DE" sz="1200" b="0" kern="1200" dirty="0" smtClean="0">
                <a:solidFill>
                  <a:schemeClr val="tx1"/>
                </a:solidFill>
                <a:latin typeface="+mn-lt"/>
                <a:ea typeface="+mn-ea"/>
                <a:cs typeface="+mn-cs"/>
              </a:rPr>
              <a:t>.</a:t>
            </a:r>
          </a:p>
          <a:p>
            <a:r>
              <a:rPr lang="de-DE" sz="1200" b="1" kern="1200" dirty="0" smtClean="0">
                <a:solidFill>
                  <a:schemeClr val="tx1"/>
                </a:solidFill>
                <a:latin typeface="+mn-lt"/>
                <a:ea typeface="+mn-ea"/>
                <a:cs typeface="+mn-cs"/>
              </a:rPr>
              <a:t>RESULTS:</a:t>
            </a:r>
          </a:p>
          <a:p>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1006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who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underwent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randomization</a:t>
            </a:r>
            <a:r>
              <a:rPr lang="de-DE" sz="1200" b="0" kern="1200" dirty="0" smtClean="0">
                <a:solidFill>
                  <a:schemeClr val="tx1"/>
                </a:solidFill>
                <a:latin typeface="+mn-lt"/>
                <a:ea typeface="+mn-ea"/>
                <a:cs typeface="+mn-cs"/>
              </a:rPr>
              <a:t>, 1005 </a:t>
            </a:r>
            <a:r>
              <a:rPr lang="de-DE" sz="1200" b="0" kern="1200" dirty="0" err="1" smtClean="0">
                <a:solidFill>
                  <a:schemeClr val="tx1"/>
                </a:solidFill>
                <a:latin typeface="+mn-lt"/>
                <a:ea typeface="+mn-ea"/>
                <a:cs typeface="+mn-cs"/>
              </a:rPr>
              <a:t>were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included</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intention-to-treat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analysis</a:t>
            </a:r>
            <a:r>
              <a:rPr lang="de-DE" sz="1200" b="0" kern="1200" dirty="0" smtClean="0">
                <a:solidFill>
                  <a:schemeClr val="tx1"/>
                </a:solidFill>
                <a:latin typeface="+mn-lt"/>
                <a:ea typeface="+mn-ea"/>
                <a:cs typeface="+mn-cs"/>
              </a:rPr>
              <a:t>. Death </a:t>
            </a:r>
            <a:r>
              <a:rPr lang="de-DE" sz="1200" b="0" kern="1200" dirty="0" err="1" smtClean="0">
                <a:solidFill>
                  <a:schemeClr val="tx1"/>
                </a:solidFill>
                <a:latin typeface="+mn-lt"/>
                <a:ea typeface="+mn-ea"/>
                <a:cs typeface="+mn-cs"/>
              </a:rPr>
              <a:t>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hemodynamic</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decompensation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occurred</a:t>
            </a:r>
            <a:r>
              <a:rPr lang="de-DE" sz="1200" b="0" kern="1200" dirty="0" smtClean="0">
                <a:solidFill>
                  <a:schemeClr val="tx1"/>
                </a:solidFill>
                <a:latin typeface="+mn-lt"/>
                <a:ea typeface="+mn-ea"/>
                <a:cs typeface="+mn-cs"/>
              </a:rPr>
              <a:t> in 13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506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(2.6%)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tenecteplase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compared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28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499 (5.6%)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placebo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odds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ratio</a:t>
            </a:r>
            <a:r>
              <a:rPr lang="de-DE" sz="1200" b="0" kern="1200" dirty="0" smtClean="0">
                <a:solidFill>
                  <a:schemeClr val="tx1"/>
                </a:solidFill>
                <a:latin typeface="+mn-lt"/>
                <a:ea typeface="+mn-ea"/>
                <a:cs typeface="+mn-cs"/>
              </a:rPr>
              <a:t>, 0.44; 95% </a:t>
            </a:r>
            <a:r>
              <a:rPr lang="de-DE" sz="1200" b="0" kern="1200" dirty="0" err="1" smtClean="0">
                <a:solidFill>
                  <a:schemeClr val="tx1"/>
                </a:solidFill>
                <a:latin typeface="+mn-lt"/>
                <a:ea typeface="+mn-ea"/>
                <a:cs typeface="+mn-cs"/>
              </a:rPr>
              <a:t>confidence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interval</a:t>
            </a:r>
            <a:r>
              <a:rPr lang="de-DE" sz="1200" b="0" kern="1200" dirty="0" smtClean="0">
                <a:solidFill>
                  <a:schemeClr val="tx1"/>
                </a:solidFill>
                <a:latin typeface="+mn-lt"/>
                <a:ea typeface="+mn-ea"/>
                <a:cs typeface="+mn-cs"/>
              </a:rPr>
              <a:t>, 0.23 </a:t>
            </a:r>
            <a:r>
              <a:rPr lang="de-DE" sz="1200" b="0" kern="1200" dirty="0" err="1" smtClean="0">
                <a:solidFill>
                  <a:schemeClr val="tx1"/>
                </a:solidFill>
                <a:latin typeface="+mn-lt"/>
                <a:ea typeface="+mn-ea"/>
                <a:cs typeface="+mn-cs"/>
              </a:rPr>
              <a:t>to</a:t>
            </a:r>
            <a:r>
              <a:rPr lang="de-DE" sz="1200" b="0" kern="1200" dirty="0" smtClean="0">
                <a:solidFill>
                  <a:schemeClr val="tx1"/>
                </a:solidFill>
                <a:latin typeface="+mn-lt"/>
                <a:ea typeface="+mn-ea"/>
                <a:cs typeface="+mn-cs"/>
              </a:rPr>
              <a:t> 0.87; P=0.02). </a:t>
            </a:r>
            <a:r>
              <a:rPr lang="de-DE" sz="1200" b="0" kern="1200" dirty="0" err="1" smtClean="0">
                <a:solidFill>
                  <a:schemeClr val="tx1"/>
                </a:solidFill>
                <a:latin typeface="+mn-lt"/>
                <a:ea typeface="+mn-ea"/>
                <a:cs typeface="+mn-cs"/>
              </a:rPr>
              <a:t>Between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randomization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day</a:t>
            </a:r>
            <a:r>
              <a:rPr lang="de-DE" sz="1200" b="0" kern="1200" dirty="0" smtClean="0">
                <a:solidFill>
                  <a:schemeClr val="tx1"/>
                </a:solidFill>
                <a:latin typeface="+mn-lt"/>
                <a:ea typeface="+mn-ea"/>
                <a:cs typeface="+mn-cs"/>
              </a:rPr>
              <a:t> 7, a total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6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(1.2%)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tenecteplase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9 (1.8%)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placebo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died</a:t>
            </a:r>
            <a:r>
              <a:rPr lang="de-DE" sz="1200" b="0" kern="1200" dirty="0" smtClean="0">
                <a:solidFill>
                  <a:schemeClr val="tx1"/>
                </a:solidFill>
                <a:latin typeface="+mn-lt"/>
                <a:ea typeface="+mn-ea"/>
                <a:cs typeface="+mn-cs"/>
              </a:rPr>
              <a:t> (P=0.42). </a:t>
            </a:r>
            <a:r>
              <a:rPr lang="de-DE" sz="1200" b="0" kern="1200" dirty="0" err="1" smtClean="0">
                <a:solidFill>
                  <a:schemeClr val="tx1"/>
                </a:solidFill>
                <a:latin typeface="+mn-lt"/>
                <a:ea typeface="+mn-ea"/>
                <a:cs typeface="+mn-cs"/>
              </a:rPr>
              <a:t>Extracranial</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bleeding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occurred</a:t>
            </a:r>
            <a:r>
              <a:rPr lang="de-DE" sz="1200" b="0" kern="1200" dirty="0" smtClean="0">
                <a:solidFill>
                  <a:schemeClr val="tx1"/>
                </a:solidFill>
                <a:latin typeface="+mn-lt"/>
                <a:ea typeface="+mn-ea"/>
                <a:cs typeface="+mn-cs"/>
              </a:rPr>
              <a:t> in 32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(6.3%)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tenecteplase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6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(1.2%)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placebo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(P&lt;0.001). </a:t>
            </a:r>
            <a:r>
              <a:rPr lang="de-DE" sz="1200" b="0" kern="1200" dirty="0" err="1" smtClean="0">
                <a:solidFill>
                  <a:schemeClr val="tx1"/>
                </a:solidFill>
                <a:latin typeface="+mn-lt"/>
                <a:ea typeface="+mn-ea"/>
                <a:cs typeface="+mn-cs"/>
              </a:rPr>
              <a:t>Stroke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occurred</a:t>
            </a:r>
            <a:r>
              <a:rPr lang="de-DE" sz="1200" b="0" kern="1200" dirty="0" smtClean="0">
                <a:solidFill>
                  <a:schemeClr val="tx1"/>
                </a:solidFill>
                <a:latin typeface="+mn-lt"/>
                <a:ea typeface="+mn-ea"/>
                <a:cs typeface="+mn-cs"/>
              </a:rPr>
              <a:t> in 12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(2.4%)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tenecteplase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was </a:t>
            </a:r>
            <a:r>
              <a:rPr lang="de-DE" sz="1200" b="0" kern="1200" dirty="0" err="1" smtClean="0">
                <a:solidFill>
                  <a:schemeClr val="tx1"/>
                </a:solidFill>
                <a:latin typeface="+mn-lt"/>
                <a:ea typeface="+mn-ea"/>
                <a:cs typeface="+mn-cs"/>
              </a:rPr>
              <a:t>hemorrhagic</a:t>
            </a:r>
            <a:r>
              <a:rPr lang="de-DE" sz="1200" b="0" kern="1200" dirty="0" smtClean="0">
                <a:solidFill>
                  <a:schemeClr val="tx1"/>
                </a:solidFill>
                <a:latin typeface="+mn-lt"/>
                <a:ea typeface="+mn-ea"/>
                <a:cs typeface="+mn-cs"/>
              </a:rPr>
              <a:t> in 10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1 </a:t>
            </a:r>
            <a:r>
              <a:rPr lang="de-DE" sz="1200" b="0" kern="1200" dirty="0" err="1" smtClean="0">
                <a:solidFill>
                  <a:schemeClr val="tx1"/>
                </a:solidFill>
                <a:latin typeface="+mn-lt"/>
                <a:ea typeface="+mn-ea"/>
                <a:cs typeface="+mn-cs"/>
              </a:rPr>
              <a:t>patient</a:t>
            </a:r>
            <a:r>
              <a:rPr lang="de-DE" sz="1200" b="0" kern="1200" dirty="0" smtClean="0">
                <a:solidFill>
                  <a:schemeClr val="tx1"/>
                </a:solidFill>
                <a:latin typeface="+mn-lt"/>
                <a:ea typeface="+mn-ea"/>
                <a:cs typeface="+mn-cs"/>
              </a:rPr>
              <a:t> (0.2%)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placebo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had</a:t>
            </a:r>
            <a:r>
              <a:rPr lang="de-DE" sz="1200" b="0" kern="1200" dirty="0" smtClean="0">
                <a:solidFill>
                  <a:schemeClr val="tx1"/>
                </a:solidFill>
                <a:latin typeface="+mn-lt"/>
                <a:ea typeface="+mn-ea"/>
                <a:cs typeface="+mn-cs"/>
              </a:rPr>
              <a:t> a </a:t>
            </a:r>
            <a:r>
              <a:rPr lang="de-DE" sz="1200" b="0" kern="1200" dirty="0" err="1" smtClean="0">
                <a:solidFill>
                  <a:schemeClr val="tx1"/>
                </a:solidFill>
                <a:latin typeface="+mn-lt"/>
                <a:ea typeface="+mn-ea"/>
                <a:cs typeface="+mn-cs"/>
              </a:rPr>
              <a:t>stroke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which</a:t>
            </a:r>
            <a:r>
              <a:rPr lang="de-DE" sz="1200" b="0" kern="1200" dirty="0" smtClean="0">
                <a:solidFill>
                  <a:schemeClr val="tx1"/>
                </a:solidFill>
                <a:latin typeface="+mn-lt"/>
                <a:ea typeface="+mn-ea"/>
                <a:cs typeface="+mn-cs"/>
              </a:rPr>
              <a:t> was </a:t>
            </a:r>
            <a:r>
              <a:rPr lang="de-DE" sz="1200" b="0" kern="1200" dirty="0" err="1" smtClean="0">
                <a:solidFill>
                  <a:schemeClr val="tx1"/>
                </a:solidFill>
                <a:latin typeface="+mn-lt"/>
                <a:ea typeface="+mn-ea"/>
                <a:cs typeface="+mn-cs"/>
              </a:rPr>
              <a:t>hemorrhagic</a:t>
            </a:r>
            <a:r>
              <a:rPr lang="de-DE" sz="1200" b="0" kern="1200" dirty="0" smtClean="0">
                <a:solidFill>
                  <a:schemeClr val="tx1"/>
                </a:solidFill>
                <a:latin typeface="+mn-lt"/>
                <a:ea typeface="+mn-ea"/>
                <a:cs typeface="+mn-cs"/>
              </a:rPr>
              <a:t> (P=0.003). </a:t>
            </a:r>
            <a:r>
              <a:rPr lang="de-DE" sz="1200" b="0" kern="1200" dirty="0" err="1" smtClean="0">
                <a:solidFill>
                  <a:schemeClr val="tx1"/>
                </a:solidFill>
                <a:latin typeface="+mn-lt"/>
                <a:ea typeface="+mn-ea"/>
                <a:cs typeface="+mn-cs"/>
              </a:rPr>
              <a:t>By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day</a:t>
            </a:r>
            <a:r>
              <a:rPr lang="de-DE" sz="1200" b="0" kern="1200" dirty="0" smtClean="0">
                <a:solidFill>
                  <a:schemeClr val="tx1"/>
                </a:solidFill>
                <a:latin typeface="+mn-lt"/>
                <a:ea typeface="+mn-ea"/>
                <a:cs typeface="+mn-cs"/>
              </a:rPr>
              <a:t> 30, a total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12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(2.4%)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tenecteplase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16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(3.2%)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placebo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had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died</a:t>
            </a:r>
            <a:r>
              <a:rPr lang="de-DE" sz="1200" b="0" kern="1200" dirty="0" smtClean="0">
                <a:solidFill>
                  <a:schemeClr val="tx1"/>
                </a:solidFill>
                <a:latin typeface="+mn-lt"/>
                <a:ea typeface="+mn-ea"/>
                <a:cs typeface="+mn-cs"/>
              </a:rPr>
              <a:t> (P=0.42).</a:t>
            </a:r>
          </a:p>
          <a:p>
            <a:r>
              <a:rPr lang="de-DE" sz="1200" b="1" kern="1200" dirty="0" smtClean="0">
                <a:solidFill>
                  <a:schemeClr val="tx1"/>
                </a:solidFill>
                <a:latin typeface="+mn-lt"/>
                <a:ea typeface="+mn-ea"/>
                <a:cs typeface="+mn-cs"/>
              </a:rPr>
              <a:t>CONCLUSIONS:</a:t>
            </a:r>
          </a:p>
          <a:p>
            <a:r>
              <a:rPr lang="de-DE" sz="1200" b="0" kern="1200" dirty="0" smtClean="0">
                <a:solidFill>
                  <a:schemeClr val="tx1"/>
                </a:solidFill>
                <a:latin typeface="+mn-lt"/>
                <a:ea typeface="+mn-ea"/>
                <a:cs typeface="+mn-cs"/>
              </a:rPr>
              <a:t>In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intermediate-</a:t>
            </a:r>
            <a:r>
              <a:rPr lang="de-DE" sz="1200" b="0" kern="1200" dirty="0" err="1" smtClean="0">
                <a:solidFill>
                  <a:schemeClr val="tx1"/>
                </a:solidFill>
                <a:latin typeface="+mn-lt"/>
                <a:ea typeface="+mn-ea"/>
                <a:cs typeface="+mn-cs"/>
              </a:rPr>
              <a:t>risk</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pulmonary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embolism</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fibrinolytic</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therapy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prevented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hemodynamic</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decompensation</a:t>
            </a:r>
            <a:r>
              <a:rPr lang="de-DE" sz="1200" b="0" kern="1200" dirty="0" smtClean="0">
                <a:solidFill>
                  <a:schemeClr val="tx1"/>
                </a:solidFill>
                <a:latin typeface="+mn-lt"/>
                <a:ea typeface="+mn-ea"/>
                <a:cs typeface="+mn-cs"/>
              </a:rPr>
              <a:t> but </a:t>
            </a:r>
            <a:r>
              <a:rPr lang="de-DE" sz="1200" b="0" kern="1200" dirty="0" err="1" smtClean="0">
                <a:solidFill>
                  <a:schemeClr val="tx1"/>
                </a:solidFill>
                <a:latin typeface="+mn-lt"/>
                <a:ea typeface="+mn-ea"/>
                <a:cs typeface="+mn-cs"/>
              </a:rPr>
              <a:t>increased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risk</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major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hemorrhage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stroke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Funded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Programme </a:t>
            </a:r>
            <a:r>
              <a:rPr lang="de-DE" sz="1200" b="0" kern="1200" dirty="0" err="1" smtClean="0">
                <a:solidFill>
                  <a:schemeClr val="tx1"/>
                </a:solidFill>
                <a:latin typeface="+mn-lt"/>
                <a:ea typeface="+mn-ea"/>
                <a:cs typeface="+mn-cs"/>
              </a:rPr>
              <a:t>Hospitalier</a:t>
            </a:r>
            <a:r>
              <a:rPr lang="de-DE" sz="1200" b="0" kern="1200" dirty="0" smtClean="0">
                <a:solidFill>
                  <a:schemeClr val="tx1"/>
                </a:solidFill>
                <a:latin typeface="+mn-lt"/>
                <a:ea typeface="+mn-ea"/>
                <a:cs typeface="+mn-cs"/>
              </a:rPr>
              <a:t> de Recherche </a:t>
            </a:r>
            <a:r>
              <a:rPr lang="de-DE" sz="1200" b="0" kern="1200" dirty="0" err="1" smtClean="0">
                <a:solidFill>
                  <a:schemeClr val="tx1"/>
                </a:solidFill>
                <a:latin typeface="+mn-lt"/>
                <a:ea typeface="+mn-ea"/>
                <a:cs typeface="+mn-cs"/>
              </a:rPr>
              <a:t>Clinique</a:t>
            </a:r>
            <a:r>
              <a:rPr lang="de-DE" sz="1200" b="0" kern="1200" dirty="0" smtClean="0">
                <a:solidFill>
                  <a:schemeClr val="tx1"/>
                </a:solidFill>
                <a:latin typeface="+mn-lt"/>
                <a:ea typeface="+mn-ea"/>
                <a:cs typeface="+mn-cs"/>
              </a:rPr>
              <a:t> in France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others</a:t>
            </a:r>
            <a:r>
              <a:rPr lang="de-DE" sz="1200" b="0" kern="1200" dirty="0" smtClean="0">
                <a:solidFill>
                  <a:schemeClr val="tx1"/>
                </a:solidFill>
                <a:latin typeface="+mn-lt"/>
                <a:ea typeface="+mn-ea"/>
                <a:cs typeface="+mn-cs"/>
              </a:rPr>
              <a:t>; PEITHO </a:t>
            </a:r>
            <a:r>
              <a:rPr lang="de-DE" sz="1200" b="0" kern="1200" dirty="0" err="1" smtClean="0">
                <a:solidFill>
                  <a:schemeClr val="tx1"/>
                </a:solidFill>
                <a:latin typeface="+mn-lt"/>
                <a:ea typeface="+mn-ea"/>
                <a:cs typeface="+mn-cs"/>
              </a:rPr>
              <a:t>EudraCT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number</a:t>
            </a:r>
            <a:r>
              <a:rPr lang="de-DE" sz="1200" b="0" kern="1200" dirty="0" smtClean="0">
                <a:solidFill>
                  <a:schemeClr val="tx1"/>
                </a:solidFill>
                <a:latin typeface="+mn-lt"/>
                <a:ea typeface="+mn-ea"/>
                <a:cs typeface="+mn-cs"/>
              </a:rPr>
              <a:t>, 2006-005328-18; </a:t>
            </a:r>
            <a:r>
              <a:rPr lang="de-DE" sz="1200" b="0" kern="1200" dirty="0" err="1" smtClean="0">
                <a:solidFill>
                  <a:schemeClr val="tx1"/>
                </a:solidFill>
                <a:latin typeface="+mn-lt"/>
                <a:ea typeface="+mn-ea"/>
                <a:cs typeface="+mn-cs"/>
              </a:rPr>
              <a:t>ClinicalTrials.gov</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number</a:t>
            </a:r>
            <a:r>
              <a:rPr lang="de-DE" sz="1200" b="0" kern="1200" dirty="0" smtClean="0">
                <a:solidFill>
                  <a:schemeClr val="tx1"/>
                </a:solidFill>
                <a:latin typeface="+mn-lt"/>
                <a:ea typeface="+mn-ea"/>
                <a:cs typeface="+mn-cs"/>
              </a:rPr>
              <a:t>, </a:t>
            </a:r>
            <a:r>
              <a:rPr lang="de-DE" sz="1200" b="0" u="sng" kern="1200" dirty="0" smtClean="0">
                <a:solidFill>
                  <a:schemeClr val="tx1"/>
                </a:solidFill>
                <a:latin typeface="+mn-lt"/>
                <a:ea typeface="+mn-ea"/>
                <a:cs typeface="+mn-cs"/>
                <a:hlinkClick r:id="rId3"/>
              </a:rPr>
              <a:t>NCT00639743.).</a:t>
            </a:r>
            <a:endParaRPr lang="de-DE" dirty="0"/>
          </a:p>
        </p:txBody>
      </p:sp>
      <p:sp>
        <p:nvSpPr>
          <p:cNvPr id="4" name="Foliennummernplatzhalter 3"/>
          <p:cNvSpPr>
            <a:spLocks noGrp="1"/>
          </p:cNvSpPr>
          <p:nvPr>
            <p:ph type="sldNum" sz="quarter" idx="10"/>
          </p:nvPr>
        </p:nvSpPr>
        <p:spPr/>
        <p:txBody>
          <a:bodyPr/>
          <a:lstStyle/>
          <a:p>
            <a:fld id="{3DF4EBDC-D675-9040-A021-8C5CCD16F774}" type="slidenum">
              <a:rPr lang="de-DE" smtClean="0"/>
              <a:t>27</a:t>
            </a:fld>
            <a:endParaRPr lang="de-DE"/>
          </a:p>
        </p:txBody>
      </p:sp>
    </p:spTree>
    <p:extLst>
      <p:ext uri="{BB962C8B-B14F-4D97-AF65-F5344CB8AC3E}">
        <p14:creationId xmlns:p14="http://schemas.microsoft.com/office/powerpoint/2010/main" val="75502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B777005-2066-4EC4-A592-A226E0B58FF1}" type="slidenum">
              <a:rPr lang="en-GB" smtClean="0"/>
              <a:t>28</a:t>
            </a:fld>
            <a:endParaRPr lang="en-GB"/>
          </a:p>
        </p:txBody>
      </p:sp>
    </p:spTree>
    <p:extLst>
      <p:ext uri="{BB962C8B-B14F-4D97-AF65-F5344CB8AC3E}">
        <p14:creationId xmlns:p14="http://schemas.microsoft.com/office/powerpoint/2010/main" val="598375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B777005-2066-4EC4-A592-A226E0B58FF1}" type="slidenum">
              <a:rPr lang="en-GB" smtClean="0"/>
              <a:t>4</a:t>
            </a:fld>
            <a:endParaRPr lang="en-GB"/>
          </a:p>
        </p:txBody>
      </p:sp>
    </p:spTree>
    <p:extLst>
      <p:ext uri="{BB962C8B-B14F-4D97-AF65-F5344CB8AC3E}">
        <p14:creationId xmlns:p14="http://schemas.microsoft.com/office/powerpoint/2010/main" val="598375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B777005-2066-4EC4-A592-A226E0B58FF1}" type="slidenum">
              <a:rPr lang="en-GB" smtClean="0"/>
              <a:t>29</a:t>
            </a:fld>
            <a:endParaRPr lang="en-GB"/>
          </a:p>
        </p:txBody>
      </p:sp>
    </p:spTree>
    <p:extLst>
      <p:ext uri="{BB962C8B-B14F-4D97-AF65-F5344CB8AC3E}">
        <p14:creationId xmlns:p14="http://schemas.microsoft.com/office/powerpoint/2010/main" val="598375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err="1" smtClean="0">
                <a:solidFill>
                  <a:schemeClr val="tx1"/>
                </a:solidFill>
                <a:latin typeface="+mn-lt"/>
                <a:ea typeface="+mn-ea"/>
                <a:cs typeface="+mn-cs"/>
              </a:rPr>
              <a:t>Use</a:t>
            </a:r>
            <a:r>
              <a:rPr lang="de-DE" sz="1200" b="1" kern="1200" dirty="0" smtClean="0">
                <a:solidFill>
                  <a:schemeClr val="tx1"/>
                </a:solidFill>
                <a:latin typeface="+mn-lt"/>
                <a:ea typeface="+mn-ea"/>
                <a:cs typeface="+mn-cs"/>
              </a:rPr>
              <a:t> in </a:t>
            </a:r>
            <a:r>
              <a:rPr lang="de-DE" sz="1200" b="1" kern="1200" dirty="0" err="1" smtClean="0">
                <a:solidFill>
                  <a:schemeClr val="tx1"/>
                </a:solidFill>
                <a:latin typeface="+mn-lt"/>
                <a:ea typeface="+mn-ea"/>
                <a:cs typeface="+mn-cs"/>
              </a:rPr>
              <a:t>Patients</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with</a:t>
            </a:r>
            <a:r>
              <a:rPr lang="de-DE" sz="1200" b="1" kern="1200" dirty="0" smtClean="0">
                <a:solidFill>
                  <a:schemeClr val="tx1"/>
                </a:solidFill>
                <a:latin typeface="+mn-lt"/>
                <a:ea typeface="+mn-ea"/>
                <a:cs typeface="+mn-cs"/>
              </a:rPr>
              <a:t> Renal </a:t>
            </a:r>
            <a:r>
              <a:rPr lang="de-DE" sz="1200" b="1" kern="1200" dirty="0" err="1" smtClean="0">
                <a:solidFill>
                  <a:schemeClr val="tx1"/>
                </a:solidFill>
                <a:latin typeface="+mn-lt"/>
                <a:ea typeface="+mn-ea"/>
                <a:cs typeface="+mn-cs"/>
              </a:rPr>
              <a:t>Impairment</a:t>
            </a:r>
            <a:r>
              <a:rPr lang="de-DE" sz="1200" b="0" kern="1200" dirty="0" smtClean="0">
                <a:solidFill>
                  <a:schemeClr val="tx1"/>
                </a:solidFill>
                <a:latin typeface="+mn-lt"/>
                <a:ea typeface="+mn-ea"/>
                <a:cs typeface="+mn-cs"/>
              </a:rPr>
              <a:t>:</a:t>
            </a:r>
          </a:p>
          <a:p>
            <a:endParaRPr lang="de-DE" sz="1200" b="0" kern="1200" dirty="0" smtClean="0">
              <a:solidFill>
                <a:schemeClr val="tx1"/>
              </a:solidFill>
              <a:latin typeface="+mn-lt"/>
              <a:ea typeface="+mn-ea"/>
              <a:cs typeface="+mn-cs"/>
            </a:endParaRPr>
          </a:p>
          <a:p>
            <a:r>
              <a:rPr lang="de-DE" sz="1200" b="1" kern="1200" dirty="0" err="1" smtClean="0">
                <a:solidFill>
                  <a:schemeClr val="tx1"/>
                </a:solidFill>
                <a:latin typeface="+mn-lt"/>
                <a:ea typeface="+mn-ea"/>
                <a:cs typeface="+mn-cs"/>
              </a:rPr>
              <a:t>Nonvalvular</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Atrial</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Fibrillation</a:t>
            </a:r>
            <a:endParaRPr lang="de-DE" sz="1200" b="0" kern="1200" dirty="0" smtClean="0">
              <a:solidFill>
                <a:schemeClr val="tx1"/>
              </a:solidFill>
              <a:latin typeface="+mn-lt"/>
              <a:ea typeface="+mn-ea"/>
              <a:cs typeface="+mn-cs"/>
            </a:endParaRPr>
          </a:p>
          <a:p>
            <a:r>
              <a:rPr lang="de-DE" sz="1200" b="0" kern="1200" dirty="0" err="1" smtClean="0">
                <a:solidFill>
                  <a:schemeClr val="tx1"/>
                </a:solidFill>
                <a:latin typeface="+mn-lt"/>
                <a:ea typeface="+mn-ea"/>
                <a:cs typeface="+mn-cs"/>
              </a:rPr>
              <a:t>Avoid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use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XARELTO in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CrCl</a:t>
            </a:r>
            <a:r>
              <a:rPr lang="de-DE" sz="1200" b="0" kern="1200" dirty="0" smtClean="0">
                <a:solidFill>
                  <a:schemeClr val="tx1"/>
                </a:solidFill>
                <a:latin typeface="+mn-lt"/>
                <a:ea typeface="+mn-ea"/>
                <a:cs typeface="+mn-cs"/>
              </a:rPr>
              <a:t> &lt;15 </a:t>
            </a:r>
            <a:r>
              <a:rPr lang="de-DE" sz="1200" b="0" kern="1200" dirty="0" err="1" smtClean="0">
                <a:solidFill>
                  <a:schemeClr val="tx1"/>
                </a:solidFill>
                <a:latin typeface="+mn-lt"/>
                <a:ea typeface="+mn-ea"/>
                <a:cs typeface="+mn-cs"/>
              </a:rPr>
              <a:t>mL</a:t>
            </a:r>
            <a:r>
              <a:rPr lang="de-DE" sz="1200" b="0" kern="1200" dirty="0" smtClean="0">
                <a:solidFill>
                  <a:schemeClr val="tx1"/>
                </a:solidFill>
                <a:latin typeface="+mn-lt"/>
                <a:ea typeface="+mn-ea"/>
                <a:cs typeface="+mn-cs"/>
              </a:rPr>
              <a:t>/min </a:t>
            </a:r>
            <a:r>
              <a:rPr lang="de-DE" sz="1200" b="0" kern="1200" dirty="0" err="1" smtClean="0">
                <a:solidFill>
                  <a:schemeClr val="tx1"/>
                </a:solidFill>
                <a:latin typeface="+mn-lt"/>
                <a:ea typeface="+mn-ea"/>
                <a:cs typeface="+mn-cs"/>
              </a:rPr>
              <a:t>since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drug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exposure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is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increased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Periodically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assess</a:t>
            </a:r>
            <a:r>
              <a:rPr lang="de-DE" sz="1200" b="0" kern="1200" dirty="0" smtClean="0">
                <a:solidFill>
                  <a:schemeClr val="tx1"/>
                </a:solidFill>
                <a:latin typeface="+mn-lt"/>
                <a:ea typeface="+mn-ea"/>
                <a:cs typeface="+mn-cs"/>
              </a:rPr>
              <a:t> renal </a:t>
            </a:r>
            <a:r>
              <a:rPr lang="de-DE" sz="1200" b="0" kern="1200" dirty="0" err="1" smtClean="0">
                <a:solidFill>
                  <a:schemeClr val="tx1"/>
                </a:solidFill>
                <a:latin typeface="+mn-lt"/>
                <a:ea typeface="+mn-ea"/>
                <a:cs typeface="+mn-cs"/>
              </a:rPr>
              <a:t>function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clinically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indicated</a:t>
            </a:r>
            <a:r>
              <a:rPr lang="de-DE" sz="1200" b="0" kern="1200" dirty="0" smtClean="0">
                <a:solidFill>
                  <a:schemeClr val="tx1"/>
                </a:solidFill>
                <a:latin typeface="+mn-lt"/>
                <a:ea typeface="+mn-ea"/>
                <a:cs typeface="+mn-cs"/>
              </a:rPr>
              <a:t> (i.e., </a:t>
            </a:r>
            <a:r>
              <a:rPr lang="de-DE" sz="1200" b="0" kern="1200" dirty="0" err="1" smtClean="0">
                <a:solidFill>
                  <a:schemeClr val="tx1"/>
                </a:solidFill>
                <a:latin typeface="+mn-lt"/>
                <a:ea typeface="+mn-ea"/>
                <a:cs typeface="+mn-cs"/>
              </a:rPr>
              <a:t>more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frequently</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situations</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which</a:t>
            </a:r>
            <a:r>
              <a:rPr lang="de-DE" sz="1200" b="0" kern="1200" dirty="0" smtClean="0">
                <a:solidFill>
                  <a:schemeClr val="tx1"/>
                </a:solidFill>
                <a:latin typeface="+mn-lt"/>
                <a:ea typeface="+mn-ea"/>
                <a:cs typeface="+mn-cs"/>
              </a:rPr>
              <a:t> renal </a:t>
            </a:r>
            <a:r>
              <a:rPr lang="de-DE" sz="1200" b="0" kern="1200" dirty="0" err="1" smtClean="0">
                <a:solidFill>
                  <a:schemeClr val="tx1"/>
                </a:solidFill>
                <a:latin typeface="+mn-lt"/>
                <a:ea typeface="+mn-ea"/>
                <a:cs typeface="+mn-cs"/>
              </a:rPr>
              <a:t>function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may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decline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adjust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therapy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accordingly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Discontinue</a:t>
            </a:r>
            <a:r>
              <a:rPr lang="de-DE" sz="1200" b="0" kern="1200" dirty="0" smtClean="0">
                <a:solidFill>
                  <a:schemeClr val="tx1"/>
                </a:solidFill>
                <a:latin typeface="+mn-lt"/>
                <a:ea typeface="+mn-ea"/>
                <a:cs typeface="+mn-cs"/>
              </a:rPr>
              <a:t> XARELTO in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who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develop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acute</a:t>
            </a:r>
            <a:r>
              <a:rPr lang="de-DE" sz="1200" b="0" kern="1200" dirty="0" smtClean="0">
                <a:solidFill>
                  <a:schemeClr val="tx1"/>
                </a:solidFill>
                <a:latin typeface="+mn-lt"/>
                <a:ea typeface="+mn-ea"/>
                <a:cs typeface="+mn-cs"/>
              </a:rPr>
              <a:t> renal </a:t>
            </a:r>
            <a:r>
              <a:rPr lang="de-DE" sz="1200" b="0" kern="1200" dirty="0" err="1" smtClean="0">
                <a:solidFill>
                  <a:schemeClr val="tx1"/>
                </a:solidFill>
                <a:latin typeface="+mn-lt"/>
                <a:ea typeface="+mn-ea"/>
                <a:cs typeface="+mn-cs"/>
              </a:rPr>
              <a:t>failure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while</a:t>
            </a:r>
            <a:r>
              <a:rPr lang="de-DE" sz="1200" b="0" kern="1200" dirty="0" smtClean="0">
                <a:solidFill>
                  <a:schemeClr val="tx1"/>
                </a:solidFill>
                <a:latin typeface="+mn-lt"/>
                <a:ea typeface="+mn-ea"/>
                <a:cs typeface="+mn-cs"/>
              </a:rPr>
              <a:t> on XARELTO.</a:t>
            </a:r>
          </a:p>
          <a:p>
            <a:r>
              <a:rPr lang="de-DE" sz="1200" b="0" kern="1200" dirty="0" err="1" smtClean="0">
                <a:solidFill>
                  <a:schemeClr val="tx1"/>
                </a:solidFill>
                <a:latin typeface="+mn-lt"/>
                <a:ea typeface="+mn-ea"/>
                <a:cs typeface="+mn-cs"/>
              </a:rPr>
              <a:t>For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CrCl</a:t>
            </a:r>
            <a:r>
              <a:rPr lang="de-DE" sz="1200" b="0" kern="1200" dirty="0" smtClean="0">
                <a:solidFill>
                  <a:schemeClr val="tx1"/>
                </a:solidFill>
                <a:latin typeface="+mn-lt"/>
                <a:ea typeface="+mn-ea"/>
                <a:cs typeface="+mn-cs"/>
              </a:rPr>
              <a:t> &gt;50 </a:t>
            </a:r>
            <a:r>
              <a:rPr lang="de-DE" sz="1200" b="0" kern="1200" dirty="0" err="1" smtClean="0">
                <a:solidFill>
                  <a:schemeClr val="tx1"/>
                </a:solidFill>
                <a:latin typeface="+mn-lt"/>
                <a:ea typeface="+mn-ea"/>
                <a:cs typeface="+mn-cs"/>
              </a:rPr>
              <a:t>mL</a:t>
            </a:r>
            <a:r>
              <a:rPr lang="de-DE" sz="1200" b="0" kern="1200" dirty="0" smtClean="0">
                <a:solidFill>
                  <a:schemeClr val="tx1"/>
                </a:solidFill>
                <a:latin typeface="+mn-lt"/>
                <a:ea typeface="+mn-ea"/>
                <a:cs typeface="+mn-cs"/>
              </a:rPr>
              <a:t>/min: 20 mg </a:t>
            </a:r>
            <a:r>
              <a:rPr lang="de-DE" sz="1200" b="0" kern="1200" dirty="0" err="1" smtClean="0">
                <a:solidFill>
                  <a:schemeClr val="tx1"/>
                </a:solidFill>
                <a:latin typeface="+mn-lt"/>
                <a:ea typeface="+mn-ea"/>
                <a:cs typeface="+mn-cs"/>
              </a:rPr>
              <a:t>orally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once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daily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evening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meal</a:t>
            </a:r>
            <a:endParaRPr lang="de-DE" sz="1200" b="0" kern="1200" dirty="0" smtClean="0">
              <a:solidFill>
                <a:schemeClr val="tx1"/>
              </a:solidFill>
              <a:latin typeface="+mn-lt"/>
              <a:ea typeface="+mn-ea"/>
              <a:cs typeface="+mn-cs"/>
            </a:endParaRPr>
          </a:p>
          <a:p>
            <a:r>
              <a:rPr lang="de-DE" sz="1200" b="0" kern="1200" dirty="0" err="1" smtClean="0">
                <a:solidFill>
                  <a:schemeClr val="tx1"/>
                </a:solidFill>
                <a:latin typeface="+mn-lt"/>
                <a:ea typeface="+mn-ea"/>
                <a:cs typeface="+mn-cs"/>
              </a:rPr>
              <a:t>For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CrCl</a:t>
            </a:r>
            <a:r>
              <a:rPr lang="de-DE" sz="1200" b="0" kern="1200" dirty="0" smtClean="0">
                <a:solidFill>
                  <a:schemeClr val="tx1"/>
                </a:solidFill>
                <a:latin typeface="+mn-lt"/>
                <a:ea typeface="+mn-ea"/>
                <a:cs typeface="+mn-cs"/>
              </a:rPr>
              <a:t> 15 - 50 </a:t>
            </a:r>
            <a:r>
              <a:rPr lang="de-DE" sz="1200" b="0" kern="1200" dirty="0" err="1" smtClean="0">
                <a:solidFill>
                  <a:schemeClr val="tx1"/>
                </a:solidFill>
                <a:latin typeface="+mn-lt"/>
                <a:ea typeface="+mn-ea"/>
                <a:cs typeface="+mn-cs"/>
              </a:rPr>
              <a:t>mL</a:t>
            </a:r>
            <a:r>
              <a:rPr lang="de-DE" sz="1200" b="0" kern="1200" dirty="0" smtClean="0">
                <a:solidFill>
                  <a:schemeClr val="tx1"/>
                </a:solidFill>
                <a:latin typeface="+mn-lt"/>
                <a:ea typeface="+mn-ea"/>
                <a:cs typeface="+mn-cs"/>
              </a:rPr>
              <a:t>/min: 15 mg </a:t>
            </a:r>
            <a:r>
              <a:rPr lang="de-DE" sz="1200" b="0" kern="1200" dirty="0" err="1" smtClean="0">
                <a:solidFill>
                  <a:schemeClr val="tx1"/>
                </a:solidFill>
                <a:latin typeface="+mn-lt"/>
                <a:ea typeface="+mn-ea"/>
                <a:cs typeface="+mn-cs"/>
              </a:rPr>
              <a:t>orally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once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daily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evening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meal</a:t>
            </a:r>
            <a:endParaRPr lang="de-DE" sz="1200" b="0" kern="1200" dirty="0" smtClean="0">
              <a:solidFill>
                <a:schemeClr val="tx1"/>
              </a:solidFill>
              <a:latin typeface="+mn-lt"/>
              <a:ea typeface="+mn-ea"/>
              <a:cs typeface="+mn-cs"/>
            </a:endParaRPr>
          </a:p>
          <a:p>
            <a:endParaRPr lang="de-DE" sz="1200" b="0" kern="1200" dirty="0" smtClean="0">
              <a:solidFill>
                <a:schemeClr val="tx1"/>
              </a:solidFill>
              <a:latin typeface="+mn-lt"/>
              <a:ea typeface="+mn-ea"/>
              <a:cs typeface="+mn-cs"/>
            </a:endParaRPr>
          </a:p>
          <a:p>
            <a:r>
              <a:rPr lang="de-DE" sz="1200" b="1" kern="1200" dirty="0" smtClean="0">
                <a:solidFill>
                  <a:schemeClr val="tx1"/>
                </a:solidFill>
                <a:latin typeface="+mn-lt"/>
                <a:ea typeface="+mn-ea"/>
                <a:cs typeface="+mn-cs"/>
              </a:rPr>
              <a:t>Treatment </a:t>
            </a:r>
            <a:r>
              <a:rPr lang="de-DE" sz="1200" b="1" kern="1200" dirty="0" err="1" smtClean="0">
                <a:solidFill>
                  <a:schemeClr val="tx1"/>
                </a:solidFill>
                <a:latin typeface="+mn-lt"/>
                <a:ea typeface="+mn-ea"/>
                <a:cs typeface="+mn-cs"/>
              </a:rPr>
              <a:t>of</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Deep</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Vein</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Thrombosis</a:t>
            </a:r>
            <a:r>
              <a:rPr lang="de-DE" sz="1200" b="1" kern="1200" dirty="0" smtClean="0">
                <a:solidFill>
                  <a:schemeClr val="tx1"/>
                </a:solidFill>
                <a:latin typeface="+mn-lt"/>
                <a:ea typeface="+mn-ea"/>
                <a:cs typeface="+mn-cs"/>
              </a:rPr>
              <a:t> (DVT), </a:t>
            </a:r>
            <a:r>
              <a:rPr lang="de-DE" sz="1200" b="1" kern="1200" dirty="0" err="1" smtClean="0">
                <a:solidFill>
                  <a:schemeClr val="tx1"/>
                </a:solidFill>
                <a:latin typeface="+mn-lt"/>
                <a:ea typeface="+mn-ea"/>
                <a:cs typeface="+mn-cs"/>
              </a:rPr>
              <a:t>Pulmonary</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Embolism</a:t>
            </a:r>
            <a:r>
              <a:rPr lang="de-DE" sz="1200" b="1" kern="1200" dirty="0" smtClean="0">
                <a:solidFill>
                  <a:schemeClr val="tx1"/>
                </a:solidFill>
                <a:latin typeface="+mn-lt"/>
                <a:ea typeface="+mn-ea"/>
                <a:cs typeface="+mn-cs"/>
              </a:rPr>
              <a:t> (PE), </a:t>
            </a:r>
            <a:r>
              <a:rPr lang="de-DE" sz="1200" b="1" kern="1200" dirty="0" err="1" smtClean="0">
                <a:solidFill>
                  <a:schemeClr val="tx1"/>
                </a:solidFill>
                <a:latin typeface="+mn-lt"/>
                <a:ea typeface="+mn-ea"/>
                <a:cs typeface="+mn-cs"/>
              </a:rPr>
              <a:t>and</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Reduction</a:t>
            </a:r>
            <a:r>
              <a:rPr lang="de-DE" sz="1200" b="1" kern="1200" dirty="0" smtClean="0">
                <a:solidFill>
                  <a:schemeClr val="tx1"/>
                </a:solidFill>
                <a:latin typeface="+mn-lt"/>
                <a:ea typeface="+mn-ea"/>
                <a:cs typeface="+mn-cs"/>
              </a:rPr>
              <a:t> in </a:t>
            </a:r>
            <a:r>
              <a:rPr lang="de-DE" sz="1200" b="1" kern="1200" dirty="0" err="1" smtClean="0">
                <a:solidFill>
                  <a:schemeClr val="tx1"/>
                </a:solidFill>
                <a:latin typeface="+mn-lt"/>
                <a:ea typeface="+mn-ea"/>
                <a:cs typeface="+mn-cs"/>
              </a:rPr>
              <a:t>the</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Risk</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of</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Recurrence</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of</a:t>
            </a:r>
            <a:r>
              <a:rPr lang="de-DE" sz="1200" b="1" kern="1200" dirty="0" smtClean="0">
                <a:solidFill>
                  <a:schemeClr val="tx1"/>
                </a:solidFill>
                <a:latin typeface="+mn-lt"/>
                <a:ea typeface="+mn-ea"/>
                <a:cs typeface="+mn-cs"/>
              </a:rPr>
              <a:t> DVT </a:t>
            </a:r>
            <a:r>
              <a:rPr lang="de-DE" sz="1200" b="1" kern="1200" dirty="0" err="1" smtClean="0">
                <a:solidFill>
                  <a:schemeClr val="tx1"/>
                </a:solidFill>
                <a:latin typeface="+mn-lt"/>
                <a:ea typeface="+mn-ea"/>
                <a:cs typeface="+mn-cs"/>
              </a:rPr>
              <a:t>and</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of</a:t>
            </a:r>
            <a:r>
              <a:rPr lang="de-DE" sz="1200" b="1" kern="1200" dirty="0" smtClean="0">
                <a:solidFill>
                  <a:schemeClr val="tx1"/>
                </a:solidFill>
                <a:latin typeface="+mn-lt"/>
                <a:ea typeface="+mn-ea"/>
                <a:cs typeface="+mn-cs"/>
              </a:rPr>
              <a:t> PE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Avoid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use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XARELTO in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CrCl</a:t>
            </a:r>
            <a:r>
              <a:rPr lang="de-DE" sz="1200" b="0" kern="1200" dirty="0" smtClean="0">
                <a:solidFill>
                  <a:schemeClr val="tx1"/>
                </a:solidFill>
                <a:latin typeface="+mn-lt"/>
                <a:ea typeface="+mn-ea"/>
                <a:cs typeface="+mn-cs"/>
              </a:rPr>
              <a:t> &lt;30 </a:t>
            </a:r>
            <a:r>
              <a:rPr lang="de-DE" sz="1200" b="0" kern="1200" dirty="0" err="1" smtClean="0">
                <a:solidFill>
                  <a:schemeClr val="tx1"/>
                </a:solidFill>
                <a:latin typeface="+mn-lt"/>
                <a:ea typeface="+mn-ea"/>
                <a:cs typeface="+mn-cs"/>
              </a:rPr>
              <a:t>mL</a:t>
            </a:r>
            <a:r>
              <a:rPr lang="de-DE" sz="1200" b="0" kern="1200" dirty="0" smtClean="0">
                <a:solidFill>
                  <a:schemeClr val="tx1"/>
                </a:solidFill>
                <a:latin typeface="+mn-lt"/>
                <a:ea typeface="+mn-ea"/>
                <a:cs typeface="+mn-cs"/>
              </a:rPr>
              <a:t>/min due </a:t>
            </a:r>
            <a:r>
              <a:rPr lang="de-DE" sz="1200" b="0" kern="1200" dirty="0" err="1" smtClean="0">
                <a:solidFill>
                  <a:schemeClr val="tx1"/>
                </a:solidFill>
                <a:latin typeface="+mn-lt"/>
                <a:ea typeface="+mn-ea"/>
                <a:cs typeface="+mn-cs"/>
              </a:rPr>
              <a:t>to</a:t>
            </a:r>
            <a:r>
              <a:rPr lang="de-DE" sz="1200" b="0" kern="1200" dirty="0" smtClean="0">
                <a:solidFill>
                  <a:schemeClr val="tx1"/>
                </a:solidFill>
                <a:latin typeface="+mn-lt"/>
                <a:ea typeface="+mn-ea"/>
                <a:cs typeface="+mn-cs"/>
              </a:rPr>
              <a:t> an </a:t>
            </a:r>
            <a:r>
              <a:rPr lang="de-DE" sz="1200" b="0" kern="1200" dirty="0" err="1" smtClean="0">
                <a:solidFill>
                  <a:schemeClr val="tx1"/>
                </a:solidFill>
                <a:latin typeface="+mn-lt"/>
                <a:ea typeface="+mn-ea"/>
                <a:cs typeface="+mn-cs"/>
              </a:rPr>
              <a:t>expected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increase</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rivaroxaban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exposure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pharmacodynamic</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effects</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this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patient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population</a:t>
            </a:r>
            <a:r>
              <a:rPr lang="de-DE" sz="1200" b="0" kern="1200" dirty="0" smtClean="0">
                <a:solidFill>
                  <a:schemeClr val="tx1"/>
                </a:solidFill>
                <a:latin typeface="+mn-lt"/>
                <a:ea typeface="+mn-ea"/>
                <a:cs typeface="+mn-cs"/>
              </a:rPr>
              <a:t>.</a:t>
            </a:r>
          </a:p>
          <a:p>
            <a:endParaRPr lang="de-DE" sz="1200" b="0" kern="1200" dirty="0" smtClean="0">
              <a:solidFill>
                <a:schemeClr val="tx1"/>
              </a:solidFill>
              <a:latin typeface="+mn-lt"/>
              <a:ea typeface="+mn-ea"/>
              <a:cs typeface="+mn-cs"/>
            </a:endParaRPr>
          </a:p>
          <a:p>
            <a:r>
              <a:rPr lang="de-DE" sz="1200" b="1" kern="1200" dirty="0" err="1" smtClean="0">
                <a:solidFill>
                  <a:schemeClr val="tx1"/>
                </a:solidFill>
                <a:latin typeface="+mn-lt"/>
                <a:ea typeface="+mn-ea"/>
                <a:cs typeface="+mn-cs"/>
              </a:rPr>
              <a:t>Prophylaxis</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of</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Deep</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Vein</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Thrombosis</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Following</a:t>
            </a:r>
            <a:r>
              <a:rPr lang="de-DE" sz="1200" b="1" kern="1200" dirty="0" smtClean="0">
                <a:solidFill>
                  <a:schemeClr val="tx1"/>
                </a:solidFill>
                <a:latin typeface="+mn-lt"/>
                <a:ea typeface="+mn-ea"/>
                <a:cs typeface="+mn-cs"/>
              </a:rPr>
              <a:t> Hip </a:t>
            </a:r>
            <a:r>
              <a:rPr lang="de-DE" sz="1200" b="1" kern="1200" dirty="0" err="1" smtClean="0">
                <a:solidFill>
                  <a:schemeClr val="tx1"/>
                </a:solidFill>
                <a:latin typeface="+mn-lt"/>
                <a:ea typeface="+mn-ea"/>
                <a:cs typeface="+mn-cs"/>
              </a:rPr>
              <a:t>or</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Knee</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Replacement</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Surgery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Avoid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use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XARELTO in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CrCl</a:t>
            </a:r>
            <a:r>
              <a:rPr lang="de-DE" sz="1200" b="0" kern="1200" dirty="0" smtClean="0">
                <a:solidFill>
                  <a:schemeClr val="tx1"/>
                </a:solidFill>
                <a:latin typeface="+mn-lt"/>
                <a:ea typeface="+mn-ea"/>
                <a:cs typeface="+mn-cs"/>
              </a:rPr>
              <a:t> &lt;30 </a:t>
            </a:r>
            <a:r>
              <a:rPr lang="de-DE" sz="1200" b="0" kern="1200" dirty="0" err="1" smtClean="0">
                <a:solidFill>
                  <a:schemeClr val="tx1"/>
                </a:solidFill>
                <a:latin typeface="+mn-lt"/>
                <a:ea typeface="+mn-ea"/>
                <a:cs typeface="+mn-cs"/>
              </a:rPr>
              <a:t>mL</a:t>
            </a:r>
            <a:r>
              <a:rPr lang="de-DE" sz="1200" b="0" kern="1200" dirty="0" smtClean="0">
                <a:solidFill>
                  <a:schemeClr val="tx1"/>
                </a:solidFill>
                <a:latin typeface="+mn-lt"/>
                <a:ea typeface="+mn-ea"/>
                <a:cs typeface="+mn-cs"/>
              </a:rPr>
              <a:t>/min due </a:t>
            </a:r>
            <a:r>
              <a:rPr lang="de-DE" sz="1200" b="0" kern="1200" dirty="0" err="1" smtClean="0">
                <a:solidFill>
                  <a:schemeClr val="tx1"/>
                </a:solidFill>
                <a:latin typeface="+mn-lt"/>
                <a:ea typeface="+mn-ea"/>
                <a:cs typeface="+mn-cs"/>
              </a:rPr>
              <a:t>to</a:t>
            </a:r>
            <a:r>
              <a:rPr lang="de-DE" sz="1200" b="0" kern="1200" dirty="0" smtClean="0">
                <a:solidFill>
                  <a:schemeClr val="tx1"/>
                </a:solidFill>
                <a:latin typeface="+mn-lt"/>
                <a:ea typeface="+mn-ea"/>
                <a:cs typeface="+mn-cs"/>
              </a:rPr>
              <a:t> an </a:t>
            </a:r>
            <a:r>
              <a:rPr lang="de-DE" sz="1200" b="0" kern="1200" dirty="0" err="1" smtClean="0">
                <a:solidFill>
                  <a:schemeClr val="tx1"/>
                </a:solidFill>
                <a:latin typeface="+mn-lt"/>
                <a:ea typeface="+mn-ea"/>
                <a:cs typeface="+mn-cs"/>
              </a:rPr>
              <a:t>expected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increase</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rivaroxaban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exposure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pharmacodynamic</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effects</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this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patient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population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Observe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closely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promptly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evaluate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signs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symptoms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blood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loss</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CrCl</a:t>
            </a:r>
            <a:r>
              <a:rPr lang="de-DE" sz="1200" b="0" kern="1200" dirty="0" smtClean="0">
                <a:solidFill>
                  <a:schemeClr val="tx1"/>
                </a:solidFill>
                <a:latin typeface="+mn-lt"/>
                <a:ea typeface="+mn-ea"/>
                <a:cs typeface="+mn-cs"/>
              </a:rPr>
              <a:t> 30 </a:t>
            </a:r>
            <a:r>
              <a:rPr lang="de-DE" sz="1200" b="0" kern="1200" dirty="0" err="1" smtClean="0">
                <a:solidFill>
                  <a:schemeClr val="tx1"/>
                </a:solidFill>
                <a:latin typeface="+mn-lt"/>
                <a:ea typeface="+mn-ea"/>
                <a:cs typeface="+mn-cs"/>
              </a:rPr>
              <a:t>to</a:t>
            </a:r>
            <a:r>
              <a:rPr lang="de-DE" sz="1200" b="0" kern="1200" dirty="0" smtClean="0">
                <a:solidFill>
                  <a:schemeClr val="tx1"/>
                </a:solidFill>
                <a:latin typeface="+mn-lt"/>
                <a:ea typeface="+mn-ea"/>
                <a:cs typeface="+mn-cs"/>
              </a:rPr>
              <a:t> 50 </a:t>
            </a:r>
            <a:r>
              <a:rPr lang="de-DE" sz="1200" b="0" kern="1200" dirty="0" err="1" smtClean="0">
                <a:solidFill>
                  <a:schemeClr val="tx1"/>
                </a:solidFill>
                <a:latin typeface="+mn-lt"/>
                <a:ea typeface="+mn-ea"/>
                <a:cs typeface="+mn-cs"/>
              </a:rPr>
              <a:t>mL</a:t>
            </a:r>
            <a:r>
              <a:rPr lang="de-DE" sz="1200" b="0" kern="1200" dirty="0" smtClean="0">
                <a:solidFill>
                  <a:schemeClr val="tx1"/>
                </a:solidFill>
                <a:latin typeface="+mn-lt"/>
                <a:ea typeface="+mn-ea"/>
                <a:cs typeface="+mn-cs"/>
              </a:rPr>
              <a:t>/min.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who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develop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acute</a:t>
            </a:r>
            <a:r>
              <a:rPr lang="de-DE" sz="1200" b="0" kern="1200" dirty="0" smtClean="0">
                <a:solidFill>
                  <a:schemeClr val="tx1"/>
                </a:solidFill>
                <a:latin typeface="+mn-lt"/>
                <a:ea typeface="+mn-ea"/>
                <a:cs typeface="+mn-cs"/>
              </a:rPr>
              <a:t> renal </a:t>
            </a:r>
            <a:r>
              <a:rPr lang="de-DE" sz="1200" b="0" kern="1200" dirty="0" err="1" smtClean="0">
                <a:solidFill>
                  <a:schemeClr val="tx1"/>
                </a:solidFill>
                <a:latin typeface="+mn-lt"/>
                <a:ea typeface="+mn-ea"/>
                <a:cs typeface="+mn-cs"/>
              </a:rPr>
              <a:t>failure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while</a:t>
            </a:r>
            <a:r>
              <a:rPr lang="de-DE" sz="1200" b="0" kern="1200" dirty="0" smtClean="0">
                <a:solidFill>
                  <a:schemeClr val="tx1"/>
                </a:solidFill>
                <a:latin typeface="+mn-lt"/>
                <a:ea typeface="+mn-ea"/>
                <a:cs typeface="+mn-cs"/>
              </a:rPr>
              <a:t> on XARELTO </a:t>
            </a:r>
            <a:r>
              <a:rPr lang="de-DE" sz="1200" b="0" kern="1200" dirty="0" err="1" smtClean="0">
                <a:solidFill>
                  <a:schemeClr val="tx1"/>
                </a:solidFill>
                <a:latin typeface="+mn-lt"/>
                <a:ea typeface="+mn-ea"/>
                <a:cs typeface="+mn-cs"/>
              </a:rPr>
              <a:t>should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discontinue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treatment</a:t>
            </a:r>
            <a:r>
              <a:rPr lang="de-DE" sz="1200" b="0" kern="1200" dirty="0" smtClean="0">
                <a:solidFill>
                  <a:schemeClr val="tx1"/>
                </a:solidFill>
                <a:latin typeface="+mn-lt"/>
                <a:ea typeface="+mn-ea"/>
                <a:cs typeface="+mn-cs"/>
              </a:rPr>
              <a:t>	</a:t>
            </a:r>
            <a:r>
              <a:rPr lang="de-DE" sz="1200" b="0" i="0" u="none" strike="noStrike" kern="1200" baseline="0" dirty="0" smtClean="0">
                <a:solidFill>
                  <a:schemeClr val="tx1"/>
                </a:solidFill>
                <a:latin typeface="+mn-lt"/>
                <a:ea typeface="+mn-ea"/>
                <a:cs typeface="+mn-cs"/>
              </a:rPr>
              <a:t>Nierenfunktionsstörungen</a:t>
            </a:r>
          </a:p>
          <a:p>
            <a:r>
              <a:rPr lang="de-DE" sz="1200" b="0" i="0" u="none" strike="noStrike" kern="1200" baseline="0" dirty="0" smtClean="0">
                <a:solidFill>
                  <a:schemeClr val="tx1"/>
                </a:solidFill>
                <a:latin typeface="+mn-lt"/>
                <a:ea typeface="+mn-ea"/>
                <a:cs typeface="+mn-cs"/>
              </a:rPr>
              <a:t>Die begrenzten klinischen Daten von Patienten</a:t>
            </a:r>
          </a:p>
          <a:p>
            <a:r>
              <a:rPr lang="de-DE" sz="1200" b="0" i="0" u="none" strike="noStrike" kern="1200" baseline="0" dirty="0" smtClean="0">
                <a:solidFill>
                  <a:schemeClr val="tx1"/>
                </a:solidFill>
                <a:latin typeface="+mn-lt"/>
                <a:ea typeface="+mn-ea"/>
                <a:cs typeface="+mn-cs"/>
              </a:rPr>
              <a:t>mit einer schweren Nierenfunktionsstörung</a:t>
            </a:r>
          </a:p>
          <a:p>
            <a:r>
              <a:rPr lang="de-DE" sz="1200" b="0" i="0" u="none" strike="noStrike" kern="1200" baseline="0" dirty="0" smtClean="0">
                <a:solidFill>
                  <a:schemeClr val="tx1"/>
                </a:solidFill>
                <a:latin typeface="+mn-lt"/>
                <a:ea typeface="+mn-ea"/>
                <a:cs typeface="+mn-cs"/>
              </a:rPr>
              <a:t>(</a:t>
            </a:r>
            <a:r>
              <a:rPr lang="de-DE" sz="1200" b="0" i="0" u="none" strike="noStrike" kern="1200" baseline="0" dirty="0" err="1" smtClean="0">
                <a:solidFill>
                  <a:schemeClr val="tx1"/>
                </a:solidFill>
                <a:latin typeface="+mn-lt"/>
                <a:ea typeface="+mn-ea"/>
                <a:cs typeface="+mn-cs"/>
              </a:rPr>
              <a:t>Kreatinin-Clearance</a:t>
            </a:r>
            <a:r>
              <a:rPr lang="de-DE" sz="1200" b="0" i="0" u="none" strike="noStrike" kern="1200" baseline="0" dirty="0" smtClean="0">
                <a:solidFill>
                  <a:schemeClr val="tx1"/>
                </a:solidFill>
                <a:latin typeface="+mn-lt"/>
                <a:ea typeface="+mn-ea"/>
                <a:cs typeface="+mn-cs"/>
              </a:rPr>
              <a:t> 15 – 29 ml/min)</a:t>
            </a:r>
          </a:p>
          <a:p>
            <a:r>
              <a:rPr lang="de-DE" sz="1200" b="0" i="0" u="none" strike="noStrike" kern="1200" baseline="0" dirty="0" smtClean="0">
                <a:solidFill>
                  <a:schemeClr val="tx1"/>
                </a:solidFill>
                <a:latin typeface="+mn-lt"/>
                <a:ea typeface="+mn-ea"/>
                <a:cs typeface="+mn-cs"/>
              </a:rPr>
              <a:t>weisen auf signifikant erhöhte </a:t>
            </a:r>
            <a:r>
              <a:rPr lang="de-DE" sz="1200" b="0" i="0" u="none" strike="noStrike" kern="1200" baseline="0" dirty="0" err="1" smtClean="0">
                <a:solidFill>
                  <a:schemeClr val="tx1"/>
                </a:solidFill>
                <a:latin typeface="+mn-lt"/>
                <a:ea typeface="+mn-ea"/>
                <a:cs typeface="+mn-cs"/>
              </a:rPr>
              <a:t>Rivaroxaban</a:t>
            </a:r>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Plasmakonzentrationen hin. Deshalb ist</a:t>
            </a:r>
          </a:p>
          <a:p>
            <a:r>
              <a:rPr lang="de-DE" sz="1200" b="0" i="0" u="none" strike="noStrike" kern="1200" baseline="0" dirty="0" err="1" smtClean="0">
                <a:solidFill>
                  <a:schemeClr val="tx1"/>
                </a:solidFill>
                <a:latin typeface="+mn-lt"/>
                <a:ea typeface="+mn-ea"/>
                <a:cs typeface="+mn-cs"/>
              </a:rPr>
              <a:t>Xarelto</a:t>
            </a:r>
            <a:r>
              <a:rPr lang="de-DE" sz="1200" b="0" i="0" u="none" strike="noStrike" kern="1200" baseline="0" dirty="0" smtClean="0">
                <a:solidFill>
                  <a:schemeClr val="tx1"/>
                </a:solidFill>
                <a:latin typeface="+mn-lt"/>
                <a:ea typeface="+mn-ea"/>
                <a:cs typeface="+mn-cs"/>
              </a:rPr>
              <a:t> bei diesen Patienten mit Vorsicht</a:t>
            </a:r>
          </a:p>
          <a:p>
            <a:r>
              <a:rPr lang="de-DE" sz="1200" b="0" i="0" u="none" strike="noStrike" kern="1200" baseline="0" dirty="0" smtClean="0">
                <a:solidFill>
                  <a:schemeClr val="tx1"/>
                </a:solidFill>
                <a:latin typeface="+mn-lt"/>
                <a:ea typeface="+mn-ea"/>
                <a:cs typeface="+mn-cs"/>
              </a:rPr>
              <a:t>anzuwenden. Die Anwendung bei Patienten</a:t>
            </a:r>
          </a:p>
          <a:p>
            <a:r>
              <a:rPr lang="de-DE" sz="1200" b="0" i="0" u="none" strike="noStrike" kern="1200" baseline="0" dirty="0" smtClean="0">
                <a:solidFill>
                  <a:schemeClr val="tx1"/>
                </a:solidFill>
                <a:latin typeface="+mn-lt"/>
                <a:ea typeface="+mn-ea"/>
                <a:cs typeface="+mn-cs"/>
              </a:rPr>
              <a:t>mit einer </a:t>
            </a:r>
            <a:r>
              <a:rPr lang="de-DE" sz="1200" b="0" i="0" u="none" strike="noStrike" kern="1200" baseline="0" dirty="0" err="1" smtClean="0">
                <a:solidFill>
                  <a:schemeClr val="tx1"/>
                </a:solidFill>
                <a:latin typeface="+mn-lt"/>
                <a:ea typeface="+mn-ea"/>
                <a:cs typeface="+mn-cs"/>
              </a:rPr>
              <a:t>Kreatinin-Clearance</a:t>
            </a:r>
            <a:r>
              <a:rPr lang="de-DE" sz="1200" b="0" i="0" u="none" strike="noStrike" kern="1200" baseline="0" dirty="0" smtClean="0">
                <a:solidFill>
                  <a:schemeClr val="tx1"/>
                </a:solidFill>
                <a:latin typeface="+mn-lt"/>
                <a:ea typeface="+mn-ea"/>
                <a:cs typeface="+mn-cs"/>
              </a:rPr>
              <a:t> &lt; 15 ml/min</a:t>
            </a:r>
          </a:p>
          <a:p>
            <a:r>
              <a:rPr lang="de-DE" sz="1200" b="0" i="0" u="none" strike="noStrike" kern="1200" baseline="0" dirty="0" smtClean="0">
                <a:solidFill>
                  <a:schemeClr val="tx1"/>
                </a:solidFill>
                <a:latin typeface="+mn-lt"/>
                <a:ea typeface="+mn-ea"/>
                <a:cs typeface="+mn-cs"/>
              </a:rPr>
              <a:t>wird nicht empfohlen (siehe Abschnitte 4.4</a:t>
            </a:r>
          </a:p>
          <a:p>
            <a:r>
              <a:rPr lang="de-DE" sz="1200" b="0" i="0" u="none" strike="noStrike" kern="1200" baseline="0" dirty="0" smtClean="0">
                <a:solidFill>
                  <a:schemeClr val="tx1"/>
                </a:solidFill>
                <a:latin typeface="+mn-lt"/>
                <a:ea typeface="+mn-ea"/>
                <a:cs typeface="+mn-cs"/>
              </a:rPr>
              <a:t>und 5.2).</a:t>
            </a:r>
          </a:p>
          <a:p>
            <a:r>
              <a:rPr lang="de-DE" sz="1200" b="0" i="0" u="none" strike="noStrike" kern="1200" baseline="0" dirty="0" smtClean="0">
                <a:solidFill>
                  <a:schemeClr val="tx1"/>
                </a:solidFill>
                <a:latin typeface="+mn-lt"/>
                <a:ea typeface="+mn-ea"/>
                <a:cs typeface="+mn-cs"/>
              </a:rPr>
              <a:t>Bei Patienten mit einer mittelschweren</a:t>
            </a:r>
          </a:p>
          <a:p>
            <a:r>
              <a:rPr lang="de-DE" sz="1200" b="0" i="0" u="none" strike="noStrike" kern="1200" baseline="0" dirty="0" smtClean="0">
                <a:solidFill>
                  <a:schemeClr val="tx1"/>
                </a:solidFill>
                <a:latin typeface="+mn-lt"/>
                <a:ea typeface="+mn-ea"/>
                <a:cs typeface="+mn-cs"/>
              </a:rPr>
              <a:t>(</a:t>
            </a:r>
            <a:r>
              <a:rPr lang="de-DE" sz="1200" b="0" i="0" u="none" strike="noStrike" kern="1200" baseline="0" dirty="0" err="1" smtClean="0">
                <a:solidFill>
                  <a:schemeClr val="tx1"/>
                </a:solidFill>
                <a:latin typeface="+mn-lt"/>
                <a:ea typeface="+mn-ea"/>
                <a:cs typeface="+mn-cs"/>
              </a:rPr>
              <a:t>Kreatinin-Clearance</a:t>
            </a:r>
            <a:r>
              <a:rPr lang="de-DE" sz="1200" b="0" i="0" u="none" strike="noStrike" kern="1200" baseline="0" dirty="0" smtClean="0">
                <a:solidFill>
                  <a:schemeClr val="tx1"/>
                </a:solidFill>
                <a:latin typeface="+mn-lt"/>
                <a:ea typeface="+mn-ea"/>
                <a:cs typeface="+mn-cs"/>
              </a:rPr>
              <a:t> 30 – 49 ml/min) oder</a:t>
            </a:r>
          </a:p>
          <a:p>
            <a:r>
              <a:rPr lang="de-DE" sz="1200" b="0" i="0" u="none" strike="noStrike" kern="1200" baseline="0" dirty="0" smtClean="0">
                <a:solidFill>
                  <a:schemeClr val="tx1"/>
                </a:solidFill>
                <a:latin typeface="+mn-lt"/>
                <a:ea typeface="+mn-ea"/>
                <a:cs typeface="+mn-cs"/>
              </a:rPr>
              <a:t>einer schweren Nierenfunktionsstörung</a:t>
            </a:r>
          </a:p>
          <a:p>
            <a:r>
              <a:rPr lang="de-DE" sz="1200" b="0" i="0" u="none" strike="noStrike" kern="1200" baseline="0" dirty="0" smtClean="0">
                <a:solidFill>
                  <a:schemeClr val="tx1"/>
                </a:solidFill>
                <a:latin typeface="+mn-lt"/>
                <a:ea typeface="+mn-ea"/>
                <a:cs typeface="+mn-cs"/>
              </a:rPr>
              <a:t>(</a:t>
            </a:r>
            <a:r>
              <a:rPr lang="de-DE" sz="1200" b="0" i="0" u="none" strike="noStrike" kern="1200" baseline="0" dirty="0" err="1" smtClean="0">
                <a:solidFill>
                  <a:schemeClr val="tx1"/>
                </a:solidFill>
                <a:latin typeface="+mn-lt"/>
                <a:ea typeface="+mn-ea"/>
                <a:cs typeface="+mn-cs"/>
              </a:rPr>
              <a:t>Kreatinin-Clearance</a:t>
            </a:r>
            <a:r>
              <a:rPr lang="de-DE" sz="1200" b="0" i="0" u="none" strike="noStrike" kern="1200" baseline="0" dirty="0" smtClean="0">
                <a:solidFill>
                  <a:schemeClr val="tx1"/>
                </a:solidFill>
                <a:latin typeface="+mn-lt"/>
                <a:ea typeface="+mn-ea"/>
                <a:cs typeface="+mn-cs"/>
              </a:rPr>
              <a:t> 15 – 29 ml/min) werden</a:t>
            </a:r>
          </a:p>
          <a:p>
            <a:r>
              <a:rPr lang="de-DE" sz="1200" b="0" i="0" u="none" strike="noStrike" kern="1200" baseline="0" dirty="0" smtClean="0">
                <a:solidFill>
                  <a:schemeClr val="tx1"/>
                </a:solidFill>
                <a:latin typeface="+mn-lt"/>
                <a:ea typeface="+mn-ea"/>
                <a:cs typeface="+mn-cs"/>
              </a:rPr>
              <a:t>die folgenden Dosierungen empfohlen:</a:t>
            </a:r>
          </a:p>
          <a:p>
            <a:r>
              <a:rPr lang="de-DE" sz="1200" b="0" i="0" u="none" strike="noStrike" kern="1200" baseline="0" dirty="0" smtClean="0">
                <a:solidFill>
                  <a:schemeClr val="tx1"/>
                </a:solidFill>
                <a:latin typeface="+mn-lt"/>
                <a:ea typeface="+mn-ea"/>
                <a:cs typeface="+mn-cs"/>
              </a:rPr>
              <a:t>– Zur Prophylaxe von Schlaganfällen und</a:t>
            </a:r>
          </a:p>
          <a:p>
            <a:r>
              <a:rPr lang="de-DE" sz="1200" b="0" i="0" u="none" strike="noStrike" kern="1200" baseline="0" dirty="0" smtClean="0">
                <a:solidFill>
                  <a:schemeClr val="tx1"/>
                </a:solidFill>
                <a:latin typeface="+mn-lt"/>
                <a:ea typeface="+mn-ea"/>
                <a:cs typeface="+mn-cs"/>
              </a:rPr>
              <a:t>systemischen Embolien bei Patienten mit</a:t>
            </a:r>
          </a:p>
          <a:p>
            <a:r>
              <a:rPr lang="de-DE" sz="1200" b="0" i="0" u="none" strike="noStrike" kern="1200" baseline="0" dirty="0" smtClean="0">
                <a:solidFill>
                  <a:schemeClr val="tx1"/>
                </a:solidFill>
                <a:latin typeface="+mn-lt"/>
                <a:ea typeface="+mn-ea"/>
                <a:cs typeface="+mn-cs"/>
              </a:rPr>
              <a:t>nicht-</a:t>
            </a:r>
            <a:r>
              <a:rPr lang="de-DE" sz="1200" b="0" i="0" u="none" strike="noStrike" kern="1200" baseline="0" dirty="0" err="1" smtClean="0">
                <a:solidFill>
                  <a:schemeClr val="tx1"/>
                </a:solidFill>
                <a:latin typeface="+mn-lt"/>
                <a:ea typeface="+mn-ea"/>
                <a:cs typeface="+mn-cs"/>
              </a:rPr>
              <a:t>valvulärem</a:t>
            </a:r>
            <a:r>
              <a:rPr lang="de-DE" sz="1200" b="0" i="0" u="none" strike="noStrike" kern="1200" baseline="0" dirty="0" smtClean="0">
                <a:solidFill>
                  <a:schemeClr val="tx1"/>
                </a:solidFill>
                <a:latin typeface="+mn-lt"/>
                <a:ea typeface="+mn-ea"/>
                <a:cs typeface="+mn-cs"/>
              </a:rPr>
              <a:t> Vorhofflimmern beträgt</a:t>
            </a:r>
          </a:p>
          <a:p>
            <a:r>
              <a:rPr lang="de-DE" sz="1200" b="0" i="0" u="none" strike="noStrike" kern="1200" baseline="0" dirty="0" smtClean="0">
                <a:solidFill>
                  <a:schemeClr val="tx1"/>
                </a:solidFill>
                <a:latin typeface="+mn-lt"/>
                <a:ea typeface="+mn-ea"/>
                <a:cs typeface="+mn-cs"/>
              </a:rPr>
              <a:t>die empfohlene Dosis 15 mg einmal täglich</a:t>
            </a:r>
          </a:p>
          <a:p>
            <a:r>
              <a:rPr lang="de-DE" sz="1200" b="0" i="0" u="none" strike="noStrike" kern="1200" baseline="0" dirty="0" smtClean="0">
                <a:solidFill>
                  <a:schemeClr val="tx1"/>
                </a:solidFill>
                <a:latin typeface="+mn-lt"/>
                <a:ea typeface="+mn-ea"/>
                <a:cs typeface="+mn-cs"/>
              </a:rPr>
              <a:t>(siehe Abschnitt 5.2).</a:t>
            </a:r>
          </a:p>
          <a:p>
            <a:r>
              <a:rPr lang="de-DE" sz="1200" b="0" i="0" u="none" strike="noStrike" kern="1200" baseline="0" dirty="0" smtClean="0">
                <a:solidFill>
                  <a:schemeClr val="tx1"/>
                </a:solidFill>
                <a:latin typeface="+mn-lt"/>
                <a:ea typeface="+mn-ea"/>
                <a:cs typeface="+mn-cs"/>
              </a:rPr>
              <a:t>– Zur Behandlung von TVT, Behandlung</a:t>
            </a:r>
          </a:p>
          <a:p>
            <a:r>
              <a:rPr lang="de-DE" sz="1200" b="0" i="0" u="none" strike="noStrike" kern="1200" baseline="0" dirty="0" smtClean="0">
                <a:solidFill>
                  <a:schemeClr val="tx1"/>
                </a:solidFill>
                <a:latin typeface="+mn-lt"/>
                <a:ea typeface="+mn-ea"/>
                <a:cs typeface="+mn-cs"/>
              </a:rPr>
              <a:t>von LE sowie Prophylaxe von rezidivierenden</a:t>
            </a:r>
          </a:p>
          <a:p>
            <a:r>
              <a:rPr lang="de-DE" sz="1200" b="0" i="0" u="none" strike="noStrike" kern="1200" baseline="0" dirty="0" smtClean="0">
                <a:solidFill>
                  <a:schemeClr val="tx1"/>
                </a:solidFill>
                <a:latin typeface="+mn-lt"/>
                <a:ea typeface="+mn-ea"/>
                <a:cs typeface="+mn-cs"/>
              </a:rPr>
              <a:t>TVT und LE: Patienten sollten in</a:t>
            </a:r>
          </a:p>
          <a:p>
            <a:r>
              <a:rPr lang="de-DE" sz="1200" b="0" i="0" u="none" strike="noStrike" kern="1200" baseline="0" dirty="0" smtClean="0">
                <a:solidFill>
                  <a:schemeClr val="tx1"/>
                </a:solidFill>
                <a:latin typeface="+mn-lt"/>
                <a:ea typeface="+mn-ea"/>
                <a:cs typeface="+mn-cs"/>
              </a:rPr>
              <a:t>den ersten 3 Wochen mit 15 mg zweimal</a:t>
            </a:r>
          </a:p>
          <a:p>
            <a:r>
              <a:rPr lang="de-DE" sz="1200" b="0" i="0" u="none" strike="noStrike" kern="1200" baseline="0" dirty="0" smtClean="0">
                <a:solidFill>
                  <a:schemeClr val="tx1"/>
                </a:solidFill>
                <a:latin typeface="+mn-lt"/>
                <a:ea typeface="+mn-ea"/>
                <a:cs typeface="+mn-cs"/>
              </a:rPr>
              <a:t>täglich behandelt werden. Anschließend</a:t>
            </a:r>
          </a:p>
          <a:p>
            <a:r>
              <a:rPr lang="de-DE" sz="1200" b="0" i="0" u="none" strike="noStrike" kern="1200" baseline="0" dirty="0" smtClean="0">
                <a:solidFill>
                  <a:schemeClr val="tx1"/>
                </a:solidFill>
                <a:latin typeface="+mn-lt"/>
                <a:ea typeface="+mn-ea"/>
                <a:cs typeface="+mn-cs"/>
              </a:rPr>
              <a:t>beträgt die empfohlene Dosierung 20 mg</a:t>
            </a:r>
          </a:p>
          <a:p>
            <a:r>
              <a:rPr lang="de-DE" sz="1200" b="0" i="0" u="none" strike="noStrike" kern="1200" baseline="0" dirty="0" smtClean="0">
                <a:solidFill>
                  <a:schemeClr val="tx1"/>
                </a:solidFill>
                <a:latin typeface="+mn-lt"/>
                <a:ea typeface="+mn-ea"/>
                <a:cs typeface="+mn-cs"/>
              </a:rPr>
              <a:t>einmal täglich. Eine Dosisreduktion von</a:t>
            </a:r>
          </a:p>
          <a:p>
            <a:r>
              <a:rPr lang="de-DE" sz="1200" b="0" i="0" u="none" strike="noStrike" kern="1200" baseline="0" dirty="0" smtClean="0">
                <a:solidFill>
                  <a:schemeClr val="tx1"/>
                </a:solidFill>
                <a:latin typeface="+mn-lt"/>
                <a:ea typeface="+mn-ea"/>
                <a:cs typeface="+mn-cs"/>
              </a:rPr>
              <a:t>20 mg einmal täglich auf 15 mg einmal</a:t>
            </a:r>
          </a:p>
          <a:p>
            <a:r>
              <a:rPr lang="de-DE" sz="1200" b="0" i="0" u="none" strike="noStrike" kern="1200" baseline="0" dirty="0" smtClean="0">
                <a:solidFill>
                  <a:schemeClr val="tx1"/>
                </a:solidFill>
                <a:latin typeface="+mn-lt"/>
                <a:ea typeface="+mn-ea"/>
                <a:cs typeface="+mn-cs"/>
              </a:rPr>
              <a:t>täglich sollte dann in Erwägung gezogen</a:t>
            </a:r>
          </a:p>
          <a:p>
            <a:r>
              <a:rPr lang="de-DE" sz="1200" b="0" i="0" u="none" strike="noStrike" kern="1200" baseline="0" dirty="0" smtClean="0">
                <a:solidFill>
                  <a:schemeClr val="tx1"/>
                </a:solidFill>
                <a:latin typeface="+mn-lt"/>
                <a:ea typeface="+mn-ea"/>
                <a:cs typeface="+mn-cs"/>
              </a:rPr>
              <a:t>werden, wenn das abgeschätzte </a:t>
            </a:r>
            <a:r>
              <a:rPr lang="de-DE" sz="1200" b="0" i="0" u="none" strike="noStrike" kern="1200" baseline="0" dirty="0" err="1" smtClean="0">
                <a:solidFill>
                  <a:schemeClr val="tx1"/>
                </a:solidFill>
                <a:latin typeface="+mn-lt"/>
                <a:ea typeface="+mn-ea"/>
                <a:cs typeface="+mn-cs"/>
              </a:rPr>
              <a:t>Blu</a:t>
            </a:r>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err="1" smtClean="0">
                <a:solidFill>
                  <a:schemeClr val="tx1"/>
                </a:solidFill>
                <a:latin typeface="+mn-lt"/>
                <a:ea typeface="+mn-ea"/>
                <a:cs typeface="+mn-cs"/>
              </a:rPr>
              <a:t>tungsrisiko</a:t>
            </a:r>
            <a:r>
              <a:rPr lang="de-DE" sz="1200" b="0" i="0" u="none" strike="noStrike" kern="1200" baseline="0" dirty="0" smtClean="0">
                <a:solidFill>
                  <a:schemeClr val="tx1"/>
                </a:solidFill>
                <a:latin typeface="+mn-lt"/>
                <a:ea typeface="+mn-ea"/>
                <a:cs typeface="+mn-cs"/>
              </a:rPr>
              <a:t> des Patienten höher ist als</a:t>
            </a:r>
          </a:p>
          <a:p>
            <a:r>
              <a:rPr lang="de-DE" sz="1200" b="0" i="0" u="none" strike="noStrike" kern="1200" baseline="0" dirty="0" smtClean="0">
                <a:solidFill>
                  <a:schemeClr val="tx1"/>
                </a:solidFill>
                <a:latin typeface="+mn-lt"/>
                <a:ea typeface="+mn-ea"/>
                <a:cs typeface="+mn-cs"/>
              </a:rPr>
              <a:t>das Risiko </a:t>
            </a:r>
            <a:r>
              <a:rPr lang="de-DE" sz="1200" b="0" i="0" u="none" strike="noStrike" kern="1200" baseline="0" dirty="0" err="1" smtClean="0">
                <a:solidFill>
                  <a:schemeClr val="tx1"/>
                </a:solidFill>
                <a:latin typeface="+mn-lt"/>
                <a:ea typeface="+mn-ea"/>
                <a:cs typeface="+mn-cs"/>
              </a:rPr>
              <a:t>für</a:t>
            </a:r>
            <a:r>
              <a:rPr lang="de-DE" sz="1200" b="0" i="0" u="none" strike="noStrike" kern="1200" baseline="0" dirty="0" smtClean="0">
                <a:solidFill>
                  <a:schemeClr val="tx1"/>
                </a:solidFill>
                <a:latin typeface="+mn-lt"/>
                <a:ea typeface="+mn-ea"/>
                <a:cs typeface="+mn-cs"/>
              </a:rPr>
              <a:t> rezidivierende TVT und LE.</a:t>
            </a:r>
          </a:p>
          <a:p>
            <a:r>
              <a:rPr lang="de-DE" sz="1200" b="0" i="0" u="none" strike="noStrike" kern="1200" baseline="0" dirty="0" smtClean="0">
                <a:solidFill>
                  <a:schemeClr val="tx1"/>
                </a:solidFill>
                <a:latin typeface="+mn-lt"/>
                <a:ea typeface="+mn-ea"/>
                <a:cs typeface="+mn-cs"/>
              </a:rPr>
              <a:t>Die Empfehlung zur Anwendung von</a:t>
            </a:r>
          </a:p>
          <a:p>
            <a:r>
              <a:rPr lang="de-DE" sz="1200" b="0" i="0" u="none" strike="noStrike" kern="1200" baseline="0" dirty="0" smtClean="0">
                <a:solidFill>
                  <a:schemeClr val="tx1"/>
                </a:solidFill>
                <a:latin typeface="+mn-lt"/>
                <a:ea typeface="+mn-ea"/>
                <a:cs typeface="+mn-cs"/>
              </a:rPr>
              <a:t>15 mg basiert auf einer PK-Modellierung</a:t>
            </a:r>
          </a:p>
          <a:p>
            <a:r>
              <a:rPr lang="de-DE" sz="1200" b="0" i="0" u="none" strike="noStrike" kern="1200" baseline="0" dirty="0" smtClean="0">
                <a:solidFill>
                  <a:schemeClr val="tx1"/>
                </a:solidFill>
                <a:latin typeface="+mn-lt"/>
                <a:ea typeface="+mn-ea"/>
                <a:cs typeface="+mn-cs"/>
              </a:rPr>
              <a:t>und wurde nicht in klinischen Studien</a:t>
            </a:r>
          </a:p>
          <a:p>
            <a:r>
              <a:rPr lang="de-DE" sz="1200" b="0" i="0" u="none" strike="noStrike" kern="1200" baseline="0" dirty="0" smtClean="0">
                <a:solidFill>
                  <a:schemeClr val="tx1"/>
                </a:solidFill>
                <a:latin typeface="+mn-lt"/>
                <a:ea typeface="+mn-ea"/>
                <a:cs typeface="+mn-cs"/>
              </a:rPr>
              <a:t>getestet (siehe Abschnitte 4.4, 5.1 und</a:t>
            </a:r>
          </a:p>
          <a:p>
            <a:r>
              <a:rPr lang="de-DE" sz="1200" b="0" i="0" u="none" strike="noStrike" kern="1200" baseline="0" dirty="0" smtClean="0">
                <a:solidFill>
                  <a:schemeClr val="tx1"/>
                </a:solidFill>
                <a:latin typeface="+mn-lt"/>
                <a:ea typeface="+mn-ea"/>
                <a:cs typeface="+mn-cs"/>
              </a:rPr>
              <a:t>5.2).</a:t>
            </a:r>
          </a:p>
          <a:p>
            <a:r>
              <a:rPr lang="de-DE" sz="1200" b="0" i="0" u="none" strike="noStrike" kern="1200" baseline="0" dirty="0" smtClean="0">
                <a:solidFill>
                  <a:schemeClr val="tx1"/>
                </a:solidFill>
                <a:latin typeface="+mn-lt"/>
                <a:ea typeface="+mn-ea"/>
                <a:cs typeface="+mn-cs"/>
              </a:rPr>
              <a:t>Bei Patienten mit einer leichten Nierenfunktionsstörung</a:t>
            </a:r>
          </a:p>
          <a:p>
            <a:r>
              <a:rPr lang="de-DE" sz="1200" b="0" i="0" u="none" strike="noStrike" kern="1200" baseline="0" dirty="0" smtClean="0">
                <a:solidFill>
                  <a:schemeClr val="tx1"/>
                </a:solidFill>
                <a:latin typeface="+mn-lt"/>
                <a:ea typeface="+mn-ea"/>
                <a:cs typeface="+mn-cs"/>
              </a:rPr>
              <a:t>(</a:t>
            </a:r>
            <a:r>
              <a:rPr lang="de-DE" sz="1200" b="0" i="0" u="none" strike="noStrike" kern="1200" baseline="0" dirty="0" err="1" smtClean="0">
                <a:solidFill>
                  <a:schemeClr val="tx1"/>
                </a:solidFill>
                <a:latin typeface="+mn-lt"/>
                <a:ea typeface="+mn-ea"/>
                <a:cs typeface="+mn-cs"/>
              </a:rPr>
              <a:t>Kreatinin-Clearance</a:t>
            </a:r>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50 – 80 ml/min) ist keine Dosisanpassung</a:t>
            </a:r>
          </a:p>
          <a:p>
            <a:r>
              <a:rPr lang="de-DE" sz="1200" b="0" i="0" u="none" strike="noStrike" kern="1200" baseline="0" dirty="0" smtClean="0">
                <a:solidFill>
                  <a:schemeClr val="tx1"/>
                </a:solidFill>
                <a:latin typeface="+mn-lt"/>
                <a:ea typeface="+mn-ea"/>
                <a:cs typeface="+mn-cs"/>
              </a:rPr>
              <a:t>erforderlich (siehe Abschnitt 5.2).</a:t>
            </a:r>
            <a:endParaRPr lang="de-DE" sz="1200" b="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3DF4EBDC-D675-9040-A021-8C5CCD16F774}" type="slidenum">
              <a:rPr lang="de-DE" smtClean="0"/>
              <a:t>30</a:t>
            </a:fld>
            <a:endParaRPr lang="de-DE"/>
          </a:p>
        </p:txBody>
      </p:sp>
    </p:spTree>
    <p:extLst>
      <p:ext uri="{BB962C8B-B14F-4D97-AF65-F5344CB8AC3E}">
        <p14:creationId xmlns:p14="http://schemas.microsoft.com/office/powerpoint/2010/main" val="3526750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err="1" smtClean="0">
                <a:solidFill>
                  <a:schemeClr val="tx1"/>
                </a:solidFill>
                <a:latin typeface="+mn-lt"/>
                <a:ea typeface="+mn-ea"/>
                <a:cs typeface="+mn-cs"/>
              </a:rPr>
              <a:t>To</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be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included</a:t>
            </a:r>
            <a:r>
              <a:rPr lang="de-DE" sz="1200" b="0" i="0" u="none" strike="noStrike" kern="1200" baseline="0" dirty="0" smtClean="0">
                <a:solidFill>
                  <a:schemeClr val="tx1"/>
                </a:solidFill>
                <a:latin typeface="+mn-lt"/>
                <a:ea typeface="+mn-ea"/>
                <a:cs typeface="+mn-cs"/>
              </a:rPr>
              <a:t> in </a:t>
            </a:r>
            <a:r>
              <a:rPr lang="de-DE" sz="1200" b="0" i="0" u="none" strike="noStrike" kern="1200" baseline="0" dirty="0" err="1" smtClean="0">
                <a:solidFill>
                  <a:schemeClr val="tx1"/>
                </a:solidFill>
                <a:latin typeface="+mn-lt"/>
                <a:ea typeface="+mn-ea"/>
                <a:cs typeface="+mn-cs"/>
              </a:rPr>
              <a:t>this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analysis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trials</a:t>
            </a:r>
            <a:r>
              <a:rPr lang="de-DE" sz="1200" b="0" i="0" u="none" strike="noStrike" kern="1200" baseline="0" dirty="0" smtClean="0">
                <a:solidFill>
                  <a:schemeClr val="tx1"/>
                </a:solidFill>
                <a:latin typeface="+mn-lt"/>
                <a:ea typeface="+mn-ea"/>
                <a:cs typeface="+mn-cs"/>
              </a:rPr>
              <a:t> must </a:t>
            </a:r>
            <a:r>
              <a:rPr lang="de-DE" sz="1200" b="0" i="0" u="none" strike="noStrike" kern="1200" baseline="0" dirty="0" err="1" smtClean="0">
                <a:solidFill>
                  <a:schemeClr val="tx1"/>
                </a:solidFill>
                <a:latin typeface="+mn-lt"/>
                <a:ea typeface="+mn-ea"/>
                <a:cs typeface="+mn-cs"/>
              </a:rPr>
              <a:t>have</a:t>
            </a:r>
            <a:r>
              <a:rPr lang="de-DE" sz="1200" b="0" i="0" u="none" strike="noStrike" kern="1200" baseline="0" dirty="0" smtClean="0">
                <a:solidFill>
                  <a:schemeClr val="tx1"/>
                </a:solidFill>
                <a:latin typeface="+mn-lt"/>
                <a:ea typeface="+mn-ea"/>
                <a:cs typeface="+mn-cs"/>
              </a:rPr>
              <a:t>: 1) </a:t>
            </a:r>
            <a:r>
              <a:rPr lang="de-DE" sz="1200" b="0" i="0" u="none" strike="noStrike" kern="1200" baseline="0" dirty="0" err="1" smtClean="0">
                <a:solidFill>
                  <a:schemeClr val="tx1"/>
                </a:solidFill>
                <a:latin typeface="+mn-lt"/>
                <a:ea typeface="+mn-ea"/>
                <a:cs typeface="+mn-cs"/>
              </a:rPr>
              <a:t>been</a:t>
            </a:r>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a </a:t>
            </a:r>
            <a:r>
              <a:rPr lang="de-DE" sz="1200" b="0" i="0" u="none" strike="noStrike" kern="1200" baseline="0" dirty="0" err="1" smtClean="0">
                <a:solidFill>
                  <a:schemeClr val="tx1"/>
                </a:solidFill>
                <a:latin typeface="+mn-lt"/>
                <a:ea typeface="+mn-ea"/>
                <a:cs typeface="+mn-cs"/>
              </a:rPr>
              <a:t>randomized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controlled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and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evaluating</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acute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pharmacologic</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treatment</a:t>
            </a:r>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err="1" smtClean="0">
                <a:solidFill>
                  <a:schemeClr val="tx1"/>
                </a:solidFill>
                <a:latin typeface="+mn-lt"/>
                <a:ea typeface="+mn-ea"/>
                <a:cs typeface="+mn-cs"/>
              </a:rPr>
              <a:t>and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prevention</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of</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rVTE</a:t>
            </a:r>
            <a:r>
              <a:rPr lang="de-DE" sz="1200" b="0" i="0" u="none" strike="noStrike" kern="1200" baseline="0" dirty="0" smtClean="0">
                <a:solidFill>
                  <a:schemeClr val="tx1"/>
                </a:solidFill>
                <a:latin typeface="+mn-lt"/>
                <a:ea typeface="+mn-ea"/>
                <a:cs typeface="+mn-cs"/>
              </a:rPr>
              <a:t>; 2) </a:t>
            </a:r>
            <a:r>
              <a:rPr lang="de-DE" sz="1200" b="0" i="0" u="none" strike="noStrike" kern="1200" baseline="0" dirty="0" err="1" smtClean="0">
                <a:solidFill>
                  <a:schemeClr val="tx1"/>
                </a:solidFill>
                <a:latin typeface="+mn-lt"/>
                <a:ea typeface="+mn-ea"/>
                <a:cs typeface="+mn-cs"/>
              </a:rPr>
              <a:t>enrolled</a:t>
            </a:r>
            <a:r>
              <a:rPr lang="de-DE" sz="1200" b="0" i="0" u="none" strike="noStrike" kern="1200" baseline="0" dirty="0" smtClean="0">
                <a:solidFill>
                  <a:schemeClr val="tx1"/>
                </a:solidFill>
                <a:latin typeface="+mn-lt"/>
                <a:ea typeface="+mn-ea"/>
                <a:cs typeface="+mn-cs"/>
              </a:rPr>
              <a:t> </a:t>
            </a:r>
            <a:r>
              <a:rPr lang="de-DE" sz="1200" b="1" i="0" u="none" strike="noStrike" kern="1200" baseline="0" dirty="0" smtClean="0">
                <a:solidFill>
                  <a:schemeClr val="tx1"/>
                </a:solidFill>
                <a:latin typeface="+mn-lt"/>
                <a:ea typeface="+mn-ea"/>
                <a:cs typeface="+mn-cs"/>
              </a:rPr>
              <a:t>≥</a:t>
            </a:r>
            <a:r>
              <a:rPr lang="de-DE" sz="1200" b="0" i="0" u="none" strike="noStrike" kern="1200" baseline="0" dirty="0" smtClean="0">
                <a:solidFill>
                  <a:schemeClr val="tx1"/>
                </a:solidFill>
                <a:latin typeface="+mn-lt"/>
                <a:ea typeface="+mn-ea"/>
                <a:cs typeface="+mn-cs"/>
              </a:rPr>
              <a:t>200 </a:t>
            </a:r>
            <a:r>
              <a:rPr lang="de-DE" sz="1200" b="0" i="0" u="none" strike="noStrike" kern="1200" baseline="0" dirty="0" err="1" smtClean="0">
                <a:solidFill>
                  <a:schemeClr val="tx1"/>
                </a:solidFill>
                <a:latin typeface="+mn-lt"/>
                <a:ea typeface="+mn-ea"/>
                <a:cs typeface="+mn-cs"/>
              </a:rPr>
              <a:t>subjects</a:t>
            </a:r>
            <a:r>
              <a:rPr lang="de-DE" sz="1200" b="0" i="0" u="none" strike="noStrike" kern="1200" baseline="0" dirty="0" smtClean="0">
                <a:solidFill>
                  <a:schemeClr val="tx1"/>
                </a:solidFill>
                <a:latin typeface="+mn-lt"/>
                <a:ea typeface="+mn-ea"/>
                <a:cs typeface="+mn-cs"/>
              </a:rPr>
              <a:t> per </a:t>
            </a:r>
            <a:r>
              <a:rPr lang="de-DE" sz="1200" b="0" i="0" u="none" strike="noStrike" kern="1200" baseline="0" dirty="0" err="1" smtClean="0">
                <a:solidFill>
                  <a:schemeClr val="tx1"/>
                </a:solidFill>
                <a:latin typeface="+mn-lt"/>
                <a:ea typeface="+mn-ea"/>
                <a:cs typeface="+mn-cs"/>
              </a:rPr>
              <a:t>treatment</a:t>
            </a:r>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arm, 3) </a:t>
            </a:r>
            <a:r>
              <a:rPr lang="de-DE" sz="1200" b="0" i="0" u="none" strike="noStrike" kern="1200" baseline="0" dirty="0" err="1" smtClean="0">
                <a:solidFill>
                  <a:schemeClr val="tx1"/>
                </a:solidFill>
                <a:latin typeface="+mn-lt"/>
                <a:ea typeface="+mn-ea"/>
                <a:cs typeface="+mn-cs"/>
              </a:rPr>
              <a:t>required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anticoagulation</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for</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at</a:t>
            </a:r>
            <a:r>
              <a:rPr lang="de-DE" sz="1200" b="0" i="0" u="none" strike="noStrike" kern="1200" baseline="0" dirty="0" smtClean="0">
                <a:solidFill>
                  <a:schemeClr val="tx1"/>
                </a:solidFill>
                <a:latin typeface="+mn-lt"/>
                <a:ea typeface="+mn-ea"/>
                <a:cs typeface="+mn-cs"/>
              </a:rPr>
              <a:t> least 3-months; </a:t>
            </a:r>
            <a:r>
              <a:rPr lang="de-DE" sz="1200" b="0" i="0" u="none" strike="noStrike" kern="1200" baseline="0" dirty="0" err="1" smtClean="0">
                <a:solidFill>
                  <a:schemeClr val="tx1"/>
                </a:solidFill>
                <a:latin typeface="+mn-lt"/>
                <a:ea typeface="+mn-ea"/>
                <a:cs typeface="+mn-cs"/>
              </a:rPr>
              <a:t>and</a:t>
            </a:r>
            <a:r>
              <a:rPr lang="de-DE" sz="1200" b="0" i="0" u="none" strike="noStrike" kern="1200" baseline="0" dirty="0" smtClean="0">
                <a:solidFill>
                  <a:schemeClr val="tx1"/>
                </a:solidFill>
                <a:latin typeface="+mn-lt"/>
                <a:ea typeface="+mn-ea"/>
                <a:cs typeface="+mn-cs"/>
              </a:rPr>
              <a:t> 4) </a:t>
            </a:r>
            <a:r>
              <a:rPr lang="de-DE" sz="1200" b="0" i="0" u="none" strike="noStrike" kern="1200" baseline="0" dirty="0" err="1" smtClean="0">
                <a:solidFill>
                  <a:schemeClr val="tx1"/>
                </a:solidFill>
                <a:latin typeface="+mn-lt"/>
                <a:ea typeface="+mn-ea"/>
                <a:cs typeface="+mn-cs"/>
              </a:rPr>
              <a:t>reported</a:t>
            </a:r>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time </a:t>
            </a:r>
            <a:r>
              <a:rPr lang="de-DE" sz="1200" b="0" i="0" u="none" strike="noStrike" kern="1200" baseline="0" dirty="0" err="1" smtClean="0">
                <a:solidFill>
                  <a:schemeClr val="tx1"/>
                </a:solidFill>
                <a:latin typeface="+mn-lt"/>
                <a:ea typeface="+mn-ea"/>
                <a:cs typeface="+mn-cs"/>
              </a:rPr>
              <a:t>to</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objectively-confirmed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rVTE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event</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data</a:t>
            </a:r>
            <a:r>
              <a:rPr lang="de-DE" sz="1200" b="0" i="0" u="none" strike="noStrike" kern="1200" baseline="0" dirty="0" smtClean="0">
                <a:solidFill>
                  <a:schemeClr val="tx1"/>
                </a:solidFill>
                <a:latin typeface="+mn-lt"/>
                <a:ea typeface="+mn-ea"/>
                <a:cs typeface="+mn-cs"/>
              </a:rPr>
              <a:t>. Trials </a:t>
            </a:r>
            <a:r>
              <a:rPr lang="de-DE" sz="1200" b="0" i="0" u="none" strike="noStrike" kern="1200" baseline="0" dirty="0" err="1" smtClean="0">
                <a:solidFill>
                  <a:schemeClr val="tx1"/>
                </a:solidFill>
                <a:latin typeface="+mn-lt"/>
                <a:ea typeface="+mn-ea"/>
                <a:cs typeface="+mn-cs"/>
              </a:rPr>
              <a:t>that</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assessed</a:t>
            </a:r>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err="1" smtClean="0">
                <a:solidFill>
                  <a:schemeClr val="tx1"/>
                </a:solidFill>
                <a:latin typeface="+mn-lt"/>
                <a:ea typeface="+mn-ea"/>
                <a:cs typeface="+mn-cs"/>
              </a:rPr>
              <a:t>extended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duration</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treatment</a:t>
            </a:r>
            <a:r>
              <a:rPr lang="de-DE" sz="1200" b="0" i="0" u="none" strike="noStrike" kern="1200" baseline="0" dirty="0" smtClean="0">
                <a:solidFill>
                  <a:schemeClr val="tx1"/>
                </a:solidFill>
                <a:latin typeface="+mn-lt"/>
                <a:ea typeface="+mn-ea"/>
                <a:cs typeface="+mn-cs"/>
              </a:rPr>
              <a:t> (additional </a:t>
            </a:r>
            <a:r>
              <a:rPr lang="de-DE" sz="1200" b="0" i="0" u="none" strike="noStrike" kern="1200" baseline="0" dirty="0" err="1" smtClean="0">
                <a:solidFill>
                  <a:schemeClr val="tx1"/>
                </a:solidFill>
                <a:latin typeface="+mn-lt"/>
                <a:ea typeface="+mn-ea"/>
                <a:cs typeface="+mn-cs"/>
              </a:rPr>
              <a:t>therapy</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following</a:t>
            </a:r>
            <a:r>
              <a:rPr lang="de-DE" sz="1200" b="0" i="0" u="none" strike="noStrike" kern="1200" baseline="0" dirty="0" smtClean="0">
                <a:solidFill>
                  <a:schemeClr val="tx1"/>
                </a:solidFill>
                <a:latin typeface="+mn-lt"/>
                <a:ea typeface="+mn-ea"/>
                <a:cs typeface="+mn-cs"/>
              </a:rPr>
              <a:t> an </a:t>
            </a:r>
            <a:r>
              <a:rPr lang="de-DE" sz="1200" b="0" i="0" u="none" strike="noStrike" kern="1200" baseline="0" dirty="0" err="1" smtClean="0">
                <a:solidFill>
                  <a:schemeClr val="tx1"/>
                </a:solidFill>
                <a:latin typeface="+mn-lt"/>
                <a:ea typeface="+mn-ea"/>
                <a:cs typeface="+mn-cs"/>
              </a:rPr>
              <a:t>initial</a:t>
            </a:r>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3-12 </a:t>
            </a:r>
            <a:r>
              <a:rPr lang="de-DE" sz="1200" b="0" i="0" u="none" strike="noStrike" kern="1200" baseline="0" dirty="0" err="1" smtClean="0">
                <a:solidFill>
                  <a:schemeClr val="tx1"/>
                </a:solidFill>
                <a:latin typeface="+mn-lt"/>
                <a:ea typeface="+mn-ea"/>
                <a:cs typeface="+mn-cs"/>
              </a:rPr>
              <a:t>months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of</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anticoagulation</a:t>
            </a:r>
            <a:r>
              <a:rPr lang="de-DE" sz="1200" b="0" i="0" u="none" strike="noStrike" kern="1200" baseline="0" dirty="0" smtClean="0">
                <a:solidFill>
                  <a:schemeClr val="tx1"/>
                </a:solidFill>
                <a:latin typeface="+mn-lt"/>
                <a:ea typeface="+mn-ea"/>
                <a:cs typeface="+mn-cs"/>
              </a:rPr>
              <a:t> after </a:t>
            </a:r>
            <a:r>
              <a:rPr lang="de-DE" sz="1200" b="0" i="0" u="none" strike="noStrike" kern="1200" baseline="0" dirty="0" err="1" smtClean="0">
                <a:solidFill>
                  <a:schemeClr val="tx1"/>
                </a:solidFill>
                <a:latin typeface="+mn-lt"/>
                <a:ea typeface="+mn-ea"/>
                <a:cs typeface="+mn-cs"/>
              </a:rPr>
              <a:t>the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index</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event</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randomized</a:t>
            </a:r>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err="1" smtClean="0">
                <a:solidFill>
                  <a:schemeClr val="tx1"/>
                </a:solidFill>
                <a:latin typeface="+mn-lt"/>
                <a:ea typeface="+mn-ea"/>
                <a:cs typeface="+mn-cs"/>
              </a:rPr>
              <a:t>only</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cancer</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patients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or</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were</a:t>
            </a:r>
            <a:r>
              <a:rPr lang="de-DE" sz="1200" b="0" i="0" u="none" strike="noStrike" kern="1200" baseline="0" dirty="0" smtClean="0">
                <a:solidFill>
                  <a:schemeClr val="tx1"/>
                </a:solidFill>
                <a:latin typeface="+mn-lt"/>
                <a:ea typeface="+mn-ea"/>
                <a:cs typeface="+mn-cs"/>
              </a:rPr>
              <a:t> not </a:t>
            </a:r>
            <a:r>
              <a:rPr lang="de-DE" sz="1200" b="0" i="0" u="none" strike="noStrike" kern="1200" baseline="0" dirty="0" err="1" smtClean="0">
                <a:solidFill>
                  <a:schemeClr val="tx1"/>
                </a:solidFill>
                <a:latin typeface="+mn-lt"/>
                <a:ea typeface="+mn-ea"/>
                <a:cs typeface="+mn-cs"/>
              </a:rPr>
              <a:t>published</a:t>
            </a:r>
            <a:r>
              <a:rPr lang="de-DE" sz="1200" b="0" i="0" u="none" strike="noStrike" kern="1200" baseline="0" dirty="0" smtClean="0">
                <a:solidFill>
                  <a:schemeClr val="tx1"/>
                </a:solidFill>
                <a:latin typeface="+mn-lt"/>
                <a:ea typeface="+mn-ea"/>
                <a:cs typeface="+mn-cs"/>
              </a:rPr>
              <a:t> in </a:t>
            </a:r>
            <a:r>
              <a:rPr lang="de-DE" sz="1200" b="0" i="0" u="none" strike="noStrike" kern="1200" baseline="0" dirty="0" err="1" smtClean="0">
                <a:solidFill>
                  <a:schemeClr val="tx1"/>
                </a:solidFill>
                <a:latin typeface="+mn-lt"/>
                <a:ea typeface="+mn-ea"/>
                <a:cs typeface="+mn-cs"/>
              </a:rPr>
              <a:t>full</a:t>
            </a:r>
            <a:r>
              <a:rPr lang="de-DE" sz="1200" b="0" i="0" u="none" strike="noStrike" kern="1200" baseline="0" dirty="0" smtClean="0">
                <a:solidFill>
                  <a:schemeClr val="tx1"/>
                </a:solidFill>
                <a:latin typeface="+mn-lt"/>
                <a:ea typeface="+mn-ea"/>
                <a:cs typeface="+mn-cs"/>
              </a:rPr>
              <a:t>-text English </a:t>
            </a:r>
            <a:r>
              <a:rPr lang="de-DE" sz="1200" b="0" i="0" u="none" strike="noStrike" kern="1200" baseline="0" dirty="0" err="1" smtClean="0">
                <a:solidFill>
                  <a:schemeClr val="tx1"/>
                </a:solidFill>
                <a:latin typeface="+mn-lt"/>
                <a:ea typeface="+mn-ea"/>
                <a:cs typeface="+mn-cs"/>
              </a:rPr>
              <a:t>were</a:t>
            </a:r>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err="1" smtClean="0">
                <a:solidFill>
                  <a:schemeClr val="tx1"/>
                </a:solidFill>
                <a:latin typeface="+mn-lt"/>
                <a:ea typeface="+mn-ea"/>
                <a:cs typeface="+mn-cs"/>
              </a:rPr>
              <a:t>excluded</a:t>
            </a:r>
            <a:r>
              <a:rPr lang="de-DE" sz="1200" b="0" i="0" u="none" strike="noStrike" kern="1200" baseline="0" dirty="0" smtClean="0">
                <a:solidFill>
                  <a:schemeClr val="tx1"/>
                </a:solidFill>
                <a:latin typeface="+mn-lt"/>
                <a:ea typeface="+mn-ea"/>
                <a:cs typeface="+mn-cs"/>
              </a:rPr>
              <a:t>.</a:t>
            </a:r>
            <a:endParaRPr lang="de-DE" b="0" dirty="0" smtClean="0"/>
          </a:p>
          <a:p>
            <a:r>
              <a:rPr lang="de-DE" dirty="0" smtClean="0"/>
              <a:t>Metaanalyse</a:t>
            </a:r>
          </a:p>
          <a:p>
            <a:r>
              <a:rPr lang="de-DE" dirty="0" smtClean="0"/>
              <a:t>Einstei</a:t>
            </a:r>
            <a:r>
              <a:rPr lang="de-DE" baseline="0" dirty="0" smtClean="0"/>
              <a:t>n DVT und </a:t>
            </a:r>
            <a:r>
              <a:rPr lang="de-DE" baseline="0" dirty="0" err="1" smtClean="0"/>
              <a:t>Recover</a:t>
            </a:r>
            <a:r>
              <a:rPr lang="de-DE" baseline="0" dirty="0" smtClean="0"/>
              <a:t> eingeschlossen sonst </a:t>
            </a:r>
            <a:r>
              <a:rPr lang="de-DE" baseline="0" dirty="0" err="1" smtClean="0"/>
              <a:t>Heparine</a:t>
            </a:r>
            <a:r>
              <a:rPr lang="de-DE" baseline="0" dirty="0" smtClean="0"/>
              <a:t> und VKA</a:t>
            </a:r>
          </a:p>
          <a:p>
            <a:r>
              <a:rPr lang="de-DE" baseline="0" dirty="0" smtClean="0"/>
              <a:t>Keine Daten für </a:t>
            </a:r>
            <a:r>
              <a:rPr lang="de-DE" baseline="0" dirty="0" err="1" smtClean="0"/>
              <a:t>blutungen</a:t>
            </a:r>
            <a:r>
              <a:rPr lang="de-DE" baseline="0" dirty="0" smtClean="0"/>
              <a:t> (nicht in </a:t>
            </a:r>
            <a:r>
              <a:rPr lang="de-DE" baseline="0" dirty="0" err="1" smtClean="0"/>
              <a:t>originalstudien</a:t>
            </a:r>
            <a:r>
              <a:rPr lang="de-DE" baseline="0" dirty="0" smtClean="0"/>
              <a:t> ersichtlich)</a:t>
            </a:r>
            <a:endParaRPr lang="de-DE" dirty="0"/>
          </a:p>
        </p:txBody>
      </p:sp>
      <p:sp>
        <p:nvSpPr>
          <p:cNvPr id="4" name="Foliennummernplatzhalter 3"/>
          <p:cNvSpPr>
            <a:spLocks noGrp="1"/>
          </p:cNvSpPr>
          <p:nvPr>
            <p:ph type="sldNum" sz="quarter" idx="10"/>
          </p:nvPr>
        </p:nvSpPr>
        <p:spPr/>
        <p:txBody>
          <a:bodyPr/>
          <a:lstStyle/>
          <a:p>
            <a:fld id="{3DF4EBDC-D675-9040-A021-8C5CCD16F774}" type="slidenum">
              <a:rPr lang="de-DE" smtClean="0"/>
              <a:t>31</a:t>
            </a:fld>
            <a:endParaRPr lang="de-DE"/>
          </a:p>
        </p:txBody>
      </p:sp>
    </p:spTree>
    <p:extLst>
      <p:ext uri="{BB962C8B-B14F-4D97-AF65-F5344CB8AC3E}">
        <p14:creationId xmlns:p14="http://schemas.microsoft.com/office/powerpoint/2010/main" val="2644057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err="1" smtClean="0">
                <a:solidFill>
                  <a:schemeClr val="tx1"/>
                </a:solidFill>
                <a:latin typeface="+mn-lt"/>
                <a:ea typeface="+mn-ea"/>
                <a:cs typeface="+mn-cs"/>
              </a:rPr>
              <a:t>Use</a:t>
            </a:r>
            <a:r>
              <a:rPr lang="de-DE" sz="1200" b="1" kern="1200" dirty="0" smtClean="0">
                <a:solidFill>
                  <a:schemeClr val="tx1"/>
                </a:solidFill>
                <a:latin typeface="+mn-lt"/>
                <a:ea typeface="+mn-ea"/>
                <a:cs typeface="+mn-cs"/>
              </a:rPr>
              <a:t> in </a:t>
            </a:r>
            <a:r>
              <a:rPr lang="de-DE" sz="1200" b="1" kern="1200" dirty="0" err="1" smtClean="0">
                <a:solidFill>
                  <a:schemeClr val="tx1"/>
                </a:solidFill>
                <a:latin typeface="+mn-lt"/>
                <a:ea typeface="+mn-ea"/>
                <a:cs typeface="+mn-cs"/>
              </a:rPr>
              <a:t>Patients</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with</a:t>
            </a:r>
            <a:r>
              <a:rPr lang="de-DE" sz="1200" b="1" kern="1200" dirty="0" smtClean="0">
                <a:solidFill>
                  <a:schemeClr val="tx1"/>
                </a:solidFill>
                <a:latin typeface="+mn-lt"/>
                <a:ea typeface="+mn-ea"/>
                <a:cs typeface="+mn-cs"/>
              </a:rPr>
              <a:t> Renal </a:t>
            </a:r>
            <a:r>
              <a:rPr lang="de-DE" sz="1200" b="1" kern="1200" dirty="0" err="1" smtClean="0">
                <a:solidFill>
                  <a:schemeClr val="tx1"/>
                </a:solidFill>
                <a:latin typeface="+mn-lt"/>
                <a:ea typeface="+mn-ea"/>
                <a:cs typeface="+mn-cs"/>
              </a:rPr>
              <a:t>Impairment</a:t>
            </a:r>
            <a:r>
              <a:rPr lang="de-DE" sz="1200" b="0" kern="1200" dirty="0" smtClean="0">
                <a:solidFill>
                  <a:schemeClr val="tx1"/>
                </a:solidFill>
                <a:latin typeface="+mn-lt"/>
                <a:ea typeface="+mn-ea"/>
                <a:cs typeface="+mn-cs"/>
              </a:rPr>
              <a:t>:</a:t>
            </a:r>
          </a:p>
          <a:p>
            <a:endParaRPr lang="de-DE" sz="1200" b="0" kern="1200" dirty="0" smtClean="0">
              <a:solidFill>
                <a:schemeClr val="tx1"/>
              </a:solidFill>
              <a:latin typeface="+mn-lt"/>
              <a:ea typeface="+mn-ea"/>
              <a:cs typeface="+mn-cs"/>
            </a:endParaRPr>
          </a:p>
          <a:p>
            <a:r>
              <a:rPr lang="de-DE" sz="1200" b="1" kern="1200" dirty="0" err="1" smtClean="0">
                <a:solidFill>
                  <a:schemeClr val="tx1"/>
                </a:solidFill>
                <a:latin typeface="+mn-lt"/>
                <a:ea typeface="+mn-ea"/>
                <a:cs typeface="+mn-cs"/>
              </a:rPr>
              <a:t>Nonvalvular</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Atrial</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Fibrillation</a:t>
            </a:r>
            <a:endParaRPr lang="de-DE" sz="1200" b="0" kern="1200" dirty="0" smtClean="0">
              <a:solidFill>
                <a:schemeClr val="tx1"/>
              </a:solidFill>
              <a:latin typeface="+mn-lt"/>
              <a:ea typeface="+mn-ea"/>
              <a:cs typeface="+mn-cs"/>
            </a:endParaRPr>
          </a:p>
          <a:p>
            <a:r>
              <a:rPr lang="de-DE" sz="1200" b="0" kern="1200" dirty="0" err="1" smtClean="0">
                <a:solidFill>
                  <a:schemeClr val="tx1"/>
                </a:solidFill>
                <a:latin typeface="+mn-lt"/>
                <a:ea typeface="+mn-ea"/>
                <a:cs typeface="+mn-cs"/>
              </a:rPr>
              <a:t>Avoid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use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XARELTO in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CrCl</a:t>
            </a:r>
            <a:r>
              <a:rPr lang="de-DE" sz="1200" b="0" kern="1200" dirty="0" smtClean="0">
                <a:solidFill>
                  <a:schemeClr val="tx1"/>
                </a:solidFill>
                <a:latin typeface="+mn-lt"/>
                <a:ea typeface="+mn-ea"/>
                <a:cs typeface="+mn-cs"/>
              </a:rPr>
              <a:t> &lt;15 </a:t>
            </a:r>
            <a:r>
              <a:rPr lang="de-DE" sz="1200" b="0" kern="1200" dirty="0" err="1" smtClean="0">
                <a:solidFill>
                  <a:schemeClr val="tx1"/>
                </a:solidFill>
                <a:latin typeface="+mn-lt"/>
                <a:ea typeface="+mn-ea"/>
                <a:cs typeface="+mn-cs"/>
              </a:rPr>
              <a:t>mL</a:t>
            </a:r>
            <a:r>
              <a:rPr lang="de-DE" sz="1200" b="0" kern="1200" dirty="0" smtClean="0">
                <a:solidFill>
                  <a:schemeClr val="tx1"/>
                </a:solidFill>
                <a:latin typeface="+mn-lt"/>
                <a:ea typeface="+mn-ea"/>
                <a:cs typeface="+mn-cs"/>
              </a:rPr>
              <a:t>/min </a:t>
            </a:r>
            <a:r>
              <a:rPr lang="de-DE" sz="1200" b="0" kern="1200" dirty="0" err="1" smtClean="0">
                <a:solidFill>
                  <a:schemeClr val="tx1"/>
                </a:solidFill>
                <a:latin typeface="+mn-lt"/>
                <a:ea typeface="+mn-ea"/>
                <a:cs typeface="+mn-cs"/>
              </a:rPr>
              <a:t>since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drug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exposure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is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increased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Periodically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assess</a:t>
            </a:r>
            <a:r>
              <a:rPr lang="de-DE" sz="1200" b="0" kern="1200" dirty="0" smtClean="0">
                <a:solidFill>
                  <a:schemeClr val="tx1"/>
                </a:solidFill>
                <a:latin typeface="+mn-lt"/>
                <a:ea typeface="+mn-ea"/>
                <a:cs typeface="+mn-cs"/>
              </a:rPr>
              <a:t> renal </a:t>
            </a:r>
            <a:r>
              <a:rPr lang="de-DE" sz="1200" b="0" kern="1200" dirty="0" err="1" smtClean="0">
                <a:solidFill>
                  <a:schemeClr val="tx1"/>
                </a:solidFill>
                <a:latin typeface="+mn-lt"/>
                <a:ea typeface="+mn-ea"/>
                <a:cs typeface="+mn-cs"/>
              </a:rPr>
              <a:t>function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clinically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indicated</a:t>
            </a:r>
            <a:r>
              <a:rPr lang="de-DE" sz="1200" b="0" kern="1200" dirty="0" smtClean="0">
                <a:solidFill>
                  <a:schemeClr val="tx1"/>
                </a:solidFill>
                <a:latin typeface="+mn-lt"/>
                <a:ea typeface="+mn-ea"/>
                <a:cs typeface="+mn-cs"/>
              </a:rPr>
              <a:t> (i.e., </a:t>
            </a:r>
            <a:r>
              <a:rPr lang="de-DE" sz="1200" b="0" kern="1200" dirty="0" err="1" smtClean="0">
                <a:solidFill>
                  <a:schemeClr val="tx1"/>
                </a:solidFill>
                <a:latin typeface="+mn-lt"/>
                <a:ea typeface="+mn-ea"/>
                <a:cs typeface="+mn-cs"/>
              </a:rPr>
              <a:t>more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frequently</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situations</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which</a:t>
            </a:r>
            <a:r>
              <a:rPr lang="de-DE" sz="1200" b="0" kern="1200" dirty="0" smtClean="0">
                <a:solidFill>
                  <a:schemeClr val="tx1"/>
                </a:solidFill>
                <a:latin typeface="+mn-lt"/>
                <a:ea typeface="+mn-ea"/>
                <a:cs typeface="+mn-cs"/>
              </a:rPr>
              <a:t> renal </a:t>
            </a:r>
            <a:r>
              <a:rPr lang="de-DE" sz="1200" b="0" kern="1200" dirty="0" err="1" smtClean="0">
                <a:solidFill>
                  <a:schemeClr val="tx1"/>
                </a:solidFill>
                <a:latin typeface="+mn-lt"/>
                <a:ea typeface="+mn-ea"/>
                <a:cs typeface="+mn-cs"/>
              </a:rPr>
              <a:t>function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may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decline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adjust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therapy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accordingly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Discontinue</a:t>
            </a:r>
            <a:r>
              <a:rPr lang="de-DE" sz="1200" b="0" kern="1200" dirty="0" smtClean="0">
                <a:solidFill>
                  <a:schemeClr val="tx1"/>
                </a:solidFill>
                <a:latin typeface="+mn-lt"/>
                <a:ea typeface="+mn-ea"/>
                <a:cs typeface="+mn-cs"/>
              </a:rPr>
              <a:t> XARELTO in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who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develop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acute</a:t>
            </a:r>
            <a:r>
              <a:rPr lang="de-DE" sz="1200" b="0" kern="1200" dirty="0" smtClean="0">
                <a:solidFill>
                  <a:schemeClr val="tx1"/>
                </a:solidFill>
                <a:latin typeface="+mn-lt"/>
                <a:ea typeface="+mn-ea"/>
                <a:cs typeface="+mn-cs"/>
              </a:rPr>
              <a:t> renal </a:t>
            </a:r>
            <a:r>
              <a:rPr lang="de-DE" sz="1200" b="0" kern="1200" dirty="0" err="1" smtClean="0">
                <a:solidFill>
                  <a:schemeClr val="tx1"/>
                </a:solidFill>
                <a:latin typeface="+mn-lt"/>
                <a:ea typeface="+mn-ea"/>
                <a:cs typeface="+mn-cs"/>
              </a:rPr>
              <a:t>failure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while</a:t>
            </a:r>
            <a:r>
              <a:rPr lang="de-DE" sz="1200" b="0" kern="1200" dirty="0" smtClean="0">
                <a:solidFill>
                  <a:schemeClr val="tx1"/>
                </a:solidFill>
                <a:latin typeface="+mn-lt"/>
                <a:ea typeface="+mn-ea"/>
                <a:cs typeface="+mn-cs"/>
              </a:rPr>
              <a:t> on XARELTO.</a:t>
            </a:r>
          </a:p>
          <a:p>
            <a:r>
              <a:rPr lang="de-DE" sz="1200" b="0" kern="1200" dirty="0" err="1" smtClean="0">
                <a:solidFill>
                  <a:schemeClr val="tx1"/>
                </a:solidFill>
                <a:latin typeface="+mn-lt"/>
                <a:ea typeface="+mn-ea"/>
                <a:cs typeface="+mn-cs"/>
              </a:rPr>
              <a:t>For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CrCl</a:t>
            </a:r>
            <a:r>
              <a:rPr lang="de-DE" sz="1200" b="0" kern="1200" dirty="0" smtClean="0">
                <a:solidFill>
                  <a:schemeClr val="tx1"/>
                </a:solidFill>
                <a:latin typeface="+mn-lt"/>
                <a:ea typeface="+mn-ea"/>
                <a:cs typeface="+mn-cs"/>
              </a:rPr>
              <a:t> &gt;50 </a:t>
            </a:r>
            <a:r>
              <a:rPr lang="de-DE" sz="1200" b="0" kern="1200" dirty="0" err="1" smtClean="0">
                <a:solidFill>
                  <a:schemeClr val="tx1"/>
                </a:solidFill>
                <a:latin typeface="+mn-lt"/>
                <a:ea typeface="+mn-ea"/>
                <a:cs typeface="+mn-cs"/>
              </a:rPr>
              <a:t>mL</a:t>
            </a:r>
            <a:r>
              <a:rPr lang="de-DE" sz="1200" b="0" kern="1200" dirty="0" smtClean="0">
                <a:solidFill>
                  <a:schemeClr val="tx1"/>
                </a:solidFill>
                <a:latin typeface="+mn-lt"/>
                <a:ea typeface="+mn-ea"/>
                <a:cs typeface="+mn-cs"/>
              </a:rPr>
              <a:t>/min: 20 mg </a:t>
            </a:r>
            <a:r>
              <a:rPr lang="de-DE" sz="1200" b="0" kern="1200" dirty="0" err="1" smtClean="0">
                <a:solidFill>
                  <a:schemeClr val="tx1"/>
                </a:solidFill>
                <a:latin typeface="+mn-lt"/>
                <a:ea typeface="+mn-ea"/>
                <a:cs typeface="+mn-cs"/>
              </a:rPr>
              <a:t>orally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once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daily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evening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meal</a:t>
            </a:r>
            <a:endParaRPr lang="de-DE" sz="1200" b="0" kern="1200" dirty="0" smtClean="0">
              <a:solidFill>
                <a:schemeClr val="tx1"/>
              </a:solidFill>
              <a:latin typeface="+mn-lt"/>
              <a:ea typeface="+mn-ea"/>
              <a:cs typeface="+mn-cs"/>
            </a:endParaRPr>
          </a:p>
          <a:p>
            <a:r>
              <a:rPr lang="de-DE" sz="1200" b="0" kern="1200" dirty="0" err="1" smtClean="0">
                <a:solidFill>
                  <a:schemeClr val="tx1"/>
                </a:solidFill>
                <a:latin typeface="+mn-lt"/>
                <a:ea typeface="+mn-ea"/>
                <a:cs typeface="+mn-cs"/>
              </a:rPr>
              <a:t>For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CrCl</a:t>
            </a:r>
            <a:r>
              <a:rPr lang="de-DE" sz="1200" b="0" kern="1200" dirty="0" smtClean="0">
                <a:solidFill>
                  <a:schemeClr val="tx1"/>
                </a:solidFill>
                <a:latin typeface="+mn-lt"/>
                <a:ea typeface="+mn-ea"/>
                <a:cs typeface="+mn-cs"/>
              </a:rPr>
              <a:t> 15 - 50 </a:t>
            </a:r>
            <a:r>
              <a:rPr lang="de-DE" sz="1200" b="0" kern="1200" dirty="0" err="1" smtClean="0">
                <a:solidFill>
                  <a:schemeClr val="tx1"/>
                </a:solidFill>
                <a:latin typeface="+mn-lt"/>
                <a:ea typeface="+mn-ea"/>
                <a:cs typeface="+mn-cs"/>
              </a:rPr>
              <a:t>mL</a:t>
            </a:r>
            <a:r>
              <a:rPr lang="de-DE" sz="1200" b="0" kern="1200" dirty="0" smtClean="0">
                <a:solidFill>
                  <a:schemeClr val="tx1"/>
                </a:solidFill>
                <a:latin typeface="+mn-lt"/>
                <a:ea typeface="+mn-ea"/>
                <a:cs typeface="+mn-cs"/>
              </a:rPr>
              <a:t>/min: 15 mg </a:t>
            </a:r>
            <a:r>
              <a:rPr lang="de-DE" sz="1200" b="0" kern="1200" dirty="0" err="1" smtClean="0">
                <a:solidFill>
                  <a:schemeClr val="tx1"/>
                </a:solidFill>
                <a:latin typeface="+mn-lt"/>
                <a:ea typeface="+mn-ea"/>
                <a:cs typeface="+mn-cs"/>
              </a:rPr>
              <a:t>orally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once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daily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evening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meal</a:t>
            </a:r>
            <a:endParaRPr lang="de-DE" sz="1200" b="0" kern="1200" dirty="0" smtClean="0">
              <a:solidFill>
                <a:schemeClr val="tx1"/>
              </a:solidFill>
              <a:latin typeface="+mn-lt"/>
              <a:ea typeface="+mn-ea"/>
              <a:cs typeface="+mn-cs"/>
            </a:endParaRPr>
          </a:p>
          <a:p>
            <a:endParaRPr lang="de-DE" sz="1200" b="0" kern="1200" dirty="0" smtClean="0">
              <a:solidFill>
                <a:schemeClr val="tx1"/>
              </a:solidFill>
              <a:latin typeface="+mn-lt"/>
              <a:ea typeface="+mn-ea"/>
              <a:cs typeface="+mn-cs"/>
            </a:endParaRPr>
          </a:p>
          <a:p>
            <a:r>
              <a:rPr lang="de-DE" sz="1200" b="1" kern="1200" dirty="0" smtClean="0">
                <a:solidFill>
                  <a:schemeClr val="tx1"/>
                </a:solidFill>
                <a:latin typeface="+mn-lt"/>
                <a:ea typeface="+mn-ea"/>
                <a:cs typeface="+mn-cs"/>
              </a:rPr>
              <a:t>Treatment </a:t>
            </a:r>
            <a:r>
              <a:rPr lang="de-DE" sz="1200" b="1" kern="1200" dirty="0" err="1" smtClean="0">
                <a:solidFill>
                  <a:schemeClr val="tx1"/>
                </a:solidFill>
                <a:latin typeface="+mn-lt"/>
                <a:ea typeface="+mn-ea"/>
                <a:cs typeface="+mn-cs"/>
              </a:rPr>
              <a:t>of</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Deep</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Vein</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Thrombosis</a:t>
            </a:r>
            <a:r>
              <a:rPr lang="de-DE" sz="1200" b="1" kern="1200" dirty="0" smtClean="0">
                <a:solidFill>
                  <a:schemeClr val="tx1"/>
                </a:solidFill>
                <a:latin typeface="+mn-lt"/>
                <a:ea typeface="+mn-ea"/>
                <a:cs typeface="+mn-cs"/>
              </a:rPr>
              <a:t> (DVT), </a:t>
            </a:r>
            <a:r>
              <a:rPr lang="de-DE" sz="1200" b="1" kern="1200" dirty="0" err="1" smtClean="0">
                <a:solidFill>
                  <a:schemeClr val="tx1"/>
                </a:solidFill>
                <a:latin typeface="+mn-lt"/>
                <a:ea typeface="+mn-ea"/>
                <a:cs typeface="+mn-cs"/>
              </a:rPr>
              <a:t>Pulmonary</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Embolism</a:t>
            </a:r>
            <a:r>
              <a:rPr lang="de-DE" sz="1200" b="1" kern="1200" dirty="0" smtClean="0">
                <a:solidFill>
                  <a:schemeClr val="tx1"/>
                </a:solidFill>
                <a:latin typeface="+mn-lt"/>
                <a:ea typeface="+mn-ea"/>
                <a:cs typeface="+mn-cs"/>
              </a:rPr>
              <a:t> (PE), </a:t>
            </a:r>
            <a:r>
              <a:rPr lang="de-DE" sz="1200" b="1" kern="1200" dirty="0" err="1" smtClean="0">
                <a:solidFill>
                  <a:schemeClr val="tx1"/>
                </a:solidFill>
                <a:latin typeface="+mn-lt"/>
                <a:ea typeface="+mn-ea"/>
                <a:cs typeface="+mn-cs"/>
              </a:rPr>
              <a:t>and</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Reduction</a:t>
            </a:r>
            <a:r>
              <a:rPr lang="de-DE" sz="1200" b="1" kern="1200" dirty="0" smtClean="0">
                <a:solidFill>
                  <a:schemeClr val="tx1"/>
                </a:solidFill>
                <a:latin typeface="+mn-lt"/>
                <a:ea typeface="+mn-ea"/>
                <a:cs typeface="+mn-cs"/>
              </a:rPr>
              <a:t> in </a:t>
            </a:r>
            <a:r>
              <a:rPr lang="de-DE" sz="1200" b="1" kern="1200" dirty="0" err="1" smtClean="0">
                <a:solidFill>
                  <a:schemeClr val="tx1"/>
                </a:solidFill>
                <a:latin typeface="+mn-lt"/>
                <a:ea typeface="+mn-ea"/>
                <a:cs typeface="+mn-cs"/>
              </a:rPr>
              <a:t>the</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Risk</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of</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Recurrence</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of</a:t>
            </a:r>
            <a:r>
              <a:rPr lang="de-DE" sz="1200" b="1" kern="1200" dirty="0" smtClean="0">
                <a:solidFill>
                  <a:schemeClr val="tx1"/>
                </a:solidFill>
                <a:latin typeface="+mn-lt"/>
                <a:ea typeface="+mn-ea"/>
                <a:cs typeface="+mn-cs"/>
              </a:rPr>
              <a:t> DVT </a:t>
            </a:r>
            <a:r>
              <a:rPr lang="de-DE" sz="1200" b="1" kern="1200" dirty="0" err="1" smtClean="0">
                <a:solidFill>
                  <a:schemeClr val="tx1"/>
                </a:solidFill>
                <a:latin typeface="+mn-lt"/>
                <a:ea typeface="+mn-ea"/>
                <a:cs typeface="+mn-cs"/>
              </a:rPr>
              <a:t>and</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of</a:t>
            </a:r>
            <a:r>
              <a:rPr lang="de-DE" sz="1200" b="1" kern="1200" dirty="0" smtClean="0">
                <a:solidFill>
                  <a:schemeClr val="tx1"/>
                </a:solidFill>
                <a:latin typeface="+mn-lt"/>
                <a:ea typeface="+mn-ea"/>
                <a:cs typeface="+mn-cs"/>
              </a:rPr>
              <a:t> PE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Avoid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use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XARELTO in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CrCl</a:t>
            </a:r>
            <a:r>
              <a:rPr lang="de-DE" sz="1200" b="0" kern="1200" dirty="0" smtClean="0">
                <a:solidFill>
                  <a:schemeClr val="tx1"/>
                </a:solidFill>
                <a:latin typeface="+mn-lt"/>
                <a:ea typeface="+mn-ea"/>
                <a:cs typeface="+mn-cs"/>
              </a:rPr>
              <a:t> &lt;30 </a:t>
            </a:r>
            <a:r>
              <a:rPr lang="de-DE" sz="1200" b="0" kern="1200" dirty="0" err="1" smtClean="0">
                <a:solidFill>
                  <a:schemeClr val="tx1"/>
                </a:solidFill>
                <a:latin typeface="+mn-lt"/>
                <a:ea typeface="+mn-ea"/>
                <a:cs typeface="+mn-cs"/>
              </a:rPr>
              <a:t>mL</a:t>
            </a:r>
            <a:r>
              <a:rPr lang="de-DE" sz="1200" b="0" kern="1200" dirty="0" smtClean="0">
                <a:solidFill>
                  <a:schemeClr val="tx1"/>
                </a:solidFill>
                <a:latin typeface="+mn-lt"/>
                <a:ea typeface="+mn-ea"/>
                <a:cs typeface="+mn-cs"/>
              </a:rPr>
              <a:t>/min due </a:t>
            </a:r>
            <a:r>
              <a:rPr lang="de-DE" sz="1200" b="0" kern="1200" dirty="0" err="1" smtClean="0">
                <a:solidFill>
                  <a:schemeClr val="tx1"/>
                </a:solidFill>
                <a:latin typeface="+mn-lt"/>
                <a:ea typeface="+mn-ea"/>
                <a:cs typeface="+mn-cs"/>
              </a:rPr>
              <a:t>to</a:t>
            </a:r>
            <a:r>
              <a:rPr lang="de-DE" sz="1200" b="0" kern="1200" dirty="0" smtClean="0">
                <a:solidFill>
                  <a:schemeClr val="tx1"/>
                </a:solidFill>
                <a:latin typeface="+mn-lt"/>
                <a:ea typeface="+mn-ea"/>
                <a:cs typeface="+mn-cs"/>
              </a:rPr>
              <a:t> an </a:t>
            </a:r>
            <a:r>
              <a:rPr lang="de-DE" sz="1200" b="0" kern="1200" dirty="0" err="1" smtClean="0">
                <a:solidFill>
                  <a:schemeClr val="tx1"/>
                </a:solidFill>
                <a:latin typeface="+mn-lt"/>
                <a:ea typeface="+mn-ea"/>
                <a:cs typeface="+mn-cs"/>
              </a:rPr>
              <a:t>expected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increase</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rivaroxaban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exposure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pharmacodynamic</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effects</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this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patient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population</a:t>
            </a:r>
            <a:r>
              <a:rPr lang="de-DE" sz="1200" b="0" kern="1200" dirty="0" smtClean="0">
                <a:solidFill>
                  <a:schemeClr val="tx1"/>
                </a:solidFill>
                <a:latin typeface="+mn-lt"/>
                <a:ea typeface="+mn-ea"/>
                <a:cs typeface="+mn-cs"/>
              </a:rPr>
              <a:t>.</a:t>
            </a:r>
          </a:p>
          <a:p>
            <a:endParaRPr lang="de-DE" sz="1200" b="0" kern="1200" dirty="0" smtClean="0">
              <a:solidFill>
                <a:schemeClr val="tx1"/>
              </a:solidFill>
              <a:latin typeface="+mn-lt"/>
              <a:ea typeface="+mn-ea"/>
              <a:cs typeface="+mn-cs"/>
            </a:endParaRPr>
          </a:p>
          <a:p>
            <a:r>
              <a:rPr lang="de-DE" sz="1200" b="1" kern="1200" dirty="0" err="1" smtClean="0">
                <a:solidFill>
                  <a:schemeClr val="tx1"/>
                </a:solidFill>
                <a:latin typeface="+mn-lt"/>
                <a:ea typeface="+mn-ea"/>
                <a:cs typeface="+mn-cs"/>
              </a:rPr>
              <a:t>Prophylaxis</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of</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Deep</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Vein</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Thrombosis</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Following</a:t>
            </a:r>
            <a:r>
              <a:rPr lang="de-DE" sz="1200" b="1" kern="1200" dirty="0" smtClean="0">
                <a:solidFill>
                  <a:schemeClr val="tx1"/>
                </a:solidFill>
                <a:latin typeface="+mn-lt"/>
                <a:ea typeface="+mn-ea"/>
                <a:cs typeface="+mn-cs"/>
              </a:rPr>
              <a:t> Hip </a:t>
            </a:r>
            <a:r>
              <a:rPr lang="de-DE" sz="1200" b="1" kern="1200" dirty="0" err="1" smtClean="0">
                <a:solidFill>
                  <a:schemeClr val="tx1"/>
                </a:solidFill>
                <a:latin typeface="+mn-lt"/>
                <a:ea typeface="+mn-ea"/>
                <a:cs typeface="+mn-cs"/>
              </a:rPr>
              <a:t>or</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Knee</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Replacement</a:t>
            </a:r>
            <a:r>
              <a:rPr lang="de-DE" sz="1200" b="1" kern="1200" dirty="0" smtClean="0">
                <a:solidFill>
                  <a:schemeClr val="tx1"/>
                </a:solidFill>
                <a:latin typeface="+mn-lt"/>
                <a:ea typeface="+mn-ea"/>
                <a:cs typeface="+mn-cs"/>
              </a:rPr>
              <a:t> </a:t>
            </a:r>
            <a:r>
              <a:rPr lang="de-DE" sz="1200" b="1" kern="1200" dirty="0" err="1" smtClean="0">
                <a:solidFill>
                  <a:schemeClr val="tx1"/>
                </a:solidFill>
                <a:latin typeface="+mn-lt"/>
                <a:ea typeface="+mn-ea"/>
                <a:cs typeface="+mn-cs"/>
              </a:rPr>
              <a:t>Surgery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Avoid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use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XARELTO in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CrCl</a:t>
            </a:r>
            <a:r>
              <a:rPr lang="de-DE" sz="1200" b="0" kern="1200" dirty="0" smtClean="0">
                <a:solidFill>
                  <a:schemeClr val="tx1"/>
                </a:solidFill>
                <a:latin typeface="+mn-lt"/>
                <a:ea typeface="+mn-ea"/>
                <a:cs typeface="+mn-cs"/>
              </a:rPr>
              <a:t> &lt;30 </a:t>
            </a:r>
            <a:r>
              <a:rPr lang="de-DE" sz="1200" b="0" kern="1200" dirty="0" err="1" smtClean="0">
                <a:solidFill>
                  <a:schemeClr val="tx1"/>
                </a:solidFill>
                <a:latin typeface="+mn-lt"/>
                <a:ea typeface="+mn-ea"/>
                <a:cs typeface="+mn-cs"/>
              </a:rPr>
              <a:t>mL</a:t>
            </a:r>
            <a:r>
              <a:rPr lang="de-DE" sz="1200" b="0" kern="1200" dirty="0" smtClean="0">
                <a:solidFill>
                  <a:schemeClr val="tx1"/>
                </a:solidFill>
                <a:latin typeface="+mn-lt"/>
                <a:ea typeface="+mn-ea"/>
                <a:cs typeface="+mn-cs"/>
              </a:rPr>
              <a:t>/min due </a:t>
            </a:r>
            <a:r>
              <a:rPr lang="de-DE" sz="1200" b="0" kern="1200" dirty="0" err="1" smtClean="0">
                <a:solidFill>
                  <a:schemeClr val="tx1"/>
                </a:solidFill>
                <a:latin typeface="+mn-lt"/>
                <a:ea typeface="+mn-ea"/>
                <a:cs typeface="+mn-cs"/>
              </a:rPr>
              <a:t>to</a:t>
            </a:r>
            <a:r>
              <a:rPr lang="de-DE" sz="1200" b="0" kern="1200" dirty="0" smtClean="0">
                <a:solidFill>
                  <a:schemeClr val="tx1"/>
                </a:solidFill>
                <a:latin typeface="+mn-lt"/>
                <a:ea typeface="+mn-ea"/>
                <a:cs typeface="+mn-cs"/>
              </a:rPr>
              <a:t> an </a:t>
            </a:r>
            <a:r>
              <a:rPr lang="de-DE" sz="1200" b="0" kern="1200" dirty="0" err="1" smtClean="0">
                <a:solidFill>
                  <a:schemeClr val="tx1"/>
                </a:solidFill>
                <a:latin typeface="+mn-lt"/>
                <a:ea typeface="+mn-ea"/>
                <a:cs typeface="+mn-cs"/>
              </a:rPr>
              <a:t>expected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increase</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rivaroxaban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exposure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pharmacodynamic</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effects</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this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patient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population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Observe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closely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promptly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evaluate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signs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symptoms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blood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loss</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CrCl</a:t>
            </a:r>
            <a:r>
              <a:rPr lang="de-DE" sz="1200" b="0" kern="1200" dirty="0" smtClean="0">
                <a:solidFill>
                  <a:schemeClr val="tx1"/>
                </a:solidFill>
                <a:latin typeface="+mn-lt"/>
                <a:ea typeface="+mn-ea"/>
                <a:cs typeface="+mn-cs"/>
              </a:rPr>
              <a:t> 30 </a:t>
            </a:r>
            <a:r>
              <a:rPr lang="de-DE" sz="1200" b="0" kern="1200" dirty="0" err="1" smtClean="0">
                <a:solidFill>
                  <a:schemeClr val="tx1"/>
                </a:solidFill>
                <a:latin typeface="+mn-lt"/>
                <a:ea typeface="+mn-ea"/>
                <a:cs typeface="+mn-cs"/>
              </a:rPr>
              <a:t>to</a:t>
            </a:r>
            <a:r>
              <a:rPr lang="de-DE" sz="1200" b="0" kern="1200" dirty="0" smtClean="0">
                <a:solidFill>
                  <a:schemeClr val="tx1"/>
                </a:solidFill>
                <a:latin typeface="+mn-lt"/>
                <a:ea typeface="+mn-ea"/>
                <a:cs typeface="+mn-cs"/>
              </a:rPr>
              <a:t> 50 </a:t>
            </a:r>
            <a:r>
              <a:rPr lang="de-DE" sz="1200" b="0" kern="1200" dirty="0" err="1" smtClean="0">
                <a:solidFill>
                  <a:schemeClr val="tx1"/>
                </a:solidFill>
                <a:latin typeface="+mn-lt"/>
                <a:ea typeface="+mn-ea"/>
                <a:cs typeface="+mn-cs"/>
              </a:rPr>
              <a:t>mL</a:t>
            </a:r>
            <a:r>
              <a:rPr lang="de-DE" sz="1200" b="0" kern="1200" dirty="0" smtClean="0">
                <a:solidFill>
                  <a:schemeClr val="tx1"/>
                </a:solidFill>
                <a:latin typeface="+mn-lt"/>
                <a:ea typeface="+mn-ea"/>
                <a:cs typeface="+mn-cs"/>
              </a:rPr>
              <a:t>/min.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who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develop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acute</a:t>
            </a:r>
            <a:r>
              <a:rPr lang="de-DE" sz="1200" b="0" kern="1200" dirty="0" smtClean="0">
                <a:solidFill>
                  <a:schemeClr val="tx1"/>
                </a:solidFill>
                <a:latin typeface="+mn-lt"/>
                <a:ea typeface="+mn-ea"/>
                <a:cs typeface="+mn-cs"/>
              </a:rPr>
              <a:t> renal </a:t>
            </a:r>
            <a:r>
              <a:rPr lang="de-DE" sz="1200" b="0" kern="1200" dirty="0" err="1" smtClean="0">
                <a:solidFill>
                  <a:schemeClr val="tx1"/>
                </a:solidFill>
                <a:latin typeface="+mn-lt"/>
                <a:ea typeface="+mn-ea"/>
                <a:cs typeface="+mn-cs"/>
              </a:rPr>
              <a:t>failure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while</a:t>
            </a:r>
            <a:r>
              <a:rPr lang="de-DE" sz="1200" b="0" kern="1200" dirty="0" smtClean="0">
                <a:solidFill>
                  <a:schemeClr val="tx1"/>
                </a:solidFill>
                <a:latin typeface="+mn-lt"/>
                <a:ea typeface="+mn-ea"/>
                <a:cs typeface="+mn-cs"/>
              </a:rPr>
              <a:t> on XARELTO </a:t>
            </a:r>
            <a:r>
              <a:rPr lang="de-DE" sz="1200" b="0" kern="1200" dirty="0" err="1" smtClean="0">
                <a:solidFill>
                  <a:schemeClr val="tx1"/>
                </a:solidFill>
                <a:latin typeface="+mn-lt"/>
                <a:ea typeface="+mn-ea"/>
                <a:cs typeface="+mn-cs"/>
              </a:rPr>
              <a:t>should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discontinue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treatment</a:t>
            </a:r>
            <a:r>
              <a:rPr lang="de-DE" sz="1200" b="0" kern="1200" dirty="0" smtClean="0">
                <a:solidFill>
                  <a:schemeClr val="tx1"/>
                </a:solidFill>
                <a:latin typeface="+mn-lt"/>
                <a:ea typeface="+mn-ea"/>
                <a:cs typeface="+mn-cs"/>
              </a:rPr>
              <a:t>	</a:t>
            </a:r>
            <a:r>
              <a:rPr lang="de-DE" sz="1200" b="0" i="0" u="none" strike="noStrike" kern="1200" baseline="0" dirty="0" smtClean="0">
                <a:solidFill>
                  <a:schemeClr val="tx1"/>
                </a:solidFill>
                <a:latin typeface="+mn-lt"/>
                <a:ea typeface="+mn-ea"/>
                <a:cs typeface="+mn-cs"/>
              </a:rPr>
              <a:t>Nierenfunktionsstörungen</a:t>
            </a:r>
          </a:p>
          <a:p>
            <a:r>
              <a:rPr lang="de-DE" sz="1200" b="0" i="0" u="none" strike="noStrike" kern="1200" baseline="0" dirty="0" smtClean="0">
                <a:solidFill>
                  <a:schemeClr val="tx1"/>
                </a:solidFill>
                <a:latin typeface="+mn-lt"/>
                <a:ea typeface="+mn-ea"/>
                <a:cs typeface="+mn-cs"/>
              </a:rPr>
              <a:t>Die begrenzten klinischen Daten von Patienten</a:t>
            </a:r>
          </a:p>
          <a:p>
            <a:r>
              <a:rPr lang="de-DE" sz="1200" b="0" i="0" u="none" strike="noStrike" kern="1200" baseline="0" dirty="0" smtClean="0">
                <a:solidFill>
                  <a:schemeClr val="tx1"/>
                </a:solidFill>
                <a:latin typeface="+mn-lt"/>
                <a:ea typeface="+mn-ea"/>
                <a:cs typeface="+mn-cs"/>
              </a:rPr>
              <a:t>mit einer schweren Nierenfunktionsstörung</a:t>
            </a:r>
          </a:p>
          <a:p>
            <a:r>
              <a:rPr lang="de-DE" sz="1200" b="0" i="0" u="none" strike="noStrike" kern="1200" baseline="0" dirty="0" smtClean="0">
                <a:solidFill>
                  <a:schemeClr val="tx1"/>
                </a:solidFill>
                <a:latin typeface="+mn-lt"/>
                <a:ea typeface="+mn-ea"/>
                <a:cs typeface="+mn-cs"/>
              </a:rPr>
              <a:t>(</a:t>
            </a:r>
            <a:r>
              <a:rPr lang="de-DE" sz="1200" b="0" i="0" u="none" strike="noStrike" kern="1200" baseline="0" dirty="0" err="1" smtClean="0">
                <a:solidFill>
                  <a:schemeClr val="tx1"/>
                </a:solidFill>
                <a:latin typeface="+mn-lt"/>
                <a:ea typeface="+mn-ea"/>
                <a:cs typeface="+mn-cs"/>
              </a:rPr>
              <a:t>Kreatinin-Clearance</a:t>
            </a:r>
            <a:r>
              <a:rPr lang="de-DE" sz="1200" b="0" i="0" u="none" strike="noStrike" kern="1200" baseline="0" dirty="0" smtClean="0">
                <a:solidFill>
                  <a:schemeClr val="tx1"/>
                </a:solidFill>
                <a:latin typeface="+mn-lt"/>
                <a:ea typeface="+mn-ea"/>
                <a:cs typeface="+mn-cs"/>
              </a:rPr>
              <a:t> 15 – 29 ml/min)</a:t>
            </a:r>
          </a:p>
          <a:p>
            <a:r>
              <a:rPr lang="de-DE" sz="1200" b="0" i="0" u="none" strike="noStrike" kern="1200" baseline="0" dirty="0" smtClean="0">
                <a:solidFill>
                  <a:schemeClr val="tx1"/>
                </a:solidFill>
                <a:latin typeface="+mn-lt"/>
                <a:ea typeface="+mn-ea"/>
                <a:cs typeface="+mn-cs"/>
              </a:rPr>
              <a:t>weisen auf signifikant erhöhte </a:t>
            </a:r>
            <a:r>
              <a:rPr lang="de-DE" sz="1200" b="0" i="0" u="none" strike="noStrike" kern="1200" baseline="0" dirty="0" err="1" smtClean="0">
                <a:solidFill>
                  <a:schemeClr val="tx1"/>
                </a:solidFill>
                <a:latin typeface="+mn-lt"/>
                <a:ea typeface="+mn-ea"/>
                <a:cs typeface="+mn-cs"/>
              </a:rPr>
              <a:t>Rivaroxaban</a:t>
            </a:r>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Plasmakonzentrationen hin. Deshalb ist</a:t>
            </a:r>
          </a:p>
          <a:p>
            <a:r>
              <a:rPr lang="de-DE" sz="1200" b="0" i="0" u="none" strike="noStrike" kern="1200" baseline="0" dirty="0" err="1" smtClean="0">
                <a:solidFill>
                  <a:schemeClr val="tx1"/>
                </a:solidFill>
                <a:latin typeface="+mn-lt"/>
                <a:ea typeface="+mn-ea"/>
                <a:cs typeface="+mn-cs"/>
              </a:rPr>
              <a:t>Xarelto</a:t>
            </a:r>
            <a:r>
              <a:rPr lang="de-DE" sz="1200" b="0" i="0" u="none" strike="noStrike" kern="1200" baseline="0" dirty="0" smtClean="0">
                <a:solidFill>
                  <a:schemeClr val="tx1"/>
                </a:solidFill>
                <a:latin typeface="+mn-lt"/>
                <a:ea typeface="+mn-ea"/>
                <a:cs typeface="+mn-cs"/>
              </a:rPr>
              <a:t> bei diesen Patienten mit Vorsicht</a:t>
            </a:r>
          </a:p>
          <a:p>
            <a:r>
              <a:rPr lang="de-DE" sz="1200" b="0" i="0" u="none" strike="noStrike" kern="1200" baseline="0" dirty="0" smtClean="0">
                <a:solidFill>
                  <a:schemeClr val="tx1"/>
                </a:solidFill>
                <a:latin typeface="+mn-lt"/>
                <a:ea typeface="+mn-ea"/>
                <a:cs typeface="+mn-cs"/>
              </a:rPr>
              <a:t>anzuwenden. Die Anwendung bei Patienten</a:t>
            </a:r>
          </a:p>
          <a:p>
            <a:r>
              <a:rPr lang="de-DE" sz="1200" b="0" i="0" u="none" strike="noStrike" kern="1200" baseline="0" dirty="0" smtClean="0">
                <a:solidFill>
                  <a:schemeClr val="tx1"/>
                </a:solidFill>
                <a:latin typeface="+mn-lt"/>
                <a:ea typeface="+mn-ea"/>
                <a:cs typeface="+mn-cs"/>
              </a:rPr>
              <a:t>mit einer </a:t>
            </a:r>
            <a:r>
              <a:rPr lang="de-DE" sz="1200" b="0" i="0" u="none" strike="noStrike" kern="1200" baseline="0" dirty="0" err="1" smtClean="0">
                <a:solidFill>
                  <a:schemeClr val="tx1"/>
                </a:solidFill>
                <a:latin typeface="+mn-lt"/>
                <a:ea typeface="+mn-ea"/>
                <a:cs typeface="+mn-cs"/>
              </a:rPr>
              <a:t>Kreatinin-Clearance</a:t>
            </a:r>
            <a:r>
              <a:rPr lang="de-DE" sz="1200" b="0" i="0" u="none" strike="noStrike" kern="1200" baseline="0" dirty="0" smtClean="0">
                <a:solidFill>
                  <a:schemeClr val="tx1"/>
                </a:solidFill>
                <a:latin typeface="+mn-lt"/>
                <a:ea typeface="+mn-ea"/>
                <a:cs typeface="+mn-cs"/>
              </a:rPr>
              <a:t> &lt; 15 ml/min</a:t>
            </a:r>
          </a:p>
          <a:p>
            <a:r>
              <a:rPr lang="de-DE" sz="1200" b="0" i="0" u="none" strike="noStrike" kern="1200" baseline="0" dirty="0" smtClean="0">
                <a:solidFill>
                  <a:schemeClr val="tx1"/>
                </a:solidFill>
                <a:latin typeface="+mn-lt"/>
                <a:ea typeface="+mn-ea"/>
                <a:cs typeface="+mn-cs"/>
              </a:rPr>
              <a:t>wird nicht empfohlen (siehe Abschnitte 4.4</a:t>
            </a:r>
          </a:p>
          <a:p>
            <a:r>
              <a:rPr lang="de-DE" sz="1200" b="0" i="0" u="none" strike="noStrike" kern="1200" baseline="0" dirty="0" smtClean="0">
                <a:solidFill>
                  <a:schemeClr val="tx1"/>
                </a:solidFill>
                <a:latin typeface="+mn-lt"/>
                <a:ea typeface="+mn-ea"/>
                <a:cs typeface="+mn-cs"/>
              </a:rPr>
              <a:t>und 5.2).</a:t>
            </a:r>
          </a:p>
          <a:p>
            <a:r>
              <a:rPr lang="de-DE" sz="1200" b="0" i="0" u="none" strike="noStrike" kern="1200" baseline="0" dirty="0" smtClean="0">
                <a:solidFill>
                  <a:schemeClr val="tx1"/>
                </a:solidFill>
                <a:latin typeface="+mn-lt"/>
                <a:ea typeface="+mn-ea"/>
                <a:cs typeface="+mn-cs"/>
              </a:rPr>
              <a:t>Bei Patienten mit einer mittelschweren</a:t>
            </a:r>
          </a:p>
          <a:p>
            <a:r>
              <a:rPr lang="de-DE" sz="1200" b="0" i="0" u="none" strike="noStrike" kern="1200" baseline="0" dirty="0" smtClean="0">
                <a:solidFill>
                  <a:schemeClr val="tx1"/>
                </a:solidFill>
                <a:latin typeface="+mn-lt"/>
                <a:ea typeface="+mn-ea"/>
                <a:cs typeface="+mn-cs"/>
              </a:rPr>
              <a:t>(</a:t>
            </a:r>
            <a:r>
              <a:rPr lang="de-DE" sz="1200" b="0" i="0" u="none" strike="noStrike" kern="1200" baseline="0" dirty="0" err="1" smtClean="0">
                <a:solidFill>
                  <a:schemeClr val="tx1"/>
                </a:solidFill>
                <a:latin typeface="+mn-lt"/>
                <a:ea typeface="+mn-ea"/>
                <a:cs typeface="+mn-cs"/>
              </a:rPr>
              <a:t>Kreatinin-Clearance</a:t>
            </a:r>
            <a:r>
              <a:rPr lang="de-DE" sz="1200" b="0" i="0" u="none" strike="noStrike" kern="1200" baseline="0" dirty="0" smtClean="0">
                <a:solidFill>
                  <a:schemeClr val="tx1"/>
                </a:solidFill>
                <a:latin typeface="+mn-lt"/>
                <a:ea typeface="+mn-ea"/>
                <a:cs typeface="+mn-cs"/>
              </a:rPr>
              <a:t> 30 – 49 ml/min) oder</a:t>
            </a:r>
          </a:p>
          <a:p>
            <a:r>
              <a:rPr lang="de-DE" sz="1200" b="0" i="0" u="none" strike="noStrike" kern="1200" baseline="0" dirty="0" smtClean="0">
                <a:solidFill>
                  <a:schemeClr val="tx1"/>
                </a:solidFill>
                <a:latin typeface="+mn-lt"/>
                <a:ea typeface="+mn-ea"/>
                <a:cs typeface="+mn-cs"/>
              </a:rPr>
              <a:t>einer schweren Nierenfunktionsstörung</a:t>
            </a:r>
          </a:p>
          <a:p>
            <a:r>
              <a:rPr lang="de-DE" sz="1200" b="0" i="0" u="none" strike="noStrike" kern="1200" baseline="0" dirty="0" smtClean="0">
                <a:solidFill>
                  <a:schemeClr val="tx1"/>
                </a:solidFill>
                <a:latin typeface="+mn-lt"/>
                <a:ea typeface="+mn-ea"/>
                <a:cs typeface="+mn-cs"/>
              </a:rPr>
              <a:t>(</a:t>
            </a:r>
            <a:r>
              <a:rPr lang="de-DE" sz="1200" b="0" i="0" u="none" strike="noStrike" kern="1200" baseline="0" dirty="0" err="1" smtClean="0">
                <a:solidFill>
                  <a:schemeClr val="tx1"/>
                </a:solidFill>
                <a:latin typeface="+mn-lt"/>
                <a:ea typeface="+mn-ea"/>
                <a:cs typeface="+mn-cs"/>
              </a:rPr>
              <a:t>Kreatinin-Clearance</a:t>
            </a:r>
            <a:r>
              <a:rPr lang="de-DE" sz="1200" b="0" i="0" u="none" strike="noStrike" kern="1200" baseline="0" dirty="0" smtClean="0">
                <a:solidFill>
                  <a:schemeClr val="tx1"/>
                </a:solidFill>
                <a:latin typeface="+mn-lt"/>
                <a:ea typeface="+mn-ea"/>
                <a:cs typeface="+mn-cs"/>
              </a:rPr>
              <a:t> 15 – 29 ml/min) werden</a:t>
            </a:r>
          </a:p>
          <a:p>
            <a:r>
              <a:rPr lang="de-DE" sz="1200" b="0" i="0" u="none" strike="noStrike" kern="1200" baseline="0" dirty="0" smtClean="0">
                <a:solidFill>
                  <a:schemeClr val="tx1"/>
                </a:solidFill>
                <a:latin typeface="+mn-lt"/>
                <a:ea typeface="+mn-ea"/>
                <a:cs typeface="+mn-cs"/>
              </a:rPr>
              <a:t>die folgenden Dosierungen empfohlen:</a:t>
            </a:r>
          </a:p>
          <a:p>
            <a:r>
              <a:rPr lang="de-DE" sz="1200" b="0" i="0" u="none" strike="noStrike" kern="1200" baseline="0" dirty="0" smtClean="0">
                <a:solidFill>
                  <a:schemeClr val="tx1"/>
                </a:solidFill>
                <a:latin typeface="+mn-lt"/>
                <a:ea typeface="+mn-ea"/>
                <a:cs typeface="+mn-cs"/>
              </a:rPr>
              <a:t>– Zur Prophylaxe von Schlaganfällen und</a:t>
            </a:r>
          </a:p>
          <a:p>
            <a:r>
              <a:rPr lang="de-DE" sz="1200" b="0" i="0" u="none" strike="noStrike" kern="1200" baseline="0" dirty="0" smtClean="0">
                <a:solidFill>
                  <a:schemeClr val="tx1"/>
                </a:solidFill>
                <a:latin typeface="+mn-lt"/>
                <a:ea typeface="+mn-ea"/>
                <a:cs typeface="+mn-cs"/>
              </a:rPr>
              <a:t>systemischen Embolien bei Patienten mit</a:t>
            </a:r>
          </a:p>
          <a:p>
            <a:r>
              <a:rPr lang="de-DE" sz="1200" b="0" i="0" u="none" strike="noStrike" kern="1200" baseline="0" dirty="0" smtClean="0">
                <a:solidFill>
                  <a:schemeClr val="tx1"/>
                </a:solidFill>
                <a:latin typeface="+mn-lt"/>
                <a:ea typeface="+mn-ea"/>
                <a:cs typeface="+mn-cs"/>
              </a:rPr>
              <a:t>nicht-</a:t>
            </a:r>
            <a:r>
              <a:rPr lang="de-DE" sz="1200" b="0" i="0" u="none" strike="noStrike" kern="1200" baseline="0" dirty="0" err="1" smtClean="0">
                <a:solidFill>
                  <a:schemeClr val="tx1"/>
                </a:solidFill>
                <a:latin typeface="+mn-lt"/>
                <a:ea typeface="+mn-ea"/>
                <a:cs typeface="+mn-cs"/>
              </a:rPr>
              <a:t>valvulärem</a:t>
            </a:r>
            <a:r>
              <a:rPr lang="de-DE" sz="1200" b="0" i="0" u="none" strike="noStrike" kern="1200" baseline="0" dirty="0" smtClean="0">
                <a:solidFill>
                  <a:schemeClr val="tx1"/>
                </a:solidFill>
                <a:latin typeface="+mn-lt"/>
                <a:ea typeface="+mn-ea"/>
                <a:cs typeface="+mn-cs"/>
              </a:rPr>
              <a:t> Vorhofflimmern beträgt</a:t>
            </a:r>
          </a:p>
          <a:p>
            <a:r>
              <a:rPr lang="de-DE" sz="1200" b="0" i="0" u="none" strike="noStrike" kern="1200" baseline="0" dirty="0" smtClean="0">
                <a:solidFill>
                  <a:schemeClr val="tx1"/>
                </a:solidFill>
                <a:latin typeface="+mn-lt"/>
                <a:ea typeface="+mn-ea"/>
                <a:cs typeface="+mn-cs"/>
              </a:rPr>
              <a:t>die empfohlene Dosis 15 mg einmal täglich</a:t>
            </a:r>
          </a:p>
          <a:p>
            <a:r>
              <a:rPr lang="de-DE" sz="1200" b="0" i="0" u="none" strike="noStrike" kern="1200" baseline="0" dirty="0" smtClean="0">
                <a:solidFill>
                  <a:schemeClr val="tx1"/>
                </a:solidFill>
                <a:latin typeface="+mn-lt"/>
                <a:ea typeface="+mn-ea"/>
                <a:cs typeface="+mn-cs"/>
              </a:rPr>
              <a:t>(siehe Abschnitt 5.2).</a:t>
            </a:r>
          </a:p>
          <a:p>
            <a:r>
              <a:rPr lang="de-DE" sz="1200" b="0" i="0" u="none" strike="noStrike" kern="1200" baseline="0" dirty="0" smtClean="0">
                <a:solidFill>
                  <a:schemeClr val="tx1"/>
                </a:solidFill>
                <a:latin typeface="+mn-lt"/>
                <a:ea typeface="+mn-ea"/>
                <a:cs typeface="+mn-cs"/>
              </a:rPr>
              <a:t>– Zur Behandlung von TVT, Behandlung</a:t>
            </a:r>
          </a:p>
          <a:p>
            <a:r>
              <a:rPr lang="de-DE" sz="1200" b="0" i="0" u="none" strike="noStrike" kern="1200" baseline="0" dirty="0" smtClean="0">
                <a:solidFill>
                  <a:schemeClr val="tx1"/>
                </a:solidFill>
                <a:latin typeface="+mn-lt"/>
                <a:ea typeface="+mn-ea"/>
                <a:cs typeface="+mn-cs"/>
              </a:rPr>
              <a:t>von LE sowie Prophylaxe von rezidivierenden</a:t>
            </a:r>
          </a:p>
          <a:p>
            <a:r>
              <a:rPr lang="de-DE" sz="1200" b="0" i="0" u="none" strike="noStrike" kern="1200" baseline="0" dirty="0" smtClean="0">
                <a:solidFill>
                  <a:schemeClr val="tx1"/>
                </a:solidFill>
                <a:latin typeface="+mn-lt"/>
                <a:ea typeface="+mn-ea"/>
                <a:cs typeface="+mn-cs"/>
              </a:rPr>
              <a:t>TVT und LE: Patienten sollten in</a:t>
            </a:r>
          </a:p>
          <a:p>
            <a:r>
              <a:rPr lang="de-DE" sz="1200" b="0" i="0" u="none" strike="noStrike" kern="1200" baseline="0" dirty="0" smtClean="0">
                <a:solidFill>
                  <a:schemeClr val="tx1"/>
                </a:solidFill>
                <a:latin typeface="+mn-lt"/>
                <a:ea typeface="+mn-ea"/>
                <a:cs typeface="+mn-cs"/>
              </a:rPr>
              <a:t>den ersten 3 Wochen mit 15 mg zweimal</a:t>
            </a:r>
          </a:p>
          <a:p>
            <a:r>
              <a:rPr lang="de-DE" sz="1200" b="0" i="0" u="none" strike="noStrike" kern="1200" baseline="0" dirty="0" smtClean="0">
                <a:solidFill>
                  <a:schemeClr val="tx1"/>
                </a:solidFill>
                <a:latin typeface="+mn-lt"/>
                <a:ea typeface="+mn-ea"/>
                <a:cs typeface="+mn-cs"/>
              </a:rPr>
              <a:t>täglich behandelt werden. Anschließend</a:t>
            </a:r>
          </a:p>
          <a:p>
            <a:r>
              <a:rPr lang="de-DE" sz="1200" b="0" i="0" u="none" strike="noStrike" kern="1200" baseline="0" dirty="0" smtClean="0">
                <a:solidFill>
                  <a:schemeClr val="tx1"/>
                </a:solidFill>
                <a:latin typeface="+mn-lt"/>
                <a:ea typeface="+mn-ea"/>
                <a:cs typeface="+mn-cs"/>
              </a:rPr>
              <a:t>beträgt die empfohlene Dosierung 20 mg</a:t>
            </a:r>
          </a:p>
          <a:p>
            <a:r>
              <a:rPr lang="de-DE" sz="1200" b="0" i="0" u="none" strike="noStrike" kern="1200" baseline="0" dirty="0" smtClean="0">
                <a:solidFill>
                  <a:schemeClr val="tx1"/>
                </a:solidFill>
                <a:latin typeface="+mn-lt"/>
                <a:ea typeface="+mn-ea"/>
                <a:cs typeface="+mn-cs"/>
              </a:rPr>
              <a:t>einmal täglich. Eine Dosisreduktion von</a:t>
            </a:r>
          </a:p>
          <a:p>
            <a:r>
              <a:rPr lang="de-DE" sz="1200" b="0" i="0" u="none" strike="noStrike" kern="1200" baseline="0" dirty="0" smtClean="0">
                <a:solidFill>
                  <a:schemeClr val="tx1"/>
                </a:solidFill>
                <a:latin typeface="+mn-lt"/>
                <a:ea typeface="+mn-ea"/>
                <a:cs typeface="+mn-cs"/>
              </a:rPr>
              <a:t>20 mg einmal täglich auf 15 mg einmal</a:t>
            </a:r>
          </a:p>
          <a:p>
            <a:r>
              <a:rPr lang="de-DE" sz="1200" b="0" i="0" u="none" strike="noStrike" kern="1200" baseline="0" dirty="0" smtClean="0">
                <a:solidFill>
                  <a:schemeClr val="tx1"/>
                </a:solidFill>
                <a:latin typeface="+mn-lt"/>
                <a:ea typeface="+mn-ea"/>
                <a:cs typeface="+mn-cs"/>
              </a:rPr>
              <a:t>täglich sollte dann in Erwägung gezogen</a:t>
            </a:r>
          </a:p>
          <a:p>
            <a:r>
              <a:rPr lang="de-DE" sz="1200" b="0" i="0" u="none" strike="noStrike" kern="1200" baseline="0" dirty="0" smtClean="0">
                <a:solidFill>
                  <a:schemeClr val="tx1"/>
                </a:solidFill>
                <a:latin typeface="+mn-lt"/>
                <a:ea typeface="+mn-ea"/>
                <a:cs typeface="+mn-cs"/>
              </a:rPr>
              <a:t>werden, wenn das abgeschätzte </a:t>
            </a:r>
            <a:r>
              <a:rPr lang="de-DE" sz="1200" b="0" i="0" u="none" strike="noStrike" kern="1200" baseline="0" dirty="0" err="1" smtClean="0">
                <a:solidFill>
                  <a:schemeClr val="tx1"/>
                </a:solidFill>
                <a:latin typeface="+mn-lt"/>
                <a:ea typeface="+mn-ea"/>
                <a:cs typeface="+mn-cs"/>
              </a:rPr>
              <a:t>Blu</a:t>
            </a:r>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err="1" smtClean="0">
                <a:solidFill>
                  <a:schemeClr val="tx1"/>
                </a:solidFill>
                <a:latin typeface="+mn-lt"/>
                <a:ea typeface="+mn-ea"/>
                <a:cs typeface="+mn-cs"/>
              </a:rPr>
              <a:t>tungsrisiko</a:t>
            </a:r>
            <a:r>
              <a:rPr lang="de-DE" sz="1200" b="0" i="0" u="none" strike="noStrike" kern="1200" baseline="0" dirty="0" smtClean="0">
                <a:solidFill>
                  <a:schemeClr val="tx1"/>
                </a:solidFill>
                <a:latin typeface="+mn-lt"/>
                <a:ea typeface="+mn-ea"/>
                <a:cs typeface="+mn-cs"/>
              </a:rPr>
              <a:t> des Patienten höher ist als</a:t>
            </a:r>
          </a:p>
          <a:p>
            <a:r>
              <a:rPr lang="de-DE" sz="1200" b="0" i="0" u="none" strike="noStrike" kern="1200" baseline="0" dirty="0" smtClean="0">
                <a:solidFill>
                  <a:schemeClr val="tx1"/>
                </a:solidFill>
                <a:latin typeface="+mn-lt"/>
                <a:ea typeface="+mn-ea"/>
                <a:cs typeface="+mn-cs"/>
              </a:rPr>
              <a:t>das Risiko </a:t>
            </a:r>
            <a:r>
              <a:rPr lang="de-DE" sz="1200" b="0" i="0" u="none" strike="noStrike" kern="1200" baseline="0" dirty="0" err="1" smtClean="0">
                <a:solidFill>
                  <a:schemeClr val="tx1"/>
                </a:solidFill>
                <a:latin typeface="+mn-lt"/>
                <a:ea typeface="+mn-ea"/>
                <a:cs typeface="+mn-cs"/>
              </a:rPr>
              <a:t>für</a:t>
            </a:r>
            <a:r>
              <a:rPr lang="de-DE" sz="1200" b="0" i="0" u="none" strike="noStrike" kern="1200" baseline="0" dirty="0" smtClean="0">
                <a:solidFill>
                  <a:schemeClr val="tx1"/>
                </a:solidFill>
                <a:latin typeface="+mn-lt"/>
                <a:ea typeface="+mn-ea"/>
                <a:cs typeface="+mn-cs"/>
              </a:rPr>
              <a:t> rezidivierende TVT und LE.</a:t>
            </a:r>
          </a:p>
          <a:p>
            <a:r>
              <a:rPr lang="de-DE" sz="1200" b="0" i="0" u="none" strike="noStrike" kern="1200" baseline="0" dirty="0" smtClean="0">
                <a:solidFill>
                  <a:schemeClr val="tx1"/>
                </a:solidFill>
                <a:latin typeface="+mn-lt"/>
                <a:ea typeface="+mn-ea"/>
                <a:cs typeface="+mn-cs"/>
              </a:rPr>
              <a:t>Die Empfehlung zur Anwendung von</a:t>
            </a:r>
          </a:p>
          <a:p>
            <a:r>
              <a:rPr lang="de-DE" sz="1200" b="0" i="0" u="none" strike="noStrike" kern="1200" baseline="0" dirty="0" smtClean="0">
                <a:solidFill>
                  <a:schemeClr val="tx1"/>
                </a:solidFill>
                <a:latin typeface="+mn-lt"/>
                <a:ea typeface="+mn-ea"/>
                <a:cs typeface="+mn-cs"/>
              </a:rPr>
              <a:t>15 mg basiert auf einer PK-Modellierung</a:t>
            </a:r>
          </a:p>
          <a:p>
            <a:r>
              <a:rPr lang="de-DE" sz="1200" b="0" i="0" u="none" strike="noStrike" kern="1200" baseline="0" dirty="0" smtClean="0">
                <a:solidFill>
                  <a:schemeClr val="tx1"/>
                </a:solidFill>
                <a:latin typeface="+mn-lt"/>
                <a:ea typeface="+mn-ea"/>
                <a:cs typeface="+mn-cs"/>
              </a:rPr>
              <a:t>und wurde nicht in klinischen Studien</a:t>
            </a:r>
          </a:p>
          <a:p>
            <a:r>
              <a:rPr lang="de-DE" sz="1200" b="0" i="0" u="none" strike="noStrike" kern="1200" baseline="0" dirty="0" smtClean="0">
                <a:solidFill>
                  <a:schemeClr val="tx1"/>
                </a:solidFill>
                <a:latin typeface="+mn-lt"/>
                <a:ea typeface="+mn-ea"/>
                <a:cs typeface="+mn-cs"/>
              </a:rPr>
              <a:t>getestet (siehe Abschnitte 4.4, 5.1 und</a:t>
            </a:r>
          </a:p>
          <a:p>
            <a:r>
              <a:rPr lang="de-DE" sz="1200" b="0" i="0" u="none" strike="noStrike" kern="1200" baseline="0" dirty="0" smtClean="0">
                <a:solidFill>
                  <a:schemeClr val="tx1"/>
                </a:solidFill>
                <a:latin typeface="+mn-lt"/>
                <a:ea typeface="+mn-ea"/>
                <a:cs typeface="+mn-cs"/>
              </a:rPr>
              <a:t>5.2).</a:t>
            </a:r>
          </a:p>
          <a:p>
            <a:r>
              <a:rPr lang="de-DE" sz="1200" b="0" i="0" u="none" strike="noStrike" kern="1200" baseline="0" dirty="0" smtClean="0">
                <a:solidFill>
                  <a:schemeClr val="tx1"/>
                </a:solidFill>
                <a:latin typeface="+mn-lt"/>
                <a:ea typeface="+mn-ea"/>
                <a:cs typeface="+mn-cs"/>
              </a:rPr>
              <a:t>Bei Patienten mit einer leichten Nierenfunktionsstörung</a:t>
            </a:r>
          </a:p>
          <a:p>
            <a:r>
              <a:rPr lang="de-DE" sz="1200" b="0" i="0" u="none" strike="noStrike" kern="1200" baseline="0" dirty="0" smtClean="0">
                <a:solidFill>
                  <a:schemeClr val="tx1"/>
                </a:solidFill>
                <a:latin typeface="+mn-lt"/>
                <a:ea typeface="+mn-ea"/>
                <a:cs typeface="+mn-cs"/>
              </a:rPr>
              <a:t>(</a:t>
            </a:r>
            <a:r>
              <a:rPr lang="de-DE" sz="1200" b="0" i="0" u="none" strike="noStrike" kern="1200" baseline="0" dirty="0" err="1" smtClean="0">
                <a:solidFill>
                  <a:schemeClr val="tx1"/>
                </a:solidFill>
                <a:latin typeface="+mn-lt"/>
                <a:ea typeface="+mn-ea"/>
                <a:cs typeface="+mn-cs"/>
              </a:rPr>
              <a:t>Kreatinin-Clearance</a:t>
            </a:r>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50 – 80 ml/min) ist keine Dosisanpassung</a:t>
            </a:r>
          </a:p>
          <a:p>
            <a:r>
              <a:rPr lang="de-DE" sz="1200" b="0" i="0" u="none" strike="noStrike" kern="1200" baseline="0" dirty="0" smtClean="0">
                <a:solidFill>
                  <a:schemeClr val="tx1"/>
                </a:solidFill>
                <a:latin typeface="+mn-lt"/>
                <a:ea typeface="+mn-ea"/>
                <a:cs typeface="+mn-cs"/>
              </a:rPr>
              <a:t>erforderlich (siehe Abschnitt 5.2).</a:t>
            </a:r>
            <a:endParaRPr lang="de-DE" sz="1200" b="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3DF4EBDC-D675-9040-A021-8C5CCD16F774}" type="slidenum">
              <a:rPr lang="de-DE" smtClean="0"/>
              <a:t>32</a:t>
            </a:fld>
            <a:endParaRPr lang="de-DE"/>
          </a:p>
        </p:txBody>
      </p:sp>
    </p:spTree>
    <p:extLst>
      <p:ext uri="{BB962C8B-B14F-4D97-AF65-F5344CB8AC3E}">
        <p14:creationId xmlns:p14="http://schemas.microsoft.com/office/powerpoint/2010/main" val="3526750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09792B6-43DB-F24A-9B92-57E4D7A61349}" type="slidenum">
              <a:rPr lang="de-DE" smtClean="0"/>
              <a:t>33</a:t>
            </a:fld>
            <a:endParaRPr lang="de-DE"/>
          </a:p>
        </p:txBody>
      </p:sp>
    </p:spTree>
    <p:extLst>
      <p:ext uri="{BB962C8B-B14F-4D97-AF65-F5344CB8AC3E}">
        <p14:creationId xmlns:p14="http://schemas.microsoft.com/office/powerpoint/2010/main" val="445076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Gepoolte</a:t>
            </a:r>
            <a:r>
              <a:rPr lang="de-DE" dirty="0" smtClean="0"/>
              <a:t> Analyse der einzelnen individuellen </a:t>
            </a:r>
            <a:r>
              <a:rPr lang="de-DE" dirty="0" err="1" smtClean="0"/>
              <a:t>Teinehmer</a:t>
            </a:r>
            <a:r>
              <a:rPr lang="de-DE" dirty="0" smtClean="0"/>
              <a:t> </a:t>
            </a:r>
            <a:r>
              <a:rPr lang="de-DE" dirty="0" err="1" smtClean="0"/>
              <a:t>daten</a:t>
            </a:r>
            <a:r>
              <a:rPr lang="de-DE" dirty="0" smtClean="0"/>
              <a:t> von 7 randomisierten Studien</a:t>
            </a:r>
          </a:p>
          <a:p>
            <a:pPr marL="228600" indent="-228600">
              <a:buAutoNum type="arabicPeriod"/>
            </a:pPr>
            <a:r>
              <a:rPr lang="de-DE" dirty="0" smtClean="0"/>
              <a:t>VTE, kein </a:t>
            </a:r>
            <a:r>
              <a:rPr lang="de-DE" dirty="0" err="1" smtClean="0"/>
              <a:t>cancer</a:t>
            </a:r>
            <a:endParaRPr lang="de-DE" dirty="0" smtClean="0"/>
          </a:p>
          <a:p>
            <a:pPr marL="0" indent="0">
              <a:buNone/>
            </a:pPr>
            <a:r>
              <a:rPr lang="de-DE" dirty="0" smtClean="0"/>
              <a:t>Adjustiert für alter,</a:t>
            </a:r>
            <a:r>
              <a:rPr lang="de-DE" baseline="0" dirty="0" smtClean="0"/>
              <a:t> </a:t>
            </a:r>
            <a:r>
              <a:rPr lang="de-DE" baseline="0" dirty="0" err="1" smtClean="0"/>
              <a:t>geschlecht</a:t>
            </a:r>
            <a:r>
              <a:rPr lang="de-DE" baseline="0" dirty="0" smtClean="0"/>
              <a:t>, </a:t>
            </a:r>
            <a:r>
              <a:rPr lang="de-DE" baseline="0" dirty="0" err="1" smtClean="0"/>
              <a:t>studie</a:t>
            </a:r>
            <a:r>
              <a:rPr lang="de-DE" baseline="0" dirty="0" smtClean="0"/>
              <a:t>, </a:t>
            </a:r>
            <a:r>
              <a:rPr lang="de-DE" baseline="0" dirty="0" err="1" smtClean="0"/>
              <a:t>lokalisation</a:t>
            </a:r>
            <a:r>
              <a:rPr lang="de-DE" baseline="0" dirty="0" smtClean="0"/>
              <a:t> der </a:t>
            </a:r>
            <a:r>
              <a:rPr lang="de-DE" baseline="0" dirty="0" err="1" smtClean="0"/>
              <a:t>initialen</a:t>
            </a:r>
            <a:r>
              <a:rPr lang="de-DE" baseline="0" dirty="0" smtClean="0"/>
              <a:t> </a:t>
            </a:r>
            <a:r>
              <a:rPr lang="de-DE" baseline="0" dirty="0" err="1" smtClean="0"/>
              <a:t>thrombose</a:t>
            </a:r>
            <a:r>
              <a:rPr lang="de-DE" baseline="0" dirty="0" smtClean="0"/>
              <a:t>, </a:t>
            </a:r>
            <a:r>
              <a:rPr lang="de-DE" baseline="0" dirty="0" err="1" smtClean="0"/>
              <a:t>presence</a:t>
            </a:r>
            <a:r>
              <a:rPr lang="de-DE" baseline="0" dirty="0" smtClean="0"/>
              <a:t> </a:t>
            </a:r>
            <a:r>
              <a:rPr lang="de-DE" baseline="0" dirty="0" err="1" smtClean="0"/>
              <a:t>of</a:t>
            </a:r>
            <a:r>
              <a:rPr lang="de-DE" baseline="0" dirty="0" smtClean="0"/>
              <a:t> </a:t>
            </a:r>
            <a:r>
              <a:rPr lang="de-DE" baseline="0" dirty="0" err="1" smtClean="0"/>
              <a:t>temporary</a:t>
            </a:r>
            <a:r>
              <a:rPr lang="de-DE" baseline="0" dirty="0" smtClean="0"/>
              <a:t> </a:t>
            </a:r>
            <a:r>
              <a:rPr lang="de-DE" baseline="0" dirty="0" err="1" smtClean="0"/>
              <a:t>risk</a:t>
            </a:r>
            <a:r>
              <a:rPr lang="de-DE" baseline="0" dirty="0" smtClean="0"/>
              <a:t> </a:t>
            </a:r>
            <a:r>
              <a:rPr lang="de-DE" baseline="0" dirty="0" err="1" smtClean="0"/>
              <a:t>factor</a:t>
            </a:r>
            <a:endParaRPr lang="de-DE" baseline="0" dirty="0" smtClean="0"/>
          </a:p>
          <a:p>
            <a:pPr marL="0" indent="0">
              <a:buNone/>
            </a:pPr>
            <a:endParaRPr lang="de-DE" baseline="0" dirty="0" smtClean="0"/>
          </a:p>
          <a:p>
            <a:pPr marL="0" indent="0">
              <a:buNone/>
            </a:pPr>
            <a:r>
              <a:rPr lang="de-DE" baseline="0" dirty="0" smtClean="0"/>
              <a:t>Distale </a:t>
            </a:r>
            <a:r>
              <a:rPr lang="de-DE" baseline="0" dirty="0" err="1" smtClean="0"/>
              <a:t>def</a:t>
            </a:r>
            <a:r>
              <a:rPr lang="de-DE" baseline="0" dirty="0" smtClean="0"/>
              <a:t> ohne </a:t>
            </a:r>
            <a:r>
              <a:rPr lang="de-DE" baseline="0" dirty="0" err="1" smtClean="0"/>
              <a:t>einbeziehung</a:t>
            </a:r>
            <a:r>
              <a:rPr lang="de-DE" baseline="0" dirty="0" smtClean="0"/>
              <a:t> der V. </a:t>
            </a:r>
            <a:r>
              <a:rPr lang="de-DE" baseline="0" dirty="0" err="1" smtClean="0"/>
              <a:t>pop</a:t>
            </a:r>
            <a:endParaRPr lang="de-DE" baseline="0" dirty="0" smtClean="0"/>
          </a:p>
          <a:p>
            <a:pPr marL="0" indent="0">
              <a:buNone/>
            </a:pPr>
            <a:endParaRPr lang="de-DE" baseline="0" dirty="0" smtClean="0"/>
          </a:p>
          <a:p>
            <a:pPr marL="0" indent="0">
              <a:buNone/>
            </a:pPr>
            <a:r>
              <a:rPr lang="de-DE" baseline="0" dirty="0" err="1" smtClean="0"/>
              <a:t>problem</a:t>
            </a:r>
            <a:r>
              <a:rPr lang="de-DE" baseline="0" dirty="0" smtClean="0"/>
              <a:t> </a:t>
            </a:r>
          </a:p>
        </p:txBody>
      </p:sp>
      <p:sp>
        <p:nvSpPr>
          <p:cNvPr id="4" name="Foliennummernplatzhalter 3"/>
          <p:cNvSpPr>
            <a:spLocks noGrp="1"/>
          </p:cNvSpPr>
          <p:nvPr>
            <p:ph type="sldNum" sz="quarter" idx="10"/>
          </p:nvPr>
        </p:nvSpPr>
        <p:spPr/>
        <p:txBody>
          <a:bodyPr/>
          <a:lstStyle/>
          <a:p>
            <a:fld id="{9AB6DE92-5F98-6748-8CAC-76B11FD5600A}" type="slidenum">
              <a:rPr lang="de-DE" smtClean="0"/>
              <a:t>38</a:t>
            </a:fld>
            <a:endParaRPr lang="de-DE"/>
          </a:p>
        </p:txBody>
      </p:sp>
    </p:spTree>
    <p:extLst>
      <p:ext uri="{BB962C8B-B14F-4D97-AF65-F5344CB8AC3E}">
        <p14:creationId xmlns:p14="http://schemas.microsoft.com/office/powerpoint/2010/main" val="2726805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Patienten haben ein hohes </a:t>
            </a:r>
            <a:r>
              <a:rPr lang="de-DE" dirty="0" err="1" smtClean="0"/>
              <a:t>Rezidivrisiko</a:t>
            </a:r>
            <a:r>
              <a:rPr lang="de-DE" dirty="0" smtClean="0"/>
              <a:t> aber wenn ich sie dauerhaft schützen will </a:t>
            </a:r>
            <a:r>
              <a:rPr lang="de-DE" dirty="0" err="1" smtClean="0"/>
              <a:t>muß</a:t>
            </a:r>
            <a:r>
              <a:rPr lang="de-DE" dirty="0" smtClean="0"/>
              <a:t> ich sie langfristig antikoagulieren </a:t>
            </a:r>
            <a:r>
              <a:rPr lang="de-DE" dirty="0" err="1" smtClean="0"/>
              <a:t>paradigmenshift</a:t>
            </a:r>
            <a:r>
              <a:rPr lang="de-DE" dirty="0" smtClean="0"/>
              <a:t> </a:t>
            </a:r>
          </a:p>
          <a:p>
            <a:r>
              <a:rPr lang="de-DE" dirty="0" smtClean="0"/>
              <a:t>Viele </a:t>
            </a:r>
            <a:r>
              <a:rPr lang="de-DE" dirty="0" err="1" smtClean="0"/>
              <a:t>Bemühugen</a:t>
            </a:r>
            <a:r>
              <a:rPr lang="de-DE" dirty="0" smtClean="0"/>
              <a:t> diese</a:t>
            </a:r>
            <a:r>
              <a:rPr lang="de-DE" baseline="0" dirty="0" smtClean="0"/>
              <a:t> Patienten gruppe der idiopathischen weiter zu stratifizieren aber</a:t>
            </a:r>
          </a:p>
          <a:p>
            <a:r>
              <a:rPr lang="de-DE" sz="1200" b="1" kern="1200" dirty="0" smtClean="0">
                <a:solidFill>
                  <a:schemeClr val="tx1"/>
                </a:solidFill>
                <a:latin typeface="+mn-lt"/>
                <a:ea typeface="+mn-ea"/>
                <a:cs typeface="+mn-cs"/>
              </a:rPr>
              <a:t>Background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a </a:t>
            </a:r>
            <a:r>
              <a:rPr lang="de-DE" sz="1200" b="0" kern="1200" dirty="0" err="1" smtClean="0">
                <a:solidFill>
                  <a:schemeClr val="tx1"/>
                </a:solidFill>
                <a:latin typeface="+mn-lt"/>
                <a:ea typeface="+mn-ea"/>
                <a:cs typeface="+mn-cs"/>
              </a:rPr>
              <a:t>first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episode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unprovoked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pulmonary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embolism</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have</a:t>
            </a:r>
            <a:r>
              <a:rPr lang="de-DE" sz="1200" b="0" kern="1200" dirty="0" smtClean="0">
                <a:solidFill>
                  <a:schemeClr val="tx1"/>
                </a:solidFill>
                <a:latin typeface="+mn-lt"/>
                <a:ea typeface="+mn-ea"/>
                <a:cs typeface="+mn-cs"/>
              </a:rPr>
              <a:t> a high </a:t>
            </a:r>
            <a:r>
              <a:rPr lang="de-DE" sz="1200" b="0" kern="1200" dirty="0" err="1" smtClean="0">
                <a:solidFill>
                  <a:schemeClr val="tx1"/>
                </a:solidFill>
                <a:latin typeface="+mn-lt"/>
                <a:ea typeface="+mn-ea"/>
                <a:cs typeface="+mn-cs"/>
              </a:rPr>
              <a:t>risk</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recurrent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venous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thromboembolism</a:t>
            </a:r>
            <a:r>
              <a:rPr lang="de-DE" sz="1200" b="0" kern="1200" dirty="0" smtClean="0">
                <a:solidFill>
                  <a:schemeClr val="tx1"/>
                </a:solidFill>
                <a:latin typeface="+mn-lt"/>
                <a:ea typeface="+mn-ea"/>
                <a:cs typeface="+mn-cs"/>
              </a:rPr>
              <a:t> (VTE) after </a:t>
            </a:r>
            <a:r>
              <a:rPr lang="de-DE" sz="1200" b="0" kern="1200" dirty="0" err="1" smtClean="0">
                <a:solidFill>
                  <a:schemeClr val="tx1"/>
                </a:solidFill>
                <a:latin typeface="+mn-lt"/>
                <a:ea typeface="+mn-ea"/>
                <a:cs typeface="+mn-cs"/>
              </a:rPr>
              <a:t>anticoagulation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is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discontinued</a:t>
            </a:r>
            <a:r>
              <a:rPr lang="de-DE" sz="1200" b="0" kern="1200" dirty="0" smtClean="0">
                <a:solidFill>
                  <a:schemeClr val="tx1"/>
                </a:solidFill>
                <a:latin typeface="+mn-lt"/>
                <a:ea typeface="+mn-ea"/>
                <a:cs typeface="+mn-cs"/>
              </a:rPr>
              <a:t>. Prolongation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anticoagulant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therapy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beyond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initial</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period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3 </a:t>
            </a:r>
            <a:r>
              <a:rPr lang="de-DE" sz="1200" b="0" kern="1200" dirty="0" err="1" smtClean="0">
                <a:solidFill>
                  <a:schemeClr val="tx1"/>
                </a:solidFill>
                <a:latin typeface="+mn-lt"/>
                <a:ea typeface="+mn-ea"/>
                <a:cs typeface="+mn-cs"/>
              </a:rPr>
              <a:t>to</a:t>
            </a:r>
            <a:r>
              <a:rPr lang="de-DE" sz="1200" b="0" kern="1200" dirty="0" smtClean="0">
                <a:solidFill>
                  <a:schemeClr val="tx1"/>
                </a:solidFill>
                <a:latin typeface="+mn-lt"/>
                <a:ea typeface="+mn-ea"/>
                <a:cs typeface="+mn-cs"/>
              </a:rPr>
              <a:t> 6 </a:t>
            </a:r>
            <a:r>
              <a:rPr lang="de-DE" sz="1200" b="0" kern="1200" dirty="0" err="1" smtClean="0">
                <a:solidFill>
                  <a:schemeClr val="tx1"/>
                </a:solidFill>
                <a:latin typeface="+mn-lt"/>
                <a:ea typeface="+mn-ea"/>
                <a:cs typeface="+mn-cs"/>
              </a:rPr>
              <a:t>months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is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associated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a </a:t>
            </a:r>
            <a:r>
              <a:rPr lang="de-DE" sz="1200" b="0" kern="1200" dirty="0" err="1" smtClean="0">
                <a:solidFill>
                  <a:schemeClr val="tx1"/>
                </a:solidFill>
                <a:latin typeface="+mn-lt"/>
                <a:ea typeface="+mn-ea"/>
                <a:cs typeface="+mn-cs"/>
              </a:rPr>
              <a:t>significant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reduction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recurrent</a:t>
            </a:r>
            <a:r>
              <a:rPr lang="de-DE" sz="1200" b="0" kern="1200" dirty="0" smtClean="0">
                <a:solidFill>
                  <a:schemeClr val="tx1"/>
                </a:solidFill>
                <a:latin typeface="+mn-lt"/>
                <a:ea typeface="+mn-ea"/>
                <a:cs typeface="+mn-cs"/>
              </a:rPr>
              <a:t> VTE, but an </a:t>
            </a:r>
            <a:r>
              <a:rPr lang="de-DE" sz="1200" b="0" kern="1200" dirty="0" err="1" smtClean="0">
                <a:solidFill>
                  <a:schemeClr val="tx1"/>
                </a:solidFill>
                <a:latin typeface="+mn-lt"/>
                <a:ea typeface="+mn-ea"/>
                <a:cs typeface="+mn-cs"/>
              </a:rPr>
              <a:t>excess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bleeding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events</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addition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most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studies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assessing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prolonged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treatment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did</a:t>
            </a:r>
            <a:r>
              <a:rPr lang="de-DE" sz="1200" b="0" kern="1200" dirty="0" smtClean="0">
                <a:solidFill>
                  <a:schemeClr val="tx1"/>
                </a:solidFill>
                <a:latin typeface="+mn-lt"/>
                <a:ea typeface="+mn-ea"/>
                <a:cs typeface="+mn-cs"/>
              </a:rPr>
              <a:t> not </a:t>
            </a:r>
            <a:r>
              <a:rPr lang="de-DE" sz="1200" b="0" kern="1200" dirty="0" err="1" smtClean="0">
                <a:solidFill>
                  <a:schemeClr val="tx1"/>
                </a:solidFill>
                <a:latin typeface="+mn-lt"/>
                <a:ea typeface="+mn-ea"/>
                <a:cs typeface="+mn-cs"/>
              </a:rPr>
              <a:t>follow</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after </a:t>
            </a:r>
            <a:r>
              <a:rPr lang="de-DE" sz="1200" b="0" kern="1200" dirty="0" err="1" smtClean="0">
                <a:solidFill>
                  <a:schemeClr val="tx1"/>
                </a:solidFill>
                <a:latin typeface="+mn-lt"/>
                <a:ea typeface="+mn-ea"/>
                <a:cs typeface="+mn-cs"/>
              </a:rPr>
              <a:t>treatment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had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been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stopped</a:t>
            </a:r>
            <a:r>
              <a:rPr lang="de-DE" sz="1200" b="0" kern="1200" dirty="0" smtClean="0">
                <a:solidFill>
                  <a:schemeClr val="tx1"/>
                </a:solidFill>
                <a:latin typeface="+mn-lt"/>
                <a:ea typeface="+mn-ea"/>
                <a:cs typeface="+mn-cs"/>
              </a:rPr>
              <a:t>. Thus,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optimal </a:t>
            </a:r>
            <a:r>
              <a:rPr lang="de-DE" sz="1200" b="0" kern="1200" dirty="0" err="1" smtClean="0">
                <a:solidFill>
                  <a:schemeClr val="tx1"/>
                </a:solidFill>
                <a:latin typeface="+mn-lt"/>
                <a:ea typeface="+mn-ea"/>
                <a:cs typeface="+mn-cs"/>
              </a:rPr>
              <a:t>duration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anticoagulation</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a </a:t>
            </a:r>
            <a:r>
              <a:rPr lang="de-DE" sz="1200" b="0" kern="1200" dirty="0" err="1" smtClean="0">
                <a:solidFill>
                  <a:schemeClr val="tx1"/>
                </a:solidFill>
                <a:latin typeface="+mn-lt"/>
                <a:ea typeface="+mn-ea"/>
                <a:cs typeface="+mn-cs"/>
              </a:rPr>
              <a:t>first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unprovoked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pulmonary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embolism</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remains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uncertain</a:t>
            </a:r>
            <a:r>
              <a:rPr lang="de-DE" sz="1200" b="0" kern="1200" dirty="0" smtClean="0">
                <a:solidFill>
                  <a:schemeClr val="tx1"/>
                </a:solidFill>
                <a:latin typeface="+mn-lt"/>
                <a:ea typeface="+mn-ea"/>
                <a:cs typeface="+mn-cs"/>
              </a:rPr>
              <a:t>.</a:t>
            </a:r>
          </a:p>
          <a:p>
            <a:endParaRPr lang="de-DE" sz="1200" b="0" kern="1200" dirty="0" smtClean="0">
              <a:solidFill>
                <a:schemeClr val="tx1"/>
              </a:solidFill>
              <a:latin typeface="+mn-lt"/>
              <a:ea typeface="+mn-ea"/>
              <a:cs typeface="+mn-cs"/>
            </a:endParaRPr>
          </a:p>
          <a:p>
            <a:r>
              <a:rPr lang="de-DE" sz="1200" b="1" kern="1200" dirty="0" err="1" smtClean="0">
                <a:solidFill>
                  <a:schemeClr val="tx1"/>
                </a:solidFill>
                <a:latin typeface="+mn-lt"/>
                <a:ea typeface="+mn-ea"/>
                <a:cs typeface="+mn-cs"/>
              </a:rPr>
              <a:t>Method</a:t>
            </a:r>
            <a:r>
              <a:rPr lang="de-DE" sz="1200" b="0" kern="1200" dirty="0" smtClean="0">
                <a:solidFill>
                  <a:schemeClr val="tx1"/>
                </a:solidFill>
                <a:latin typeface="+mn-lt"/>
                <a:ea typeface="+mn-ea"/>
                <a:cs typeface="+mn-cs"/>
              </a:rPr>
              <a:t>: In a </a:t>
            </a:r>
            <a:r>
              <a:rPr lang="de-DE" sz="1200" b="0" kern="1200" dirty="0" err="1" smtClean="0">
                <a:solidFill>
                  <a:schemeClr val="tx1"/>
                </a:solidFill>
                <a:latin typeface="+mn-lt"/>
                <a:ea typeface="+mn-ea"/>
                <a:cs typeface="+mn-cs"/>
              </a:rPr>
              <a:t>multicenter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randomized</a:t>
            </a:r>
            <a:r>
              <a:rPr lang="de-DE" sz="1200" b="0" kern="1200" dirty="0" smtClean="0">
                <a:solidFill>
                  <a:schemeClr val="tx1"/>
                </a:solidFill>
                <a:latin typeface="+mn-lt"/>
                <a:ea typeface="+mn-ea"/>
                <a:cs typeface="+mn-cs"/>
              </a:rPr>
              <a:t>, double-blind, </a:t>
            </a:r>
            <a:r>
              <a:rPr lang="de-DE" sz="1200" b="0" kern="1200" dirty="0" err="1" smtClean="0">
                <a:solidFill>
                  <a:schemeClr val="tx1"/>
                </a:solidFill>
                <a:latin typeface="+mn-lt"/>
                <a:ea typeface="+mn-ea"/>
                <a:cs typeface="+mn-cs"/>
              </a:rPr>
              <a:t>controlled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trial</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compared</a:t>
            </a:r>
            <a:r>
              <a:rPr lang="de-DE" sz="1200" b="0" kern="1200" dirty="0" smtClean="0">
                <a:solidFill>
                  <a:schemeClr val="tx1"/>
                </a:solidFill>
                <a:latin typeface="+mn-lt"/>
                <a:ea typeface="+mn-ea"/>
                <a:cs typeface="+mn-cs"/>
              </a:rPr>
              <a:t> an additional 18 </a:t>
            </a:r>
            <a:r>
              <a:rPr lang="de-DE" sz="1200" b="0" kern="1200" dirty="0" err="1" smtClean="0">
                <a:solidFill>
                  <a:schemeClr val="tx1"/>
                </a:solidFill>
                <a:latin typeface="+mn-lt"/>
                <a:ea typeface="+mn-ea"/>
                <a:cs typeface="+mn-cs"/>
              </a:rPr>
              <a:t>months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warfarin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target</a:t>
            </a:r>
            <a:r>
              <a:rPr lang="de-DE" sz="1200" b="0" kern="1200" dirty="0" smtClean="0">
                <a:solidFill>
                  <a:schemeClr val="tx1"/>
                </a:solidFill>
                <a:latin typeface="+mn-lt"/>
                <a:ea typeface="+mn-ea"/>
                <a:cs typeface="+mn-cs"/>
              </a:rPr>
              <a:t> International </a:t>
            </a:r>
            <a:r>
              <a:rPr lang="de-DE" sz="1200" b="0" kern="1200" dirty="0" err="1" smtClean="0">
                <a:solidFill>
                  <a:schemeClr val="tx1"/>
                </a:solidFill>
                <a:latin typeface="+mn-lt"/>
                <a:ea typeface="+mn-ea"/>
                <a:cs typeface="+mn-cs"/>
              </a:rPr>
              <a:t>Normalized</a:t>
            </a:r>
            <a:r>
              <a:rPr lang="de-DE" sz="1200" b="0" kern="1200" dirty="0" smtClean="0">
                <a:solidFill>
                  <a:schemeClr val="tx1"/>
                </a:solidFill>
                <a:latin typeface="+mn-lt"/>
                <a:ea typeface="+mn-ea"/>
                <a:cs typeface="+mn-cs"/>
              </a:rPr>
              <a:t> Ratio, 2 </a:t>
            </a:r>
            <a:r>
              <a:rPr lang="de-DE" sz="1200" b="0" kern="1200" dirty="0" err="1" smtClean="0">
                <a:solidFill>
                  <a:schemeClr val="tx1"/>
                </a:solidFill>
                <a:latin typeface="+mn-lt"/>
                <a:ea typeface="+mn-ea"/>
                <a:cs typeface="+mn-cs"/>
              </a:rPr>
              <a:t>to</a:t>
            </a:r>
            <a:r>
              <a:rPr lang="de-DE" sz="1200" b="0" kern="1200" dirty="0" smtClean="0">
                <a:solidFill>
                  <a:schemeClr val="tx1"/>
                </a:solidFill>
                <a:latin typeface="+mn-lt"/>
                <a:ea typeface="+mn-ea"/>
                <a:cs typeface="+mn-cs"/>
              </a:rPr>
              <a:t> 3)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placebo</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a </a:t>
            </a:r>
            <a:r>
              <a:rPr lang="de-DE" sz="1200" b="0" kern="1200" dirty="0" err="1" smtClean="0">
                <a:solidFill>
                  <a:schemeClr val="tx1"/>
                </a:solidFill>
                <a:latin typeface="+mn-lt"/>
                <a:ea typeface="+mn-ea"/>
                <a:cs typeface="+mn-cs"/>
              </a:rPr>
              <a:t>first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episode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unprovoked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pulmonary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embolism</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that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had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been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initially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treated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a </a:t>
            </a:r>
            <a:r>
              <a:rPr lang="de-DE" sz="1200" b="0" kern="1200" dirty="0" err="1" smtClean="0">
                <a:solidFill>
                  <a:schemeClr val="tx1"/>
                </a:solidFill>
                <a:latin typeface="+mn-lt"/>
                <a:ea typeface="+mn-ea"/>
                <a:cs typeface="+mn-cs"/>
              </a:rPr>
              <a:t>vitamin</a:t>
            </a:r>
            <a:r>
              <a:rPr lang="de-DE" sz="1200" b="0" kern="1200" dirty="0" smtClean="0">
                <a:solidFill>
                  <a:schemeClr val="tx1"/>
                </a:solidFill>
                <a:latin typeface="+mn-lt"/>
                <a:ea typeface="+mn-ea"/>
                <a:cs typeface="+mn-cs"/>
              </a:rPr>
              <a:t> K </a:t>
            </a:r>
            <a:r>
              <a:rPr lang="de-DE" sz="1200" b="0" kern="1200" dirty="0" err="1" smtClean="0">
                <a:solidFill>
                  <a:schemeClr val="tx1"/>
                </a:solidFill>
                <a:latin typeface="+mn-lt"/>
                <a:ea typeface="+mn-ea"/>
                <a:cs typeface="+mn-cs"/>
              </a:rPr>
              <a:t>antagonist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for</a:t>
            </a:r>
            <a:r>
              <a:rPr lang="de-DE" sz="1200" b="0" kern="1200" dirty="0" smtClean="0">
                <a:solidFill>
                  <a:schemeClr val="tx1"/>
                </a:solidFill>
                <a:latin typeface="+mn-lt"/>
                <a:ea typeface="+mn-ea"/>
                <a:cs typeface="+mn-cs"/>
              </a:rPr>
              <a:t> 6 </a:t>
            </a:r>
            <a:r>
              <a:rPr lang="de-DE" sz="1200" b="0" kern="1200" dirty="0" err="1" smtClean="0">
                <a:solidFill>
                  <a:schemeClr val="tx1"/>
                </a:solidFill>
                <a:latin typeface="+mn-lt"/>
                <a:ea typeface="+mn-ea"/>
                <a:cs typeface="+mn-cs"/>
              </a:rPr>
              <a:t>uninterrupted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months</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both</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groups</a:t>
            </a:r>
            <a:r>
              <a:rPr lang="de-DE" sz="1200" b="0" kern="1200" dirty="0" smtClean="0">
                <a:solidFill>
                  <a:schemeClr val="tx1"/>
                </a:solidFill>
                <a:latin typeface="+mn-lt"/>
                <a:ea typeface="+mn-ea"/>
                <a:cs typeface="+mn-cs"/>
              </a:rPr>
              <a:t>, all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were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followed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up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for</a:t>
            </a:r>
            <a:r>
              <a:rPr lang="de-DE" sz="1200" b="0" kern="1200" dirty="0" smtClean="0">
                <a:solidFill>
                  <a:schemeClr val="tx1"/>
                </a:solidFill>
                <a:latin typeface="+mn-lt"/>
                <a:ea typeface="+mn-ea"/>
                <a:cs typeface="+mn-cs"/>
              </a:rPr>
              <a:t> an additional median </a:t>
            </a:r>
            <a:r>
              <a:rPr lang="de-DE" sz="1200" b="0" kern="1200" dirty="0" err="1" smtClean="0">
                <a:solidFill>
                  <a:schemeClr val="tx1"/>
                </a:solidFill>
                <a:latin typeface="+mn-lt"/>
                <a:ea typeface="+mn-ea"/>
                <a:cs typeface="+mn-cs"/>
              </a:rPr>
              <a:t>period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2 </a:t>
            </a:r>
            <a:r>
              <a:rPr lang="de-DE" sz="1200" b="0" kern="1200" dirty="0" err="1" smtClean="0">
                <a:solidFill>
                  <a:schemeClr val="tx1"/>
                </a:solidFill>
                <a:latin typeface="+mn-lt"/>
                <a:ea typeface="+mn-ea"/>
                <a:cs typeface="+mn-cs"/>
              </a:rPr>
              <a:t>years</a:t>
            </a:r>
            <a:r>
              <a:rPr lang="de-DE" sz="1200" b="0" kern="1200" dirty="0" smtClean="0">
                <a:solidFill>
                  <a:schemeClr val="tx1"/>
                </a:solidFill>
                <a:latin typeface="+mn-lt"/>
                <a:ea typeface="+mn-ea"/>
                <a:cs typeface="+mn-cs"/>
              </a:rPr>
              <a:t> after </a:t>
            </a:r>
            <a:r>
              <a:rPr lang="de-DE" sz="1200" b="0" kern="1200" dirty="0" err="1" smtClean="0">
                <a:solidFill>
                  <a:schemeClr val="tx1"/>
                </a:solidFill>
                <a:latin typeface="+mn-lt"/>
                <a:ea typeface="+mn-ea"/>
                <a:cs typeface="+mn-cs"/>
              </a:rPr>
              <a:t>treatment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had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been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stopped</a:t>
            </a:r>
            <a:r>
              <a:rPr lang="de-DE" sz="1200" b="0" kern="1200" dirty="0" smtClean="0">
                <a:solidFill>
                  <a:schemeClr val="tx1"/>
                </a:solidFill>
                <a:latin typeface="+mn-lt"/>
                <a:ea typeface="+mn-ea"/>
                <a:cs typeface="+mn-cs"/>
              </a:rPr>
              <a:t>. Primary </a:t>
            </a:r>
            <a:r>
              <a:rPr lang="de-DE" sz="1200" b="0" kern="1200" dirty="0" err="1" smtClean="0">
                <a:solidFill>
                  <a:schemeClr val="tx1"/>
                </a:solidFill>
                <a:latin typeface="+mn-lt"/>
                <a:ea typeface="+mn-ea"/>
                <a:cs typeface="+mn-cs"/>
              </a:rPr>
              <a:t>outcome</a:t>
            </a:r>
            <a:r>
              <a:rPr lang="de-DE" sz="1200" b="0" kern="1200" dirty="0" smtClean="0">
                <a:solidFill>
                  <a:schemeClr val="tx1"/>
                </a:solidFill>
                <a:latin typeface="+mn-lt"/>
                <a:ea typeface="+mn-ea"/>
                <a:cs typeface="+mn-cs"/>
              </a:rPr>
              <a:t> was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composite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recurrent</a:t>
            </a:r>
            <a:r>
              <a:rPr lang="de-DE" sz="1200" b="0" kern="1200" dirty="0" smtClean="0">
                <a:solidFill>
                  <a:schemeClr val="tx1"/>
                </a:solidFill>
                <a:latin typeface="+mn-lt"/>
                <a:ea typeface="+mn-ea"/>
                <a:cs typeface="+mn-cs"/>
              </a:rPr>
              <a:t> VTE </a:t>
            </a:r>
            <a:r>
              <a:rPr lang="de-DE" sz="1200" b="0" kern="1200" dirty="0" err="1" smtClean="0">
                <a:solidFill>
                  <a:schemeClr val="tx1"/>
                </a:solidFill>
                <a:latin typeface="+mn-lt"/>
                <a:ea typeface="+mn-ea"/>
                <a:cs typeface="+mn-cs"/>
              </a:rPr>
              <a:t>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major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bleeding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during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18-month </a:t>
            </a:r>
            <a:r>
              <a:rPr lang="de-DE" sz="1200" b="0" kern="1200" dirty="0" err="1" smtClean="0">
                <a:solidFill>
                  <a:schemeClr val="tx1"/>
                </a:solidFill>
                <a:latin typeface="+mn-lt"/>
                <a:ea typeface="+mn-ea"/>
                <a:cs typeface="+mn-cs"/>
              </a:rPr>
              <a:t>treatment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period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Secondary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outcomes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included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composite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outcome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during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entire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study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period</a:t>
            </a:r>
            <a:r>
              <a:rPr lang="de-DE" sz="1200" b="0" kern="1200" dirty="0" smtClean="0">
                <a:solidFill>
                  <a:schemeClr val="tx1"/>
                </a:solidFill>
                <a:latin typeface="+mn-lt"/>
                <a:ea typeface="+mn-ea"/>
                <a:cs typeface="+mn-cs"/>
              </a:rPr>
              <a:t> (i.e. 18 </a:t>
            </a:r>
            <a:r>
              <a:rPr lang="de-DE" sz="1200" b="0" kern="1200" dirty="0" err="1" smtClean="0">
                <a:solidFill>
                  <a:schemeClr val="tx1"/>
                </a:solidFill>
                <a:latin typeface="+mn-lt"/>
                <a:ea typeface="+mn-ea"/>
                <a:cs typeface="+mn-cs"/>
              </a:rPr>
              <a:t>months</a:t>
            </a:r>
            <a:r>
              <a:rPr lang="de-DE" sz="1200" b="0" kern="1200" dirty="0" smtClean="0">
                <a:solidFill>
                  <a:schemeClr val="tx1"/>
                </a:solidFill>
                <a:latin typeface="+mn-lt"/>
                <a:ea typeface="+mn-ea"/>
                <a:cs typeface="+mn-cs"/>
              </a:rPr>
              <a:t> plus a median </a:t>
            </a:r>
            <a:r>
              <a:rPr lang="de-DE" sz="1200" b="0" kern="1200" dirty="0" err="1" smtClean="0">
                <a:solidFill>
                  <a:schemeClr val="tx1"/>
                </a:solidFill>
                <a:latin typeface="+mn-lt"/>
                <a:ea typeface="+mn-ea"/>
                <a:cs typeface="+mn-cs"/>
              </a:rPr>
              <a:t>follow-up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2 </a:t>
            </a:r>
            <a:r>
              <a:rPr lang="de-DE" sz="1200" b="0" kern="1200" dirty="0" err="1" smtClean="0">
                <a:solidFill>
                  <a:schemeClr val="tx1"/>
                </a:solidFill>
                <a:latin typeface="+mn-lt"/>
                <a:ea typeface="+mn-ea"/>
                <a:cs typeface="+mn-cs"/>
              </a:rPr>
              <a:t>years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deaths</a:t>
            </a:r>
            <a:r>
              <a:rPr lang="de-DE" sz="1200" b="0" kern="1200" dirty="0" smtClean="0">
                <a:solidFill>
                  <a:schemeClr val="tx1"/>
                </a:solidFill>
                <a:latin typeface="+mn-lt"/>
                <a:ea typeface="+mn-ea"/>
                <a:cs typeface="+mn-cs"/>
              </a:rPr>
              <a:t> not </a:t>
            </a:r>
            <a:r>
              <a:rPr lang="de-DE" sz="1200" b="0" kern="1200" dirty="0" err="1" smtClean="0">
                <a:solidFill>
                  <a:schemeClr val="tx1"/>
                </a:solidFill>
                <a:latin typeface="+mn-lt"/>
                <a:ea typeface="+mn-ea"/>
                <a:cs typeface="+mn-cs"/>
              </a:rPr>
              <a:t>caused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pulmonary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embolism</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major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bleeding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components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composite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outcome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during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treatment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period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during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entire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study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period</a:t>
            </a:r>
            <a:r>
              <a:rPr lang="de-DE" sz="1200" b="0" kern="1200" dirty="0" smtClean="0">
                <a:solidFill>
                  <a:schemeClr val="tx1"/>
                </a:solidFill>
                <a:latin typeface="+mn-lt"/>
                <a:ea typeface="+mn-ea"/>
                <a:cs typeface="+mn-cs"/>
              </a:rPr>
              <a:t>. All </a:t>
            </a:r>
            <a:r>
              <a:rPr lang="de-DE" sz="1200" b="0" kern="1200" dirty="0" err="1" smtClean="0">
                <a:solidFill>
                  <a:schemeClr val="tx1"/>
                </a:solidFill>
                <a:latin typeface="+mn-lt"/>
                <a:ea typeface="+mn-ea"/>
                <a:cs typeface="+mn-cs"/>
              </a:rPr>
              <a:t>outcomes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were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centrally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adjudicated</a:t>
            </a:r>
            <a:r>
              <a:rPr lang="de-DE" sz="1200" b="0" kern="1200" dirty="0" smtClean="0">
                <a:solidFill>
                  <a:schemeClr val="tx1"/>
                </a:solidFill>
                <a:latin typeface="+mn-lt"/>
                <a:ea typeface="+mn-ea"/>
                <a:cs typeface="+mn-cs"/>
              </a:rPr>
              <a:t>.</a:t>
            </a:r>
          </a:p>
          <a:p>
            <a:endParaRPr lang="de-DE" sz="1200" b="0" kern="1200" dirty="0" smtClean="0">
              <a:solidFill>
                <a:schemeClr val="tx1"/>
              </a:solidFill>
              <a:latin typeface="+mn-lt"/>
              <a:ea typeface="+mn-ea"/>
              <a:cs typeface="+mn-cs"/>
            </a:endParaRPr>
          </a:p>
          <a:p>
            <a:r>
              <a:rPr lang="de-DE" sz="1200" b="1" kern="1200" dirty="0" err="1" smtClean="0">
                <a:solidFill>
                  <a:schemeClr val="tx1"/>
                </a:solidFill>
                <a:latin typeface="+mn-lt"/>
                <a:ea typeface="+mn-ea"/>
                <a:cs typeface="+mn-cs"/>
              </a:rPr>
              <a:t>Results</a:t>
            </a:r>
            <a:r>
              <a:rPr lang="de-DE" sz="1200" b="0" kern="1200" dirty="0" smtClean="0">
                <a:solidFill>
                  <a:schemeClr val="tx1"/>
                </a:solidFill>
                <a:latin typeface="+mn-lt"/>
                <a:ea typeface="+mn-ea"/>
                <a:cs typeface="+mn-cs"/>
              </a:rPr>
              <a:t>: A total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371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were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included</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study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analyzed</a:t>
            </a:r>
            <a:r>
              <a:rPr lang="de-DE" sz="1200" b="0" kern="1200" dirty="0" smtClean="0">
                <a:solidFill>
                  <a:schemeClr val="tx1"/>
                </a:solidFill>
                <a:latin typeface="+mn-lt"/>
                <a:ea typeface="+mn-ea"/>
                <a:cs typeface="+mn-cs"/>
              </a:rPr>
              <a:t> on an </a:t>
            </a:r>
            <a:r>
              <a:rPr lang="de-DE" sz="1200" b="0" kern="1200" dirty="0" err="1" smtClean="0">
                <a:solidFill>
                  <a:schemeClr val="tx1"/>
                </a:solidFill>
                <a:latin typeface="+mn-lt"/>
                <a:ea typeface="+mn-ea"/>
                <a:cs typeface="+mn-cs"/>
              </a:rPr>
              <a:t>intention-to-treat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basis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During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treatment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period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composite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outcome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occurred</a:t>
            </a:r>
            <a:r>
              <a:rPr lang="de-DE" sz="1200" b="0" kern="1200" dirty="0" smtClean="0">
                <a:solidFill>
                  <a:schemeClr val="tx1"/>
                </a:solidFill>
                <a:latin typeface="+mn-lt"/>
                <a:ea typeface="+mn-ea"/>
                <a:cs typeface="+mn-cs"/>
              </a:rPr>
              <a:t> in 6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184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(3.3%)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warfarin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in 25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187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(13.5%)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placebo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hazard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ratio</a:t>
            </a:r>
            <a:r>
              <a:rPr lang="de-DE" sz="1200" b="0" kern="1200" dirty="0" smtClean="0">
                <a:solidFill>
                  <a:schemeClr val="tx1"/>
                </a:solidFill>
                <a:latin typeface="+mn-lt"/>
                <a:ea typeface="+mn-ea"/>
                <a:cs typeface="+mn-cs"/>
              </a:rPr>
              <a:t> [HR], 0.23; 95% </a:t>
            </a:r>
            <a:r>
              <a:rPr lang="de-DE" sz="1200" b="0" kern="1200" dirty="0" err="1" smtClean="0">
                <a:solidFill>
                  <a:schemeClr val="tx1"/>
                </a:solidFill>
                <a:latin typeface="+mn-lt"/>
                <a:ea typeface="+mn-ea"/>
                <a:cs typeface="+mn-cs"/>
              </a:rPr>
              <a:t>confidence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interval</a:t>
            </a:r>
            <a:r>
              <a:rPr lang="de-DE" sz="1200" b="0" kern="1200" dirty="0" smtClean="0">
                <a:solidFill>
                  <a:schemeClr val="tx1"/>
                </a:solidFill>
                <a:latin typeface="+mn-lt"/>
                <a:ea typeface="+mn-ea"/>
                <a:cs typeface="+mn-cs"/>
              </a:rPr>
              <a:t> [CI], 0.09-0.55; p=0.0004). </a:t>
            </a:r>
            <a:r>
              <a:rPr lang="de-DE" sz="1200" b="0" kern="1200" dirty="0" err="1" smtClean="0">
                <a:solidFill>
                  <a:schemeClr val="tx1"/>
                </a:solidFill>
                <a:latin typeface="+mn-lt"/>
                <a:ea typeface="+mn-ea"/>
                <a:cs typeface="+mn-cs"/>
              </a:rPr>
              <a:t>Recurrent</a:t>
            </a:r>
            <a:r>
              <a:rPr lang="de-DE" sz="1200" b="0" kern="1200" dirty="0" smtClean="0">
                <a:solidFill>
                  <a:schemeClr val="tx1"/>
                </a:solidFill>
                <a:latin typeface="+mn-lt"/>
                <a:ea typeface="+mn-ea"/>
                <a:cs typeface="+mn-cs"/>
              </a:rPr>
              <a:t> VTE </a:t>
            </a:r>
            <a:r>
              <a:rPr lang="de-DE" sz="1200" b="0" kern="1200" dirty="0" err="1" smtClean="0">
                <a:solidFill>
                  <a:schemeClr val="tx1"/>
                </a:solidFill>
                <a:latin typeface="+mn-lt"/>
                <a:ea typeface="+mn-ea"/>
                <a:cs typeface="+mn-cs"/>
              </a:rPr>
              <a:t>occurred</a:t>
            </a:r>
            <a:r>
              <a:rPr lang="de-DE" sz="1200" b="0" kern="1200" dirty="0" smtClean="0">
                <a:solidFill>
                  <a:schemeClr val="tx1"/>
                </a:solidFill>
                <a:latin typeface="+mn-lt"/>
                <a:ea typeface="+mn-ea"/>
                <a:cs typeface="+mn-cs"/>
              </a:rPr>
              <a:t> in 3 (1.7%)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warfarin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in 25 (13.5%)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placebo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(HR, 0.11; 95%CI, 0.03-0.37); </a:t>
            </a:r>
            <a:r>
              <a:rPr lang="de-DE" sz="1200" b="0" kern="1200" dirty="0" err="1" smtClean="0">
                <a:solidFill>
                  <a:schemeClr val="tx1"/>
                </a:solidFill>
                <a:latin typeface="+mn-lt"/>
                <a:ea typeface="+mn-ea"/>
                <a:cs typeface="+mn-cs"/>
              </a:rPr>
              <a:t>major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bleeding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occurred</a:t>
            </a:r>
            <a:r>
              <a:rPr lang="de-DE" sz="1200" b="0" kern="1200" dirty="0" smtClean="0">
                <a:solidFill>
                  <a:schemeClr val="tx1"/>
                </a:solidFill>
                <a:latin typeface="+mn-lt"/>
                <a:ea typeface="+mn-ea"/>
                <a:cs typeface="+mn-cs"/>
              </a:rPr>
              <a:t> in 4 (2.2%)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warfarin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in 1 (0.5%)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placebo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(HR, 4.07; 95%CI, 0.45-36.38). </a:t>
            </a:r>
            <a:r>
              <a:rPr lang="de-DE" sz="1200" b="0" kern="1200" dirty="0" err="1" smtClean="0">
                <a:solidFill>
                  <a:schemeClr val="tx1"/>
                </a:solidFill>
                <a:latin typeface="+mn-lt"/>
                <a:ea typeface="+mn-ea"/>
                <a:cs typeface="+mn-cs"/>
              </a:rPr>
              <a:t>Two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deaths</a:t>
            </a:r>
            <a:r>
              <a:rPr lang="de-DE" sz="1200" b="0" kern="1200" dirty="0" smtClean="0">
                <a:solidFill>
                  <a:schemeClr val="tx1"/>
                </a:solidFill>
                <a:latin typeface="+mn-lt"/>
                <a:ea typeface="+mn-ea"/>
                <a:cs typeface="+mn-cs"/>
              </a:rPr>
              <a:t> not </a:t>
            </a:r>
            <a:r>
              <a:rPr lang="de-DE" sz="1200" b="0" kern="1200" dirty="0" err="1" smtClean="0">
                <a:solidFill>
                  <a:schemeClr val="tx1"/>
                </a:solidFill>
                <a:latin typeface="+mn-lt"/>
                <a:ea typeface="+mn-ea"/>
                <a:cs typeface="+mn-cs"/>
              </a:rPr>
              <a:t>related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study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outcome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occurred</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each</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During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entire</a:t>
            </a:r>
            <a:r>
              <a:rPr lang="de-DE" sz="1200" b="0" kern="1200" dirty="0" smtClean="0">
                <a:solidFill>
                  <a:schemeClr val="tx1"/>
                </a:solidFill>
                <a:latin typeface="+mn-lt"/>
                <a:ea typeface="+mn-ea"/>
                <a:cs typeface="+mn-cs"/>
              </a:rPr>
              <a:t> median </a:t>
            </a:r>
            <a:r>
              <a:rPr lang="de-DE" sz="1200" b="0" kern="1200" dirty="0" err="1" smtClean="0">
                <a:solidFill>
                  <a:schemeClr val="tx1"/>
                </a:solidFill>
                <a:latin typeface="+mn-lt"/>
                <a:ea typeface="+mn-ea"/>
                <a:cs typeface="+mn-cs"/>
              </a:rPr>
              <a:t>study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period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41 </a:t>
            </a:r>
            <a:r>
              <a:rPr lang="de-DE" sz="1200" b="0" kern="1200" dirty="0" err="1" smtClean="0">
                <a:solidFill>
                  <a:schemeClr val="tx1"/>
                </a:solidFill>
                <a:latin typeface="+mn-lt"/>
                <a:ea typeface="+mn-ea"/>
                <a:cs typeface="+mn-cs"/>
              </a:rPr>
              <a:t>months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composite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outcome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occurred</a:t>
            </a:r>
            <a:r>
              <a:rPr lang="de-DE" sz="1200" b="0" kern="1200" dirty="0" smtClean="0">
                <a:solidFill>
                  <a:schemeClr val="tx1"/>
                </a:solidFill>
                <a:latin typeface="+mn-lt"/>
                <a:ea typeface="+mn-ea"/>
                <a:cs typeface="+mn-cs"/>
              </a:rPr>
              <a:t> in 33 (20.8%)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warfarin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in 41 (23.5%)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placebo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(HR, 0.76; 95%CI, 0.48-1.20; p=0.24) (</a:t>
            </a:r>
            <a:r>
              <a:rPr lang="de-DE" sz="1200" b="0" kern="1200" dirty="0" err="1" smtClean="0">
                <a:solidFill>
                  <a:schemeClr val="tx1"/>
                </a:solidFill>
                <a:latin typeface="+mn-lt"/>
                <a:ea typeface="+mn-ea"/>
                <a:cs typeface="+mn-cs"/>
              </a:rPr>
              <a:t>Figure</a:t>
            </a:r>
            <a:r>
              <a:rPr lang="de-DE" sz="1200" b="0" kern="1200" dirty="0" smtClean="0">
                <a:solidFill>
                  <a:schemeClr val="tx1"/>
                </a:solidFill>
                <a:latin typeface="+mn-lt"/>
                <a:ea typeface="+mn-ea"/>
                <a:cs typeface="+mn-cs"/>
              </a:rPr>
              <a:t> 1). </a:t>
            </a:r>
            <a:r>
              <a:rPr lang="de-DE" sz="1200" b="0" kern="1200" dirty="0" err="1" smtClean="0">
                <a:solidFill>
                  <a:schemeClr val="tx1"/>
                </a:solidFill>
                <a:latin typeface="+mn-lt"/>
                <a:ea typeface="+mn-ea"/>
                <a:cs typeface="+mn-cs"/>
              </a:rPr>
              <a:t>Recurrent</a:t>
            </a:r>
            <a:r>
              <a:rPr lang="de-DE" sz="1200" b="0" kern="1200" dirty="0" smtClean="0">
                <a:solidFill>
                  <a:schemeClr val="tx1"/>
                </a:solidFill>
                <a:latin typeface="+mn-lt"/>
                <a:ea typeface="+mn-ea"/>
                <a:cs typeface="+mn-cs"/>
              </a:rPr>
              <a:t> VTE </a:t>
            </a:r>
            <a:r>
              <a:rPr lang="de-DE" sz="1200" b="0" kern="1200" dirty="0" err="1" smtClean="0">
                <a:solidFill>
                  <a:schemeClr val="tx1"/>
                </a:solidFill>
                <a:latin typeface="+mn-lt"/>
                <a:ea typeface="+mn-ea"/>
                <a:cs typeface="+mn-cs"/>
              </a:rPr>
              <a:t>occurred</a:t>
            </a:r>
            <a:r>
              <a:rPr lang="de-DE" sz="1200" b="0" kern="1200" dirty="0" smtClean="0">
                <a:solidFill>
                  <a:schemeClr val="tx1"/>
                </a:solidFill>
                <a:latin typeface="+mn-lt"/>
                <a:ea typeface="+mn-ea"/>
                <a:cs typeface="+mn-cs"/>
              </a:rPr>
              <a:t> in 28 (17.9%)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warfarin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in 39 (22.1%)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placebo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(HR, 0.67; 95%CI, 0.41-1.08); </a:t>
            </a:r>
            <a:r>
              <a:rPr lang="de-DE" sz="1200" b="0" kern="1200" dirty="0" err="1" smtClean="0">
                <a:solidFill>
                  <a:schemeClr val="tx1"/>
                </a:solidFill>
                <a:latin typeface="+mn-lt"/>
                <a:ea typeface="+mn-ea"/>
                <a:cs typeface="+mn-cs"/>
              </a:rPr>
              <a:t>major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bleeding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occurred</a:t>
            </a:r>
            <a:r>
              <a:rPr lang="de-DE" sz="1200" b="0" kern="1200" dirty="0" smtClean="0">
                <a:solidFill>
                  <a:schemeClr val="tx1"/>
                </a:solidFill>
                <a:latin typeface="+mn-lt"/>
                <a:ea typeface="+mn-ea"/>
                <a:cs typeface="+mn-cs"/>
              </a:rPr>
              <a:t> in 6 (3.5%)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warfarin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in 4 (2.5%)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placebo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(HR, 1.57; 95%CI, 0.44-5.55). </a:t>
            </a:r>
            <a:r>
              <a:rPr lang="de-DE" sz="1200" b="0" kern="1200" dirty="0" err="1" smtClean="0">
                <a:solidFill>
                  <a:schemeClr val="tx1"/>
                </a:solidFill>
                <a:latin typeface="+mn-lt"/>
                <a:ea typeface="+mn-ea"/>
                <a:cs typeface="+mn-cs"/>
              </a:rPr>
              <a:t>Thirteen</a:t>
            </a:r>
            <a:r>
              <a:rPr lang="de-DE" sz="1200" b="0" kern="1200" dirty="0" smtClean="0">
                <a:solidFill>
                  <a:schemeClr val="tx1"/>
                </a:solidFill>
                <a:latin typeface="+mn-lt"/>
                <a:ea typeface="+mn-ea"/>
                <a:cs typeface="+mn-cs"/>
              </a:rPr>
              <a:t> (11.9%)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died</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warfarin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four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deaths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being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related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recurrent</a:t>
            </a:r>
            <a:r>
              <a:rPr lang="de-DE" sz="1200" b="0" kern="1200" dirty="0" smtClean="0">
                <a:solidFill>
                  <a:schemeClr val="tx1"/>
                </a:solidFill>
                <a:latin typeface="+mn-lt"/>
                <a:ea typeface="+mn-ea"/>
                <a:cs typeface="+mn-cs"/>
              </a:rPr>
              <a:t> VTE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one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major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bleeding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six</a:t>
            </a:r>
            <a:r>
              <a:rPr lang="de-DE" sz="1200" b="0" kern="1200" dirty="0" smtClean="0">
                <a:solidFill>
                  <a:schemeClr val="tx1"/>
                </a:solidFill>
                <a:latin typeface="+mn-lt"/>
                <a:ea typeface="+mn-ea"/>
                <a:cs typeface="+mn-cs"/>
              </a:rPr>
              <a:t> (3.6%)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died</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placebo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from</a:t>
            </a:r>
            <a:r>
              <a:rPr lang="de-DE" sz="1200" b="0" kern="1200" dirty="0" smtClean="0">
                <a:solidFill>
                  <a:schemeClr val="tx1"/>
                </a:solidFill>
                <a:latin typeface="+mn-lt"/>
                <a:ea typeface="+mn-ea"/>
                <a:cs typeface="+mn-cs"/>
              </a:rPr>
              <a:t> a </a:t>
            </a:r>
            <a:r>
              <a:rPr lang="de-DE" sz="1200" b="0" kern="1200" dirty="0" err="1" smtClean="0">
                <a:solidFill>
                  <a:schemeClr val="tx1"/>
                </a:solidFill>
                <a:latin typeface="+mn-lt"/>
                <a:ea typeface="+mn-ea"/>
                <a:cs typeface="+mn-cs"/>
              </a:rPr>
              <a:t>cause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unrelated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recurrent</a:t>
            </a:r>
            <a:r>
              <a:rPr lang="de-DE" sz="1200" b="0" kern="1200" dirty="0" smtClean="0">
                <a:solidFill>
                  <a:schemeClr val="tx1"/>
                </a:solidFill>
                <a:latin typeface="+mn-lt"/>
                <a:ea typeface="+mn-ea"/>
                <a:cs typeface="+mn-cs"/>
              </a:rPr>
              <a:t> VTE </a:t>
            </a:r>
            <a:r>
              <a:rPr lang="de-DE" sz="1200" b="0" kern="1200" dirty="0" err="1" smtClean="0">
                <a:solidFill>
                  <a:schemeClr val="tx1"/>
                </a:solidFill>
                <a:latin typeface="+mn-lt"/>
                <a:ea typeface="+mn-ea"/>
                <a:cs typeface="+mn-cs"/>
              </a:rPr>
              <a:t>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bleeding</a:t>
            </a:r>
            <a:r>
              <a:rPr lang="de-DE" sz="1200" b="0" kern="1200" dirty="0" smtClean="0">
                <a:solidFill>
                  <a:schemeClr val="tx1"/>
                </a:solidFill>
                <a:latin typeface="+mn-lt"/>
                <a:ea typeface="+mn-ea"/>
                <a:cs typeface="+mn-cs"/>
              </a:rPr>
              <a:t> (p=0.08).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67 </a:t>
            </a:r>
            <a:r>
              <a:rPr lang="de-DE" sz="1200" b="0" kern="1200" dirty="0" err="1" smtClean="0">
                <a:solidFill>
                  <a:schemeClr val="tx1"/>
                </a:solidFill>
                <a:latin typeface="+mn-lt"/>
                <a:ea typeface="+mn-ea"/>
                <a:cs typeface="+mn-cs"/>
              </a:rPr>
              <a:t>episodes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recurrent</a:t>
            </a:r>
            <a:r>
              <a:rPr lang="de-DE" sz="1200" b="0" kern="1200" dirty="0" smtClean="0">
                <a:solidFill>
                  <a:schemeClr val="tx1"/>
                </a:solidFill>
                <a:latin typeface="+mn-lt"/>
                <a:ea typeface="+mn-ea"/>
                <a:cs typeface="+mn-cs"/>
              </a:rPr>
              <a:t> VTE, 52 (77.6%) </a:t>
            </a:r>
            <a:r>
              <a:rPr lang="de-DE" sz="1200" b="0" kern="1200" dirty="0" err="1" smtClean="0">
                <a:solidFill>
                  <a:schemeClr val="tx1"/>
                </a:solidFill>
                <a:latin typeface="+mn-lt"/>
                <a:ea typeface="+mn-ea"/>
                <a:cs typeface="+mn-cs"/>
              </a:rPr>
              <a:t>were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pulmonary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embolism</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58 (86.6%) </a:t>
            </a:r>
            <a:r>
              <a:rPr lang="de-DE" sz="1200" b="0" kern="1200" dirty="0" err="1" smtClean="0">
                <a:solidFill>
                  <a:schemeClr val="tx1"/>
                </a:solidFill>
                <a:latin typeface="+mn-lt"/>
                <a:ea typeface="+mn-ea"/>
                <a:cs typeface="+mn-cs"/>
              </a:rPr>
              <a:t>were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unprovoked</a:t>
            </a:r>
            <a:r>
              <a:rPr lang="de-DE" sz="1200" b="0" kern="1200" dirty="0" smtClean="0">
                <a:solidFill>
                  <a:schemeClr val="tx1"/>
                </a:solidFill>
                <a:latin typeface="+mn-lt"/>
                <a:ea typeface="+mn-ea"/>
                <a:cs typeface="+mn-cs"/>
              </a:rPr>
              <a:t>.</a:t>
            </a:r>
          </a:p>
          <a:p>
            <a:endParaRPr lang="de-DE" sz="1200" b="0" kern="1200" dirty="0" smtClean="0">
              <a:solidFill>
                <a:schemeClr val="tx1"/>
              </a:solidFill>
              <a:latin typeface="+mn-lt"/>
              <a:ea typeface="+mn-ea"/>
              <a:cs typeface="+mn-cs"/>
            </a:endParaRPr>
          </a:p>
          <a:p>
            <a:r>
              <a:rPr lang="de-DE" sz="1200" b="1" kern="1200" dirty="0" err="1" smtClean="0">
                <a:solidFill>
                  <a:schemeClr val="tx1"/>
                </a:solidFill>
                <a:latin typeface="+mn-lt"/>
                <a:ea typeface="+mn-ea"/>
                <a:cs typeface="+mn-cs"/>
              </a:rPr>
              <a:t>Conclusion</a:t>
            </a:r>
            <a:r>
              <a:rPr lang="de-DE" sz="1200" b="0" kern="1200" dirty="0" smtClean="0">
                <a:solidFill>
                  <a:schemeClr val="tx1"/>
                </a:solidFill>
                <a:latin typeface="+mn-lt"/>
                <a:ea typeface="+mn-ea"/>
                <a:cs typeface="+mn-cs"/>
              </a:rPr>
              <a:t>: After 6 </a:t>
            </a:r>
            <a:r>
              <a:rPr lang="de-DE" sz="1200" b="0" kern="1200" dirty="0" err="1" smtClean="0">
                <a:solidFill>
                  <a:schemeClr val="tx1"/>
                </a:solidFill>
                <a:latin typeface="+mn-lt"/>
                <a:ea typeface="+mn-ea"/>
                <a:cs typeface="+mn-cs"/>
              </a:rPr>
              <a:t>months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anticoagulation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for</a:t>
            </a:r>
            <a:r>
              <a:rPr lang="de-DE" sz="1200" b="0" kern="1200" dirty="0" smtClean="0">
                <a:solidFill>
                  <a:schemeClr val="tx1"/>
                </a:solidFill>
                <a:latin typeface="+mn-lt"/>
                <a:ea typeface="+mn-ea"/>
                <a:cs typeface="+mn-cs"/>
              </a:rPr>
              <a:t> a </a:t>
            </a:r>
            <a:r>
              <a:rPr lang="de-DE" sz="1200" b="0" kern="1200" dirty="0" err="1" smtClean="0">
                <a:solidFill>
                  <a:schemeClr val="tx1"/>
                </a:solidFill>
                <a:latin typeface="+mn-lt"/>
                <a:ea typeface="+mn-ea"/>
                <a:cs typeface="+mn-cs"/>
              </a:rPr>
              <a:t>first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episode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unprovoked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pulmonary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embolism</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extending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anticoagulation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for</a:t>
            </a:r>
            <a:r>
              <a:rPr lang="de-DE" sz="1200" b="0" kern="1200" dirty="0" smtClean="0">
                <a:solidFill>
                  <a:schemeClr val="tx1"/>
                </a:solidFill>
                <a:latin typeface="+mn-lt"/>
                <a:ea typeface="+mn-ea"/>
                <a:cs typeface="+mn-cs"/>
              </a:rPr>
              <a:t> an additional 18 </a:t>
            </a:r>
            <a:r>
              <a:rPr lang="de-DE" sz="1200" b="0" kern="1200" dirty="0" err="1" smtClean="0">
                <a:solidFill>
                  <a:schemeClr val="tx1"/>
                </a:solidFill>
                <a:latin typeface="+mn-lt"/>
                <a:ea typeface="+mn-ea"/>
                <a:cs typeface="+mn-cs"/>
              </a:rPr>
              <a:t>months</a:t>
            </a:r>
            <a:r>
              <a:rPr lang="de-DE" sz="1200" b="0" kern="1200" dirty="0" smtClean="0">
                <a:solidFill>
                  <a:schemeClr val="tx1"/>
                </a:solidFill>
                <a:latin typeface="+mn-lt"/>
                <a:ea typeface="+mn-ea"/>
                <a:cs typeface="+mn-cs"/>
              </a:rPr>
              <a:t> was </a:t>
            </a:r>
            <a:r>
              <a:rPr lang="de-DE" sz="1200" b="0" kern="1200" dirty="0" err="1" smtClean="0">
                <a:solidFill>
                  <a:schemeClr val="tx1"/>
                </a:solidFill>
                <a:latin typeface="+mn-lt"/>
                <a:ea typeface="+mn-ea"/>
                <a:cs typeface="+mn-cs"/>
              </a:rPr>
              <a:t>associated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a </a:t>
            </a:r>
            <a:r>
              <a:rPr lang="de-DE" sz="1200" b="0" kern="1200" dirty="0" err="1" smtClean="0">
                <a:solidFill>
                  <a:schemeClr val="tx1"/>
                </a:solidFill>
                <a:latin typeface="+mn-lt"/>
                <a:ea typeface="+mn-ea"/>
                <a:cs typeface="+mn-cs"/>
              </a:rPr>
              <a:t>major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reduction</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risk</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recurrent</a:t>
            </a:r>
            <a:r>
              <a:rPr lang="de-DE" sz="1200" b="0" kern="1200" dirty="0" smtClean="0">
                <a:solidFill>
                  <a:schemeClr val="tx1"/>
                </a:solidFill>
                <a:latin typeface="+mn-lt"/>
                <a:ea typeface="+mn-ea"/>
                <a:cs typeface="+mn-cs"/>
              </a:rPr>
              <a:t> VTE </a:t>
            </a:r>
            <a:r>
              <a:rPr lang="de-DE" sz="1200" b="0" kern="1200" dirty="0" err="1" smtClean="0">
                <a:solidFill>
                  <a:schemeClr val="tx1"/>
                </a:solidFill>
                <a:latin typeface="+mn-lt"/>
                <a:ea typeface="+mn-ea"/>
                <a:cs typeface="+mn-cs"/>
              </a:rPr>
              <a:t>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major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bleeding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during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treatment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period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However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this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benefit</a:t>
            </a:r>
            <a:r>
              <a:rPr lang="de-DE" sz="1200" b="0" kern="1200" dirty="0" smtClean="0">
                <a:solidFill>
                  <a:schemeClr val="tx1"/>
                </a:solidFill>
                <a:latin typeface="+mn-lt"/>
                <a:ea typeface="+mn-ea"/>
                <a:cs typeface="+mn-cs"/>
              </a:rPr>
              <a:t> was not </a:t>
            </a:r>
            <a:r>
              <a:rPr lang="de-DE" sz="1200" b="0" kern="1200" dirty="0" err="1" smtClean="0">
                <a:solidFill>
                  <a:schemeClr val="tx1"/>
                </a:solidFill>
                <a:latin typeface="+mn-lt"/>
                <a:ea typeface="+mn-ea"/>
                <a:cs typeface="+mn-cs"/>
              </a:rPr>
              <a:t>maintained</a:t>
            </a:r>
            <a:r>
              <a:rPr lang="de-DE" sz="1200" b="0" kern="1200" dirty="0" smtClean="0">
                <a:solidFill>
                  <a:schemeClr val="tx1"/>
                </a:solidFill>
                <a:latin typeface="+mn-lt"/>
                <a:ea typeface="+mn-ea"/>
                <a:cs typeface="+mn-cs"/>
              </a:rPr>
              <a:t> after </a:t>
            </a:r>
            <a:r>
              <a:rPr lang="de-DE" sz="1200" b="0" kern="1200" dirty="0" err="1" smtClean="0">
                <a:solidFill>
                  <a:schemeClr val="tx1"/>
                </a:solidFill>
                <a:latin typeface="+mn-lt"/>
                <a:ea typeface="+mn-ea"/>
                <a:cs typeface="+mn-cs"/>
              </a:rPr>
              <a:t>discontinuation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anticoagulation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ClinicalTrials.gov</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number</a:t>
            </a:r>
            <a:r>
              <a:rPr lang="de-DE" sz="1200" b="0" kern="1200" dirty="0" smtClean="0">
                <a:solidFill>
                  <a:schemeClr val="tx1"/>
                </a:solidFill>
                <a:latin typeface="+mn-lt"/>
                <a:ea typeface="+mn-ea"/>
                <a:cs typeface="+mn-cs"/>
              </a:rPr>
              <a:t> NCT00740883).</a:t>
            </a:r>
            <a:r>
              <a:rPr lang="de-DE" sz="1200" b="1" kern="1200" dirty="0" smtClean="0">
                <a:solidFill>
                  <a:schemeClr val="tx1"/>
                </a:solidFill>
                <a:latin typeface="+mn-lt"/>
                <a:ea typeface="+mn-ea"/>
                <a:cs typeface="+mn-cs"/>
              </a:rPr>
              <a:t> Background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a </a:t>
            </a:r>
            <a:r>
              <a:rPr lang="de-DE" sz="1200" b="0" kern="1200" dirty="0" err="1" smtClean="0">
                <a:solidFill>
                  <a:schemeClr val="tx1"/>
                </a:solidFill>
                <a:latin typeface="+mn-lt"/>
                <a:ea typeface="+mn-ea"/>
                <a:cs typeface="+mn-cs"/>
              </a:rPr>
              <a:t>first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episode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unprovoked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pulmonary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embolism</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have</a:t>
            </a:r>
            <a:r>
              <a:rPr lang="de-DE" sz="1200" b="0" kern="1200" dirty="0" smtClean="0">
                <a:solidFill>
                  <a:schemeClr val="tx1"/>
                </a:solidFill>
                <a:latin typeface="+mn-lt"/>
                <a:ea typeface="+mn-ea"/>
                <a:cs typeface="+mn-cs"/>
              </a:rPr>
              <a:t> a high </a:t>
            </a:r>
            <a:r>
              <a:rPr lang="de-DE" sz="1200" b="0" kern="1200" dirty="0" err="1" smtClean="0">
                <a:solidFill>
                  <a:schemeClr val="tx1"/>
                </a:solidFill>
                <a:latin typeface="+mn-lt"/>
                <a:ea typeface="+mn-ea"/>
                <a:cs typeface="+mn-cs"/>
              </a:rPr>
              <a:t>risk</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recurrent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venous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thromboembolism</a:t>
            </a:r>
            <a:r>
              <a:rPr lang="de-DE" sz="1200" b="0" kern="1200" dirty="0" smtClean="0">
                <a:solidFill>
                  <a:schemeClr val="tx1"/>
                </a:solidFill>
                <a:latin typeface="+mn-lt"/>
                <a:ea typeface="+mn-ea"/>
                <a:cs typeface="+mn-cs"/>
              </a:rPr>
              <a:t> (VTE) after </a:t>
            </a:r>
            <a:r>
              <a:rPr lang="de-DE" sz="1200" b="0" kern="1200" dirty="0" err="1" smtClean="0">
                <a:solidFill>
                  <a:schemeClr val="tx1"/>
                </a:solidFill>
                <a:latin typeface="+mn-lt"/>
                <a:ea typeface="+mn-ea"/>
                <a:cs typeface="+mn-cs"/>
              </a:rPr>
              <a:t>anticoagulation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is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discontinued</a:t>
            </a:r>
            <a:r>
              <a:rPr lang="de-DE" sz="1200" b="0" kern="1200" dirty="0" smtClean="0">
                <a:solidFill>
                  <a:schemeClr val="tx1"/>
                </a:solidFill>
                <a:latin typeface="+mn-lt"/>
                <a:ea typeface="+mn-ea"/>
                <a:cs typeface="+mn-cs"/>
              </a:rPr>
              <a:t>. Prolongation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anticoagulant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therapy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beyond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initial</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period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3 </a:t>
            </a:r>
            <a:r>
              <a:rPr lang="de-DE" sz="1200" b="0" kern="1200" dirty="0" err="1" smtClean="0">
                <a:solidFill>
                  <a:schemeClr val="tx1"/>
                </a:solidFill>
                <a:latin typeface="+mn-lt"/>
                <a:ea typeface="+mn-ea"/>
                <a:cs typeface="+mn-cs"/>
              </a:rPr>
              <a:t>to</a:t>
            </a:r>
            <a:r>
              <a:rPr lang="de-DE" sz="1200" b="0" kern="1200" dirty="0" smtClean="0">
                <a:solidFill>
                  <a:schemeClr val="tx1"/>
                </a:solidFill>
                <a:latin typeface="+mn-lt"/>
                <a:ea typeface="+mn-ea"/>
                <a:cs typeface="+mn-cs"/>
              </a:rPr>
              <a:t> 6 </a:t>
            </a:r>
            <a:r>
              <a:rPr lang="de-DE" sz="1200" b="0" kern="1200" dirty="0" err="1" smtClean="0">
                <a:solidFill>
                  <a:schemeClr val="tx1"/>
                </a:solidFill>
                <a:latin typeface="+mn-lt"/>
                <a:ea typeface="+mn-ea"/>
                <a:cs typeface="+mn-cs"/>
              </a:rPr>
              <a:t>months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is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associated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a </a:t>
            </a:r>
            <a:r>
              <a:rPr lang="de-DE" sz="1200" b="0" kern="1200" dirty="0" err="1" smtClean="0">
                <a:solidFill>
                  <a:schemeClr val="tx1"/>
                </a:solidFill>
                <a:latin typeface="+mn-lt"/>
                <a:ea typeface="+mn-ea"/>
                <a:cs typeface="+mn-cs"/>
              </a:rPr>
              <a:t>significant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reduction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recurrent</a:t>
            </a:r>
            <a:r>
              <a:rPr lang="de-DE" sz="1200" b="0" kern="1200" dirty="0" smtClean="0">
                <a:solidFill>
                  <a:schemeClr val="tx1"/>
                </a:solidFill>
                <a:latin typeface="+mn-lt"/>
                <a:ea typeface="+mn-ea"/>
                <a:cs typeface="+mn-cs"/>
              </a:rPr>
              <a:t> VTE, but an </a:t>
            </a:r>
            <a:r>
              <a:rPr lang="de-DE" sz="1200" b="0" kern="1200" dirty="0" err="1" smtClean="0">
                <a:solidFill>
                  <a:schemeClr val="tx1"/>
                </a:solidFill>
                <a:latin typeface="+mn-lt"/>
                <a:ea typeface="+mn-ea"/>
                <a:cs typeface="+mn-cs"/>
              </a:rPr>
              <a:t>excess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bleeding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events</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addition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most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studies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assessing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prolonged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treatment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did</a:t>
            </a:r>
            <a:r>
              <a:rPr lang="de-DE" sz="1200" b="0" kern="1200" dirty="0" smtClean="0">
                <a:solidFill>
                  <a:schemeClr val="tx1"/>
                </a:solidFill>
                <a:latin typeface="+mn-lt"/>
                <a:ea typeface="+mn-ea"/>
                <a:cs typeface="+mn-cs"/>
              </a:rPr>
              <a:t> not </a:t>
            </a:r>
            <a:r>
              <a:rPr lang="de-DE" sz="1200" b="0" kern="1200" dirty="0" err="1" smtClean="0">
                <a:solidFill>
                  <a:schemeClr val="tx1"/>
                </a:solidFill>
                <a:latin typeface="+mn-lt"/>
                <a:ea typeface="+mn-ea"/>
                <a:cs typeface="+mn-cs"/>
              </a:rPr>
              <a:t>follow</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after </a:t>
            </a:r>
            <a:r>
              <a:rPr lang="de-DE" sz="1200" b="0" kern="1200" dirty="0" err="1" smtClean="0">
                <a:solidFill>
                  <a:schemeClr val="tx1"/>
                </a:solidFill>
                <a:latin typeface="+mn-lt"/>
                <a:ea typeface="+mn-ea"/>
                <a:cs typeface="+mn-cs"/>
              </a:rPr>
              <a:t>treatment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had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been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stopped</a:t>
            </a:r>
            <a:r>
              <a:rPr lang="de-DE" sz="1200" b="0" kern="1200" dirty="0" smtClean="0">
                <a:solidFill>
                  <a:schemeClr val="tx1"/>
                </a:solidFill>
                <a:latin typeface="+mn-lt"/>
                <a:ea typeface="+mn-ea"/>
                <a:cs typeface="+mn-cs"/>
              </a:rPr>
              <a:t>. Thus,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optimal </a:t>
            </a:r>
            <a:r>
              <a:rPr lang="de-DE" sz="1200" b="0" kern="1200" dirty="0" err="1" smtClean="0">
                <a:solidFill>
                  <a:schemeClr val="tx1"/>
                </a:solidFill>
                <a:latin typeface="+mn-lt"/>
                <a:ea typeface="+mn-ea"/>
                <a:cs typeface="+mn-cs"/>
              </a:rPr>
              <a:t>duration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anticoagulation</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a </a:t>
            </a:r>
            <a:r>
              <a:rPr lang="de-DE" sz="1200" b="0" kern="1200" dirty="0" err="1" smtClean="0">
                <a:solidFill>
                  <a:schemeClr val="tx1"/>
                </a:solidFill>
                <a:latin typeface="+mn-lt"/>
                <a:ea typeface="+mn-ea"/>
                <a:cs typeface="+mn-cs"/>
              </a:rPr>
              <a:t>first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unprovoked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pulmonary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embolism</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remains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uncertain</a:t>
            </a:r>
            <a:r>
              <a:rPr lang="de-DE" sz="1200" b="0" kern="1200" dirty="0" smtClean="0">
                <a:solidFill>
                  <a:schemeClr val="tx1"/>
                </a:solidFill>
                <a:latin typeface="+mn-lt"/>
                <a:ea typeface="+mn-ea"/>
                <a:cs typeface="+mn-cs"/>
              </a:rPr>
              <a:t>.</a:t>
            </a:r>
          </a:p>
          <a:p>
            <a:endParaRPr lang="de-DE" sz="1200" b="0" kern="1200" dirty="0" smtClean="0">
              <a:solidFill>
                <a:schemeClr val="tx1"/>
              </a:solidFill>
              <a:latin typeface="+mn-lt"/>
              <a:ea typeface="+mn-ea"/>
              <a:cs typeface="+mn-cs"/>
            </a:endParaRPr>
          </a:p>
          <a:p>
            <a:r>
              <a:rPr lang="de-DE" sz="1200" b="1" kern="1200" dirty="0" err="1" smtClean="0">
                <a:solidFill>
                  <a:schemeClr val="tx1"/>
                </a:solidFill>
                <a:latin typeface="+mn-lt"/>
                <a:ea typeface="+mn-ea"/>
                <a:cs typeface="+mn-cs"/>
              </a:rPr>
              <a:t>Method</a:t>
            </a:r>
            <a:r>
              <a:rPr lang="de-DE" sz="1200" b="0" kern="1200" dirty="0" smtClean="0">
                <a:solidFill>
                  <a:schemeClr val="tx1"/>
                </a:solidFill>
                <a:latin typeface="+mn-lt"/>
                <a:ea typeface="+mn-ea"/>
                <a:cs typeface="+mn-cs"/>
              </a:rPr>
              <a:t>: In a </a:t>
            </a:r>
            <a:r>
              <a:rPr lang="de-DE" sz="1200" b="0" kern="1200" dirty="0" err="1" smtClean="0">
                <a:solidFill>
                  <a:schemeClr val="tx1"/>
                </a:solidFill>
                <a:latin typeface="+mn-lt"/>
                <a:ea typeface="+mn-ea"/>
                <a:cs typeface="+mn-cs"/>
              </a:rPr>
              <a:t>multicenter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randomized</a:t>
            </a:r>
            <a:r>
              <a:rPr lang="de-DE" sz="1200" b="0" kern="1200" dirty="0" smtClean="0">
                <a:solidFill>
                  <a:schemeClr val="tx1"/>
                </a:solidFill>
                <a:latin typeface="+mn-lt"/>
                <a:ea typeface="+mn-ea"/>
                <a:cs typeface="+mn-cs"/>
              </a:rPr>
              <a:t>, double-blind, </a:t>
            </a:r>
            <a:r>
              <a:rPr lang="de-DE" sz="1200" b="0" kern="1200" dirty="0" err="1" smtClean="0">
                <a:solidFill>
                  <a:schemeClr val="tx1"/>
                </a:solidFill>
                <a:latin typeface="+mn-lt"/>
                <a:ea typeface="+mn-ea"/>
                <a:cs typeface="+mn-cs"/>
              </a:rPr>
              <a:t>controlled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trial</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compared</a:t>
            </a:r>
            <a:r>
              <a:rPr lang="de-DE" sz="1200" b="0" kern="1200" dirty="0" smtClean="0">
                <a:solidFill>
                  <a:schemeClr val="tx1"/>
                </a:solidFill>
                <a:latin typeface="+mn-lt"/>
                <a:ea typeface="+mn-ea"/>
                <a:cs typeface="+mn-cs"/>
              </a:rPr>
              <a:t> an additional 18 </a:t>
            </a:r>
            <a:r>
              <a:rPr lang="de-DE" sz="1200" b="0" kern="1200" dirty="0" err="1" smtClean="0">
                <a:solidFill>
                  <a:schemeClr val="tx1"/>
                </a:solidFill>
                <a:latin typeface="+mn-lt"/>
                <a:ea typeface="+mn-ea"/>
                <a:cs typeface="+mn-cs"/>
              </a:rPr>
              <a:t>months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warfarin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target</a:t>
            </a:r>
            <a:r>
              <a:rPr lang="de-DE" sz="1200" b="0" kern="1200" dirty="0" smtClean="0">
                <a:solidFill>
                  <a:schemeClr val="tx1"/>
                </a:solidFill>
                <a:latin typeface="+mn-lt"/>
                <a:ea typeface="+mn-ea"/>
                <a:cs typeface="+mn-cs"/>
              </a:rPr>
              <a:t> International </a:t>
            </a:r>
            <a:r>
              <a:rPr lang="de-DE" sz="1200" b="0" kern="1200" dirty="0" err="1" smtClean="0">
                <a:solidFill>
                  <a:schemeClr val="tx1"/>
                </a:solidFill>
                <a:latin typeface="+mn-lt"/>
                <a:ea typeface="+mn-ea"/>
                <a:cs typeface="+mn-cs"/>
              </a:rPr>
              <a:t>Normalized</a:t>
            </a:r>
            <a:r>
              <a:rPr lang="de-DE" sz="1200" b="0" kern="1200" dirty="0" smtClean="0">
                <a:solidFill>
                  <a:schemeClr val="tx1"/>
                </a:solidFill>
                <a:latin typeface="+mn-lt"/>
                <a:ea typeface="+mn-ea"/>
                <a:cs typeface="+mn-cs"/>
              </a:rPr>
              <a:t> Ratio, 2 </a:t>
            </a:r>
            <a:r>
              <a:rPr lang="de-DE" sz="1200" b="0" kern="1200" dirty="0" err="1" smtClean="0">
                <a:solidFill>
                  <a:schemeClr val="tx1"/>
                </a:solidFill>
                <a:latin typeface="+mn-lt"/>
                <a:ea typeface="+mn-ea"/>
                <a:cs typeface="+mn-cs"/>
              </a:rPr>
              <a:t>to</a:t>
            </a:r>
            <a:r>
              <a:rPr lang="de-DE" sz="1200" b="0" kern="1200" dirty="0" smtClean="0">
                <a:solidFill>
                  <a:schemeClr val="tx1"/>
                </a:solidFill>
                <a:latin typeface="+mn-lt"/>
                <a:ea typeface="+mn-ea"/>
                <a:cs typeface="+mn-cs"/>
              </a:rPr>
              <a:t> 3)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placebo</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a </a:t>
            </a:r>
            <a:r>
              <a:rPr lang="de-DE" sz="1200" b="0" kern="1200" dirty="0" err="1" smtClean="0">
                <a:solidFill>
                  <a:schemeClr val="tx1"/>
                </a:solidFill>
                <a:latin typeface="+mn-lt"/>
                <a:ea typeface="+mn-ea"/>
                <a:cs typeface="+mn-cs"/>
              </a:rPr>
              <a:t>first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episode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unprovoked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pulmonary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embolism</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that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had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been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initially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treated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a </a:t>
            </a:r>
            <a:r>
              <a:rPr lang="de-DE" sz="1200" b="0" kern="1200" dirty="0" err="1" smtClean="0">
                <a:solidFill>
                  <a:schemeClr val="tx1"/>
                </a:solidFill>
                <a:latin typeface="+mn-lt"/>
                <a:ea typeface="+mn-ea"/>
                <a:cs typeface="+mn-cs"/>
              </a:rPr>
              <a:t>vitamin</a:t>
            </a:r>
            <a:r>
              <a:rPr lang="de-DE" sz="1200" b="0" kern="1200" dirty="0" smtClean="0">
                <a:solidFill>
                  <a:schemeClr val="tx1"/>
                </a:solidFill>
                <a:latin typeface="+mn-lt"/>
                <a:ea typeface="+mn-ea"/>
                <a:cs typeface="+mn-cs"/>
              </a:rPr>
              <a:t> K </a:t>
            </a:r>
            <a:r>
              <a:rPr lang="de-DE" sz="1200" b="0" kern="1200" dirty="0" err="1" smtClean="0">
                <a:solidFill>
                  <a:schemeClr val="tx1"/>
                </a:solidFill>
                <a:latin typeface="+mn-lt"/>
                <a:ea typeface="+mn-ea"/>
                <a:cs typeface="+mn-cs"/>
              </a:rPr>
              <a:t>antagonist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for</a:t>
            </a:r>
            <a:r>
              <a:rPr lang="de-DE" sz="1200" b="0" kern="1200" dirty="0" smtClean="0">
                <a:solidFill>
                  <a:schemeClr val="tx1"/>
                </a:solidFill>
                <a:latin typeface="+mn-lt"/>
                <a:ea typeface="+mn-ea"/>
                <a:cs typeface="+mn-cs"/>
              </a:rPr>
              <a:t> 6 </a:t>
            </a:r>
            <a:r>
              <a:rPr lang="de-DE" sz="1200" b="0" kern="1200" dirty="0" err="1" smtClean="0">
                <a:solidFill>
                  <a:schemeClr val="tx1"/>
                </a:solidFill>
                <a:latin typeface="+mn-lt"/>
                <a:ea typeface="+mn-ea"/>
                <a:cs typeface="+mn-cs"/>
              </a:rPr>
              <a:t>uninterrupted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months</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both</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groups</a:t>
            </a:r>
            <a:r>
              <a:rPr lang="de-DE" sz="1200" b="0" kern="1200" dirty="0" smtClean="0">
                <a:solidFill>
                  <a:schemeClr val="tx1"/>
                </a:solidFill>
                <a:latin typeface="+mn-lt"/>
                <a:ea typeface="+mn-ea"/>
                <a:cs typeface="+mn-cs"/>
              </a:rPr>
              <a:t>, all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were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followed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up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for</a:t>
            </a:r>
            <a:r>
              <a:rPr lang="de-DE" sz="1200" b="0" kern="1200" dirty="0" smtClean="0">
                <a:solidFill>
                  <a:schemeClr val="tx1"/>
                </a:solidFill>
                <a:latin typeface="+mn-lt"/>
                <a:ea typeface="+mn-ea"/>
                <a:cs typeface="+mn-cs"/>
              </a:rPr>
              <a:t> an additional median </a:t>
            </a:r>
            <a:r>
              <a:rPr lang="de-DE" sz="1200" b="0" kern="1200" dirty="0" err="1" smtClean="0">
                <a:solidFill>
                  <a:schemeClr val="tx1"/>
                </a:solidFill>
                <a:latin typeface="+mn-lt"/>
                <a:ea typeface="+mn-ea"/>
                <a:cs typeface="+mn-cs"/>
              </a:rPr>
              <a:t>period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2 </a:t>
            </a:r>
            <a:r>
              <a:rPr lang="de-DE" sz="1200" b="0" kern="1200" dirty="0" err="1" smtClean="0">
                <a:solidFill>
                  <a:schemeClr val="tx1"/>
                </a:solidFill>
                <a:latin typeface="+mn-lt"/>
                <a:ea typeface="+mn-ea"/>
                <a:cs typeface="+mn-cs"/>
              </a:rPr>
              <a:t>years</a:t>
            </a:r>
            <a:r>
              <a:rPr lang="de-DE" sz="1200" b="0" kern="1200" dirty="0" smtClean="0">
                <a:solidFill>
                  <a:schemeClr val="tx1"/>
                </a:solidFill>
                <a:latin typeface="+mn-lt"/>
                <a:ea typeface="+mn-ea"/>
                <a:cs typeface="+mn-cs"/>
              </a:rPr>
              <a:t> after </a:t>
            </a:r>
            <a:r>
              <a:rPr lang="de-DE" sz="1200" b="0" kern="1200" dirty="0" err="1" smtClean="0">
                <a:solidFill>
                  <a:schemeClr val="tx1"/>
                </a:solidFill>
                <a:latin typeface="+mn-lt"/>
                <a:ea typeface="+mn-ea"/>
                <a:cs typeface="+mn-cs"/>
              </a:rPr>
              <a:t>treatment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had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been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stopped</a:t>
            </a:r>
            <a:r>
              <a:rPr lang="de-DE" sz="1200" b="0" kern="1200" dirty="0" smtClean="0">
                <a:solidFill>
                  <a:schemeClr val="tx1"/>
                </a:solidFill>
                <a:latin typeface="+mn-lt"/>
                <a:ea typeface="+mn-ea"/>
                <a:cs typeface="+mn-cs"/>
              </a:rPr>
              <a:t>. Primary </a:t>
            </a:r>
            <a:r>
              <a:rPr lang="de-DE" sz="1200" b="0" kern="1200" dirty="0" err="1" smtClean="0">
                <a:solidFill>
                  <a:schemeClr val="tx1"/>
                </a:solidFill>
                <a:latin typeface="+mn-lt"/>
                <a:ea typeface="+mn-ea"/>
                <a:cs typeface="+mn-cs"/>
              </a:rPr>
              <a:t>outcome</a:t>
            </a:r>
            <a:r>
              <a:rPr lang="de-DE" sz="1200" b="0" kern="1200" dirty="0" smtClean="0">
                <a:solidFill>
                  <a:schemeClr val="tx1"/>
                </a:solidFill>
                <a:latin typeface="+mn-lt"/>
                <a:ea typeface="+mn-ea"/>
                <a:cs typeface="+mn-cs"/>
              </a:rPr>
              <a:t> was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composite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recurrent</a:t>
            </a:r>
            <a:r>
              <a:rPr lang="de-DE" sz="1200" b="0" kern="1200" dirty="0" smtClean="0">
                <a:solidFill>
                  <a:schemeClr val="tx1"/>
                </a:solidFill>
                <a:latin typeface="+mn-lt"/>
                <a:ea typeface="+mn-ea"/>
                <a:cs typeface="+mn-cs"/>
              </a:rPr>
              <a:t> VTE </a:t>
            </a:r>
            <a:r>
              <a:rPr lang="de-DE" sz="1200" b="0" kern="1200" dirty="0" err="1" smtClean="0">
                <a:solidFill>
                  <a:schemeClr val="tx1"/>
                </a:solidFill>
                <a:latin typeface="+mn-lt"/>
                <a:ea typeface="+mn-ea"/>
                <a:cs typeface="+mn-cs"/>
              </a:rPr>
              <a:t>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major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bleeding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during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18-month </a:t>
            </a:r>
            <a:r>
              <a:rPr lang="de-DE" sz="1200" b="0" kern="1200" dirty="0" err="1" smtClean="0">
                <a:solidFill>
                  <a:schemeClr val="tx1"/>
                </a:solidFill>
                <a:latin typeface="+mn-lt"/>
                <a:ea typeface="+mn-ea"/>
                <a:cs typeface="+mn-cs"/>
              </a:rPr>
              <a:t>treatment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period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Secondary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outcomes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included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composite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outcome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during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entire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study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period</a:t>
            </a:r>
            <a:r>
              <a:rPr lang="de-DE" sz="1200" b="0" kern="1200" dirty="0" smtClean="0">
                <a:solidFill>
                  <a:schemeClr val="tx1"/>
                </a:solidFill>
                <a:latin typeface="+mn-lt"/>
                <a:ea typeface="+mn-ea"/>
                <a:cs typeface="+mn-cs"/>
              </a:rPr>
              <a:t> (i.e. 18 </a:t>
            </a:r>
            <a:r>
              <a:rPr lang="de-DE" sz="1200" b="0" kern="1200" dirty="0" err="1" smtClean="0">
                <a:solidFill>
                  <a:schemeClr val="tx1"/>
                </a:solidFill>
                <a:latin typeface="+mn-lt"/>
                <a:ea typeface="+mn-ea"/>
                <a:cs typeface="+mn-cs"/>
              </a:rPr>
              <a:t>months</a:t>
            </a:r>
            <a:r>
              <a:rPr lang="de-DE" sz="1200" b="0" kern="1200" dirty="0" smtClean="0">
                <a:solidFill>
                  <a:schemeClr val="tx1"/>
                </a:solidFill>
                <a:latin typeface="+mn-lt"/>
                <a:ea typeface="+mn-ea"/>
                <a:cs typeface="+mn-cs"/>
              </a:rPr>
              <a:t> plus a median </a:t>
            </a:r>
            <a:r>
              <a:rPr lang="de-DE" sz="1200" b="0" kern="1200" dirty="0" err="1" smtClean="0">
                <a:solidFill>
                  <a:schemeClr val="tx1"/>
                </a:solidFill>
                <a:latin typeface="+mn-lt"/>
                <a:ea typeface="+mn-ea"/>
                <a:cs typeface="+mn-cs"/>
              </a:rPr>
              <a:t>follow-up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2 </a:t>
            </a:r>
            <a:r>
              <a:rPr lang="de-DE" sz="1200" b="0" kern="1200" dirty="0" err="1" smtClean="0">
                <a:solidFill>
                  <a:schemeClr val="tx1"/>
                </a:solidFill>
                <a:latin typeface="+mn-lt"/>
                <a:ea typeface="+mn-ea"/>
                <a:cs typeface="+mn-cs"/>
              </a:rPr>
              <a:t>years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deaths</a:t>
            </a:r>
            <a:r>
              <a:rPr lang="de-DE" sz="1200" b="0" kern="1200" dirty="0" smtClean="0">
                <a:solidFill>
                  <a:schemeClr val="tx1"/>
                </a:solidFill>
                <a:latin typeface="+mn-lt"/>
                <a:ea typeface="+mn-ea"/>
                <a:cs typeface="+mn-cs"/>
              </a:rPr>
              <a:t> not </a:t>
            </a:r>
            <a:r>
              <a:rPr lang="de-DE" sz="1200" b="0" kern="1200" dirty="0" err="1" smtClean="0">
                <a:solidFill>
                  <a:schemeClr val="tx1"/>
                </a:solidFill>
                <a:latin typeface="+mn-lt"/>
                <a:ea typeface="+mn-ea"/>
                <a:cs typeface="+mn-cs"/>
              </a:rPr>
              <a:t>caused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pulmonary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embolism</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major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bleeding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components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composite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outcome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during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treatment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period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during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entire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study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period</a:t>
            </a:r>
            <a:r>
              <a:rPr lang="de-DE" sz="1200" b="0" kern="1200" dirty="0" smtClean="0">
                <a:solidFill>
                  <a:schemeClr val="tx1"/>
                </a:solidFill>
                <a:latin typeface="+mn-lt"/>
                <a:ea typeface="+mn-ea"/>
                <a:cs typeface="+mn-cs"/>
              </a:rPr>
              <a:t>. All </a:t>
            </a:r>
            <a:r>
              <a:rPr lang="de-DE" sz="1200" b="0" kern="1200" dirty="0" err="1" smtClean="0">
                <a:solidFill>
                  <a:schemeClr val="tx1"/>
                </a:solidFill>
                <a:latin typeface="+mn-lt"/>
                <a:ea typeface="+mn-ea"/>
                <a:cs typeface="+mn-cs"/>
              </a:rPr>
              <a:t>outcomes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were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centrally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adjudicated</a:t>
            </a:r>
            <a:r>
              <a:rPr lang="de-DE" sz="1200" b="0" kern="1200" dirty="0" smtClean="0">
                <a:solidFill>
                  <a:schemeClr val="tx1"/>
                </a:solidFill>
                <a:latin typeface="+mn-lt"/>
                <a:ea typeface="+mn-ea"/>
                <a:cs typeface="+mn-cs"/>
              </a:rPr>
              <a:t>.</a:t>
            </a:r>
          </a:p>
          <a:p>
            <a:endParaRPr lang="de-DE" sz="1200" b="0" kern="1200" dirty="0" smtClean="0">
              <a:solidFill>
                <a:schemeClr val="tx1"/>
              </a:solidFill>
              <a:latin typeface="+mn-lt"/>
              <a:ea typeface="+mn-ea"/>
              <a:cs typeface="+mn-cs"/>
            </a:endParaRPr>
          </a:p>
          <a:p>
            <a:r>
              <a:rPr lang="de-DE" sz="1200" b="1" kern="1200" dirty="0" err="1" smtClean="0">
                <a:solidFill>
                  <a:schemeClr val="tx1"/>
                </a:solidFill>
                <a:latin typeface="+mn-lt"/>
                <a:ea typeface="+mn-ea"/>
                <a:cs typeface="+mn-cs"/>
              </a:rPr>
              <a:t>Results</a:t>
            </a:r>
            <a:r>
              <a:rPr lang="de-DE" sz="1200" b="0" kern="1200" dirty="0" smtClean="0">
                <a:solidFill>
                  <a:schemeClr val="tx1"/>
                </a:solidFill>
                <a:latin typeface="+mn-lt"/>
                <a:ea typeface="+mn-ea"/>
                <a:cs typeface="+mn-cs"/>
              </a:rPr>
              <a:t>: A total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371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were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included</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study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analyzed</a:t>
            </a:r>
            <a:r>
              <a:rPr lang="de-DE" sz="1200" b="0" kern="1200" dirty="0" smtClean="0">
                <a:solidFill>
                  <a:schemeClr val="tx1"/>
                </a:solidFill>
                <a:latin typeface="+mn-lt"/>
                <a:ea typeface="+mn-ea"/>
                <a:cs typeface="+mn-cs"/>
              </a:rPr>
              <a:t> on an </a:t>
            </a:r>
            <a:r>
              <a:rPr lang="de-DE" sz="1200" b="0" kern="1200" dirty="0" err="1" smtClean="0">
                <a:solidFill>
                  <a:schemeClr val="tx1"/>
                </a:solidFill>
                <a:latin typeface="+mn-lt"/>
                <a:ea typeface="+mn-ea"/>
                <a:cs typeface="+mn-cs"/>
              </a:rPr>
              <a:t>intention-to-treat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basis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During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treatment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period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composite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outcome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occurred</a:t>
            </a:r>
            <a:r>
              <a:rPr lang="de-DE" sz="1200" b="0" kern="1200" dirty="0" smtClean="0">
                <a:solidFill>
                  <a:schemeClr val="tx1"/>
                </a:solidFill>
                <a:latin typeface="+mn-lt"/>
                <a:ea typeface="+mn-ea"/>
                <a:cs typeface="+mn-cs"/>
              </a:rPr>
              <a:t> in 6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184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(3.3%)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warfarin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in 25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187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(13.5%)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placebo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hazard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ratio</a:t>
            </a:r>
            <a:r>
              <a:rPr lang="de-DE" sz="1200" b="0" kern="1200" dirty="0" smtClean="0">
                <a:solidFill>
                  <a:schemeClr val="tx1"/>
                </a:solidFill>
                <a:latin typeface="+mn-lt"/>
                <a:ea typeface="+mn-ea"/>
                <a:cs typeface="+mn-cs"/>
              </a:rPr>
              <a:t> [HR], 0.23; 95% </a:t>
            </a:r>
            <a:r>
              <a:rPr lang="de-DE" sz="1200" b="0" kern="1200" dirty="0" err="1" smtClean="0">
                <a:solidFill>
                  <a:schemeClr val="tx1"/>
                </a:solidFill>
                <a:latin typeface="+mn-lt"/>
                <a:ea typeface="+mn-ea"/>
                <a:cs typeface="+mn-cs"/>
              </a:rPr>
              <a:t>confidence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interval</a:t>
            </a:r>
            <a:r>
              <a:rPr lang="de-DE" sz="1200" b="0" kern="1200" dirty="0" smtClean="0">
                <a:solidFill>
                  <a:schemeClr val="tx1"/>
                </a:solidFill>
                <a:latin typeface="+mn-lt"/>
                <a:ea typeface="+mn-ea"/>
                <a:cs typeface="+mn-cs"/>
              </a:rPr>
              <a:t> [CI], 0.09-0.55; p=0.0004). </a:t>
            </a:r>
            <a:r>
              <a:rPr lang="de-DE" sz="1200" b="0" kern="1200" dirty="0" err="1" smtClean="0">
                <a:solidFill>
                  <a:schemeClr val="tx1"/>
                </a:solidFill>
                <a:latin typeface="+mn-lt"/>
                <a:ea typeface="+mn-ea"/>
                <a:cs typeface="+mn-cs"/>
              </a:rPr>
              <a:t>Recurrent</a:t>
            </a:r>
            <a:r>
              <a:rPr lang="de-DE" sz="1200" b="0" kern="1200" dirty="0" smtClean="0">
                <a:solidFill>
                  <a:schemeClr val="tx1"/>
                </a:solidFill>
                <a:latin typeface="+mn-lt"/>
                <a:ea typeface="+mn-ea"/>
                <a:cs typeface="+mn-cs"/>
              </a:rPr>
              <a:t> VTE </a:t>
            </a:r>
            <a:r>
              <a:rPr lang="de-DE" sz="1200" b="0" kern="1200" dirty="0" err="1" smtClean="0">
                <a:solidFill>
                  <a:schemeClr val="tx1"/>
                </a:solidFill>
                <a:latin typeface="+mn-lt"/>
                <a:ea typeface="+mn-ea"/>
                <a:cs typeface="+mn-cs"/>
              </a:rPr>
              <a:t>occurred</a:t>
            </a:r>
            <a:r>
              <a:rPr lang="de-DE" sz="1200" b="0" kern="1200" dirty="0" smtClean="0">
                <a:solidFill>
                  <a:schemeClr val="tx1"/>
                </a:solidFill>
                <a:latin typeface="+mn-lt"/>
                <a:ea typeface="+mn-ea"/>
                <a:cs typeface="+mn-cs"/>
              </a:rPr>
              <a:t> in 3 (1.7%)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warfarin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in 25 (13.5%)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placebo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(HR, 0.11; 95%CI, 0.03-0.37); </a:t>
            </a:r>
            <a:r>
              <a:rPr lang="de-DE" sz="1200" b="0" kern="1200" dirty="0" err="1" smtClean="0">
                <a:solidFill>
                  <a:schemeClr val="tx1"/>
                </a:solidFill>
                <a:latin typeface="+mn-lt"/>
                <a:ea typeface="+mn-ea"/>
                <a:cs typeface="+mn-cs"/>
              </a:rPr>
              <a:t>major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bleeding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occurred</a:t>
            </a:r>
            <a:r>
              <a:rPr lang="de-DE" sz="1200" b="0" kern="1200" dirty="0" smtClean="0">
                <a:solidFill>
                  <a:schemeClr val="tx1"/>
                </a:solidFill>
                <a:latin typeface="+mn-lt"/>
                <a:ea typeface="+mn-ea"/>
                <a:cs typeface="+mn-cs"/>
              </a:rPr>
              <a:t> in 4 (2.2%)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warfarin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in 1 (0.5%)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placebo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(HR, 4.07; 95%CI, 0.45-36.38). </a:t>
            </a:r>
            <a:r>
              <a:rPr lang="de-DE" sz="1200" b="0" kern="1200" dirty="0" err="1" smtClean="0">
                <a:solidFill>
                  <a:schemeClr val="tx1"/>
                </a:solidFill>
                <a:latin typeface="+mn-lt"/>
                <a:ea typeface="+mn-ea"/>
                <a:cs typeface="+mn-cs"/>
              </a:rPr>
              <a:t>Two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deaths</a:t>
            </a:r>
            <a:r>
              <a:rPr lang="de-DE" sz="1200" b="0" kern="1200" dirty="0" smtClean="0">
                <a:solidFill>
                  <a:schemeClr val="tx1"/>
                </a:solidFill>
                <a:latin typeface="+mn-lt"/>
                <a:ea typeface="+mn-ea"/>
                <a:cs typeface="+mn-cs"/>
              </a:rPr>
              <a:t> not </a:t>
            </a:r>
            <a:r>
              <a:rPr lang="de-DE" sz="1200" b="0" kern="1200" dirty="0" err="1" smtClean="0">
                <a:solidFill>
                  <a:schemeClr val="tx1"/>
                </a:solidFill>
                <a:latin typeface="+mn-lt"/>
                <a:ea typeface="+mn-ea"/>
                <a:cs typeface="+mn-cs"/>
              </a:rPr>
              <a:t>related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study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outcome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occurred</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each</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During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entire</a:t>
            </a:r>
            <a:r>
              <a:rPr lang="de-DE" sz="1200" b="0" kern="1200" dirty="0" smtClean="0">
                <a:solidFill>
                  <a:schemeClr val="tx1"/>
                </a:solidFill>
                <a:latin typeface="+mn-lt"/>
                <a:ea typeface="+mn-ea"/>
                <a:cs typeface="+mn-cs"/>
              </a:rPr>
              <a:t> median </a:t>
            </a:r>
            <a:r>
              <a:rPr lang="de-DE" sz="1200" b="0" kern="1200" dirty="0" err="1" smtClean="0">
                <a:solidFill>
                  <a:schemeClr val="tx1"/>
                </a:solidFill>
                <a:latin typeface="+mn-lt"/>
                <a:ea typeface="+mn-ea"/>
                <a:cs typeface="+mn-cs"/>
              </a:rPr>
              <a:t>study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period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41 </a:t>
            </a:r>
            <a:r>
              <a:rPr lang="de-DE" sz="1200" b="0" kern="1200" dirty="0" err="1" smtClean="0">
                <a:solidFill>
                  <a:schemeClr val="tx1"/>
                </a:solidFill>
                <a:latin typeface="+mn-lt"/>
                <a:ea typeface="+mn-ea"/>
                <a:cs typeface="+mn-cs"/>
              </a:rPr>
              <a:t>months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composite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outcome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occurred</a:t>
            </a:r>
            <a:r>
              <a:rPr lang="de-DE" sz="1200" b="0" kern="1200" dirty="0" smtClean="0">
                <a:solidFill>
                  <a:schemeClr val="tx1"/>
                </a:solidFill>
                <a:latin typeface="+mn-lt"/>
                <a:ea typeface="+mn-ea"/>
                <a:cs typeface="+mn-cs"/>
              </a:rPr>
              <a:t> in 33 (20.8%)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warfarin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in 41 (23.5%)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placebo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(HR, 0.76; 95%CI, 0.48-1.20; p=0.24) (</a:t>
            </a:r>
            <a:r>
              <a:rPr lang="de-DE" sz="1200" b="0" kern="1200" dirty="0" err="1" smtClean="0">
                <a:solidFill>
                  <a:schemeClr val="tx1"/>
                </a:solidFill>
                <a:latin typeface="+mn-lt"/>
                <a:ea typeface="+mn-ea"/>
                <a:cs typeface="+mn-cs"/>
              </a:rPr>
              <a:t>Figure</a:t>
            </a:r>
            <a:r>
              <a:rPr lang="de-DE" sz="1200" b="0" kern="1200" dirty="0" smtClean="0">
                <a:solidFill>
                  <a:schemeClr val="tx1"/>
                </a:solidFill>
                <a:latin typeface="+mn-lt"/>
                <a:ea typeface="+mn-ea"/>
                <a:cs typeface="+mn-cs"/>
              </a:rPr>
              <a:t> 1). </a:t>
            </a:r>
            <a:r>
              <a:rPr lang="de-DE" sz="1200" b="0" kern="1200" dirty="0" err="1" smtClean="0">
                <a:solidFill>
                  <a:schemeClr val="tx1"/>
                </a:solidFill>
                <a:latin typeface="+mn-lt"/>
                <a:ea typeface="+mn-ea"/>
                <a:cs typeface="+mn-cs"/>
              </a:rPr>
              <a:t>Recurrent</a:t>
            </a:r>
            <a:r>
              <a:rPr lang="de-DE" sz="1200" b="0" kern="1200" dirty="0" smtClean="0">
                <a:solidFill>
                  <a:schemeClr val="tx1"/>
                </a:solidFill>
                <a:latin typeface="+mn-lt"/>
                <a:ea typeface="+mn-ea"/>
                <a:cs typeface="+mn-cs"/>
              </a:rPr>
              <a:t> VTE </a:t>
            </a:r>
            <a:r>
              <a:rPr lang="de-DE" sz="1200" b="0" kern="1200" dirty="0" err="1" smtClean="0">
                <a:solidFill>
                  <a:schemeClr val="tx1"/>
                </a:solidFill>
                <a:latin typeface="+mn-lt"/>
                <a:ea typeface="+mn-ea"/>
                <a:cs typeface="+mn-cs"/>
              </a:rPr>
              <a:t>occurred</a:t>
            </a:r>
            <a:r>
              <a:rPr lang="de-DE" sz="1200" b="0" kern="1200" dirty="0" smtClean="0">
                <a:solidFill>
                  <a:schemeClr val="tx1"/>
                </a:solidFill>
                <a:latin typeface="+mn-lt"/>
                <a:ea typeface="+mn-ea"/>
                <a:cs typeface="+mn-cs"/>
              </a:rPr>
              <a:t> in 28 (17.9%)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warfarin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in 39 (22.1%)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placebo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(HR, 0.67; 95%CI, 0.41-1.08); </a:t>
            </a:r>
            <a:r>
              <a:rPr lang="de-DE" sz="1200" b="0" kern="1200" dirty="0" err="1" smtClean="0">
                <a:solidFill>
                  <a:schemeClr val="tx1"/>
                </a:solidFill>
                <a:latin typeface="+mn-lt"/>
                <a:ea typeface="+mn-ea"/>
                <a:cs typeface="+mn-cs"/>
              </a:rPr>
              <a:t>major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bleeding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occurred</a:t>
            </a:r>
            <a:r>
              <a:rPr lang="de-DE" sz="1200" b="0" kern="1200" dirty="0" smtClean="0">
                <a:solidFill>
                  <a:schemeClr val="tx1"/>
                </a:solidFill>
                <a:latin typeface="+mn-lt"/>
                <a:ea typeface="+mn-ea"/>
                <a:cs typeface="+mn-cs"/>
              </a:rPr>
              <a:t> in 6 (3.5%)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warfarin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in 4 (2.5%)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placebo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(HR, 1.57; 95%CI, 0.44-5.55). </a:t>
            </a:r>
            <a:r>
              <a:rPr lang="de-DE" sz="1200" b="0" kern="1200" dirty="0" err="1" smtClean="0">
                <a:solidFill>
                  <a:schemeClr val="tx1"/>
                </a:solidFill>
                <a:latin typeface="+mn-lt"/>
                <a:ea typeface="+mn-ea"/>
                <a:cs typeface="+mn-cs"/>
              </a:rPr>
              <a:t>Thirteen</a:t>
            </a:r>
            <a:r>
              <a:rPr lang="de-DE" sz="1200" b="0" kern="1200" dirty="0" smtClean="0">
                <a:solidFill>
                  <a:schemeClr val="tx1"/>
                </a:solidFill>
                <a:latin typeface="+mn-lt"/>
                <a:ea typeface="+mn-ea"/>
                <a:cs typeface="+mn-cs"/>
              </a:rPr>
              <a:t> (11.9%)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died</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warfarin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four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deaths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being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related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recurrent</a:t>
            </a:r>
            <a:r>
              <a:rPr lang="de-DE" sz="1200" b="0" kern="1200" dirty="0" smtClean="0">
                <a:solidFill>
                  <a:schemeClr val="tx1"/>
                </a:solidFill>
                <a:latin typeface="+mn-lt"/>
                <a:ea typeface="+mn-ea"/>
                <a:cs typeface="+mn-cs"/>
              </a:rPr>
              <a:t> VTE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one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major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bleeding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six</a:t>
            </a:r>
            <a:r>
              <a:rPr lang="de-DE" sz="1200" b="0" kern="1200" dirty="0" smtClean="0">
                <a:solidFill>
                  <a:schemeClr val="tx1"/>
                </a:solidFill>
                <a:latin typeface="+mn-lt"/>
                <a:ea typeface="+mn-ea"/>
                <a:cs typeface="+mn-cs"/>
              </a:rPr>
              <a:t> (3.6%) </a:t>
            </a:r>
            <a:r>
              <a:rPr lang="de-DE" sz="1200" b="0" kern="1200" dirty="0" err="1" smtClean="0">
                <a:solidFill>
                  <a:schemeClr val="tx1"/>
                </a:solidFill>
                <a:latin typeface="+mn-lt"/>
                <a:ea typeface="+mn-ea"/>
                <a:cs typeface="+mn-cs"/>
              </a:rPr>
              <a:t>patients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died</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placebo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group</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from</a:t>
            </a:r>
            <a:r>
              <a:rPr lang="de-DE" sz="1200" b="0" kern="1200" dirty="0" smtClean="0">
                <a:solidFill>
                  <a:schemeClr val="tx1"/>
                </a:solidFill>
                <a:latin typeface="+mn-lt"/>
                <a:ea typeface="+mn-ea"/>
                <a:cs typeface="+mn-cs"/>
              </a:rPr>
              <a:t> a </a:t>
            </a:r>
            <a:r>
              <a:rPr lang="de-DE" sz="1200" b="0" kern="1200" dirty="0" err="1" smtClean="0">
                <a:solidFill>
                  <a:schemeClr val="tx1"/>
                </a:solidFill>
                <a:latin typeface="+mn-lt"/>
                <a:ea typeface="+mn-ea"/>
                <a:cs typeface="+mn-cs"/>
              </a:rPr>
              <a:t>cause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unrelated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to</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recurrent</a:t>
            </a:r>
            <a:r>
              <a:rPr lang="de-DE" sz="1200" b="0" kern="1200" dirty="0" smtClean="0">
                <a:solidFill>
                  <a:schemeClr val="tx1"/>
                </a:solidFill>
                <a:latin typeface="+mn-lt"/>
                <a:ea typeface="+mn-ea"/>
                <a:cs typeface="+mn-cs"/>
              </a:rPr>
              <a:t> VTE </a:t>
            </a:r>
            <a:r>
              <a:rPr lang="de-DE" sz="1200" b="0" kern="1200" dirty="0" err="1" smtClean="0">
                <a:solidFill>
                  <a:schemeClr val="tx1"/>
                </a:solidFill>
                <a:latin typeface="+mn-lt"/>
                <a:ea typeface="+mn-ea"/>
                <a:cs typeface="+mn-cs"/>
              </a:rPr>
              <a:t>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bleeding</a:t>
            </a:r>
            <a:r>
              <a:rPr lang="de-DE" sz="1200" b="0" kern="1200" dirty="0" smtClean="0">
                <a:solidFill>
                  <a:schemeClr val="tx1"/>
                </a:solidFill>
                <a:latin typeface="+mn-lt"/>
                <a:ea typeface="+mn-ea"/>
                <a:cs typeface="+mn-cs"/>
              </a:rPr>
              <a:t> (p=0.08).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67 </a:t>
            </a:r>
            <a:r>
              <a:rPr lang="de-DE" sz="1200" b="0" kern="1200" dirty="0" err="1" smtClean="0">
                <a:solidFill>
                  <a:schemeClr val="tx1"/>
                </a:solidFill>
                <a:latin typeface="+mn-lt"/>
                <a:ea typeface="+mn-ea"/>
                <a:cs typeface="+mn-cs"/>
              </a:rPr>
              <a:t>episodes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recurrent</a:t>
            </a:r>
            <a:r>
              <a:rPr lang="de-DE" sz="1200" b="0" kern="1200" dirty="0" smtClean="0">
                <a:solidFill>
                  <a:schemeClr val="tx1"/>
                </a:solidFill>
                <a:latin typeface="+mn-lt"/>
                <a:ea typeface="+mn-ea"/>
                <a:cs typeface="+mn-cs"/>
              </a:rPr>
              <a:t> VTE, 52 (77.6%) </a:t>
            </a:r>
            <a:r>
              <a:rPr lang="de-DE" sz="1200" b="0" kern="1200" dirty="0" err="1" smtClean="0">
                <a:solidFill>
                  <a:schemeClr val="tx1"/>
                </a:solidFill>
                <a:latin typeface="+mn-lt"/>
                <a:ea typeface="+mn-ea"/>
                <a:cs typeface="+mn-cs"/>
              </a:rPr>
              <a:t>were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pulmonary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embolism</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and</a:t>
            </a:r>
            <a:r>
              <a:rPr lang="de-DE" sz="1200" b="0" kern="1200" dirty="0" smtClean="0">
                <a:solidFill>
                  <a:schemeClr val="tx1"/>
                </a:solidFill>
                <a:latin typeface="+mn-lt"/>
                <a:ea typeface="+mn-ea"/>
                <a:cs typeface="+mn-cs"/>
              </a:rPr>
              <a:t> 58 (86.6%) </a:t>
            </a:r>
            <a:r>
              <a:rPr lang="de-DE" sz="1200" b="0" kern="1200" dirty="0" err="1" smtClean="0">
                <a:solidFill>
                  <a:schemeClr val="tx1"/>
                </a:solidFill>
                <a:latin typeface="+mn-lt"/>
                <a:ea typeface="+mn-ea"/>
                <a:cs typeface="+mn-cs"/>
              </a:rPr>
              <a:t>were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unprovoked</a:t>
            </a:r>
            <a:r>
              <a:rPr lang="de-DE" sz="1200" b="0" kern="1200" dirty="0" smtClean="0">
                <a:solidFill>
                  <a:schemeClr val="tx1"/>
                </a:solidFill>
                <a:latin typeface="+mn-lt"/>
                <a:ea typeface="+mn-ea"/>
                <a:cs typeface="+mn-cs"/>
              </a:rPr>
              <a:t>.</a:t>
            </a:r>
          </a:p>
          <a:p>
            <a:endParaRPr lang="de-DE" sz="1200" b="0" kern="1200" dirty="0" smtClean="0">
              <a:solidFill>
                <a:schemeClr val="tx1"/>
              </a:solidFill>
              <a:latin typeface="+mn-lt"/>
              <a:ea typeface="+mn-ea"/>
              <a:cs typeface="+mn-cs"/>
            </a:endParaRPr>
          </a:p>
          <a:p>
            <a:r>
              <a:rPr lang="de-DE" sz="1200" b="1" kern="1200" dirty="0" err="1" smtClean="0">
                <a:solidFill>
                  <a:schemeClr val="tx1"/>
                </a:solidFill>
                <a:latin typeface="+mn-lt"/>
                <a:ea typeface="+mn-ea"/>
                <a:cs typeface="+mn-cs"/>
              </a:rPr>
              <a:t>Conclusion</a:t>
            </a:r>
            <a:r>
              <a:rPr lang="de-DE" sz="1200" b="0" kern="1200" dirty="0" smtClean="0">
                <a:solidFill>
                  <a:schemeClr val="tx1"/>
                </a:solidFill>
                <a:latin typeface="+mn-lt"/>
                <a:ea typeface="+mn-ea"/>
                <a:cs typeface="+mn-cs"/>
              </a:rPr>
              <a:t>: After 6 </a:t>
            </a:r>
            <a:r>
              <a:rPr lang="de-DE" sz="1200" b="0" kern="1200" dirty="0" err="1" smtClean="0">
                <a:solidFill>
                  <a:schemeClr val="tx1"/>
                </a:solidFill>
                <a:latin typeface="+mn-lt"/>
                <a:ea typeface="+mn-ea"/>
                <a:cs typeface="+mn-cs"/>
              </a:rPr>
              <a:t>months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anticoagulation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for</a:t>
            </a:r>
            <a:r>
              <a:rPr lang="de-DE" sz="1200" b="0" kern="1200" dirty="0" smtClean="0">
                <a:solidFill>
                  <a:schemeClr val="tx1"/>
                </a:solidFill>
                <a:latin typeface="+mn-lt"/>
                <a:ea typeface="+mn-ea"/>
                <a:cs typeface="+mn-cs"/>
              </a:rPr>
              <a:t> a </a:t>
            </a:r>
            <a:r>
              <a:rPr lang="de-DE" sz="1200" b="0" kern="1200" dirty="0" err="1" smtClean="0">
                <a:solidFill>
                  <a:schemeClr val="tx1"/>
                </a:solidFill>
                <a:latin typeface="+mn-lt"/>
                <a:ea typeface="+mn-ea"/>
                <a:cs typeface="+mn-cs"/>
              </a:rPr>
              <a:t>first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episode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unprovoked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pulmonary</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embolism</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extending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anticoagulation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for</a:t>
            </a:r>
            <a:r>
              <a:rPr lang="de-DE" sz="1200" b="0" kern="1200" dirty="0" smtClean="0">
                <a:solidFill>
                  <a:schemeClr val="tx1"/>
                </a:solidFill>
                <a:latin typeface="+mn-lt"/>
                <a:ea typeface="+mn-ea"/>
                <a:cs typeface="+mn-cs"/>
              </a:rPr>
              <a:t> an additional 18 </a:t>
            </a:r>
            <a:r>
              <a:rPr lang="de-DE" sz="1200" b="0" kern="1200" dirty="0" err="1" smtClean="0">
                <a:solidFill>
                  <a:schemeClr val="tx1"/>
                </a:solidFill>
                <a:latin typeface="+mn-lt"/>
                <a:ea typeface="+mn-ea"/>
                <a:cs typeface="+mn-cs"/>
              </a:rPr>
              <a:t>months</a:t>
            </a:r>
            <a:r>
              <a:rPr lang="de-DE" sz="1200" b="0" kern="1200" dirty="0" smtClean="0">
                <a:solidFill>
                  <a:schemeClr val="tx1"/>
                </a:solidFill>
                <a:latin typeface="+mn-lt"/>
                <a:ea typeface="+mn-ea"/>
                <a:cs typeface="+mn-cs"/>
              </a:rPr>
              <a:t> was </a:t>
            </a:r>
            <a:r>
              <a:rPr lang="de-DE" sz="1200" b="0" kern="1200" dirty="0" err="1" smtClean="0">
                <a:solidFill>
                  <a:schemeClr val="tx1"/>
                </a:solidFill>
                <a:latin typeface="+mn-lt"/>
                <a:ea typeface="+mn-ea"/>
                <a:cs typeface="+mn-cs"/>
              </a:rPr>
              <a:t>associated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with</a:t>
            </a:r>
            <a:r>
              <a:rPr lang="de-DE" sz="1200" b="0" kern="1200" dirty="0" smtClean="0">
                <a:solidFill>
                  <a:schemeClr val="tx1"/>
                </a:solidFill>
                <a:latin typeface="+mn-lt"/>
                <a:ea typeface="+mn-ea"/>
                <a:cs typeface="+mn-cs"/>
              </a:rPr>
              <a:t> a </a:t>
            </a:r>
            <a:r>
              <a:rPr lang="de-DE" sz="1200" b="0" kern="1200" dirty="0" err="1" smtClean="0">
                <a:solidFill>
                  <a:schemeClr val="tx1"/>
                </a:solidFill>
                <a:latin typeface="+mn-lt"/>
                <a:ea typeface="+mn-ea"/>
                <a:cs typeface="+mn-cs"/>
              </a:rPr>
              <a:t>major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reduction</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risk</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recurrent</a:t>
            </a:r>
            <a:r>
              <a:rPr lang="de-DE" sz="1200" b="0" kern="1200" dirty="0" smtClean="0">
                <a:solidFill>
                  <a:schemeClr val="tx1"/>
                </a:solidFill>
                <a:latin typeface="+mn-lt"/>
                <a:ea typeface="+mn-ea"/>
                <a:cs typeface="+mn-cs"/>
              </a:rPr>
              <a:t> VTE </a:t>
            </a:r>
            <a:r>
              <a:rPr lang="de-DE" sz="1200" b="0" kern="1200" dirty="0" err="1" smtClean="0">
                <a:solidFill>
                  <a:schemeClr val="tx1"/>
                </a:solidFill>
                <a:latin typeface="+mn-lt"/>
                <a:ea typeface="+mn-ea"/>
                <a:cs typeface="+mn-cs"/>
              </a:rPr>
              <a:t>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major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bleeding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during</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treatment</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period</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However</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this</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benefit</a:t>
            </a:r>
            <a:r>
              <a:rPr lang="de-DE" sz="1200" b="0" kern="1200" dirty="0" smtClean="0">
                <a:solidFill>
                  <a:schemeClr val="tx1"/>
                </a:solidFill>
                <a:latin typeface="+mn-lt"/>
                <a:ea typeface="+mn-ea"/>
                <a:cs typeface="+mn-cs"/>
              </a:rPr>
              <a:t> was not </a:t>
            </a:r>
            <a:r>
              <a:rPr lang="de-DE" sz="1200" b="0" kern="1200" dirty="0" err="1" smtClean="0">
                <a:solidFill>
                  <a:schemeClr val="tx1"/>
                </a:solidFill>
                <a:latin typeface="+mn-lt"/>
                <a:ea typeface="+mn-ea"/>
                <a:cs typeface="+mn-cs"/>
              </a:rPr>
              <a:t>maintained</a:t>
            </a:r>
            <a:r>
              <a:rPr lang="de-DE" sz="1200" b="0" kern="1200" dirty="0" smtClean="0">
                <a:solidFill>
                  <a:schemeClr val="tx1"/>
                </a:solidFill>
                <a:latin typeface="+mn-lt"/>
                <a:ea typeface="+mn-ea"/>
                <a:cs typeface="+mn-cs"/>
              </a:rPr>
              <a:t> after </a:t>
            </a:r>
            <a:r>
              <a:rPr lang="de-DE" sz="1200" b="0" kern="1200" dirty="0" err="1" smtClean="0">
                <a:solidFill>
                  <a:schemeClr val="tx1"/>
                </a:solidFill>
                <a:latin typeface="+mn-lt"/>
                <a:ea typeface="+mn-ea"/>
                <a:cs typeface="+mn-cs"/>
              </a:rPr>
              <a:t>discontinuation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of</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anticoagulation</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ClinicalTrials.gov</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number</a:t>
            </a:r>
            <a:r>
              <a:rPr lang="de-DE" sz="1200" b="0" kern="1200" dirty="0" smtClean="0">
                <a:solidFill>
                  <a:schemeClr val="tx1"/>
                </a:solidFill>
                <a:latin typeface="+mn-lt"/>
                <a:ea typeface="+mn-ea"/>
                <a:cs typeface="+mn-cs"/>
              </a:rPr>
              <a:t> NCT00740883).</a:t>
            </a:r>
            <a:endParaRPr lang="de-DE" dirty="0"/>
          </a:p>
        </p:txBody>
      </p:sp>
      <p:sp>
        <p:nvSpPr>
          <p:cNvPr id="4" name="Foliennummernplatzhalter 3"/>
          <p:cNvSpPr>
            <a:spLocks noGrp="1"/>
          </p:cNvSpPr>
          <p:nvPr>
            <p:ph type="sldNum" sz="quarter" idx="10"/>
          </p:nvPr>
        </p:nvSpPr>
        <p:spPr/>
        <p:txBody>
          <a:bodyPr/>
          <a:lstStyle/>
          <a:p>
            <a:fld id="{3DF4EBDC-D675-9040-A021-8C5CCD16F774}" type="slidenum">
              <a:rPr lang="de-DE" smtClean="0"/>
              <a:t>40</a:t>
            </a:fld>
            <a:endParaRPr lang="de-DE"/>
          </a:p>
        </p:txBody>
      </p:sp>
    </p:spTree>
    <p:extLst>
      <p:ext uri="{BB962C8B-B14F-4D97-AF65-F5344CB8AC3E}">
        <p14:creationId xmlns:p14="http://schemas.microsoft.com/office/powerpoint/2010/main" val="13524847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6-12</a:t>
            </a:r>
            <a:r>
              <a:rPr lang="de-DE" baseline="0" dirty="0" smtClean="0"/>
              <a:t> </a:t>
            </a:r>
            <a:r>
              <a:rPr lang="de-DE" baseline="0" dirty="0" err="1" smtClean="0"/>
              <a:t>monate</a:t>
            </a:r>
            <a:r>
              <a:rPr lang="de-DE" baseline="0" dirty="0" smtClean="0"/>
              <a:t> OAK, über 90% idiopathisch</a:t>
            </a:r>
          </a:p>
          <a:p>
            <a:r>
              <a:rPr lang="de-DE" baseline="0" dirty="0" smtClean="0"/>
              <a:t>NNT 14</a:t>
            </a:r>
            <a:endParaRPr lang="de-DE" dirty="0"/>
          </a:p>
        </p:txBody>
      </p:sp>
      <p:sp>
        <p:nvSpPr>
          <p:cNvPr id="4" name="Foliennummernplatzhalter 3"/>
          <p:cNvSpPr>
            <a:spLocks noGrp="1"/>
          </p:cNvSpPr>
          <p:nvPr>
            <p:ph type="sldNum" sz="quarter" idx="10"/>
          </p:nvPr>
        </p:nvSpPr>
        <p:spPr/>
        <p:txBody>
          <a:bodyPr/>
          <a:lstStyle/>
          <a:p>
            <a:fld id="{9AB6DE92-5F98-6748-8CAC-76B11FD5600A}" type="slidenum">
              <a:rPr lang="de-DE" smtClean="0"/>
              <a:t>41</a:t>
            </a:fld>
            <a:endParaRPr lang="de-DE"/>
          </a:p>
        </p:txBody>
      </p:sp>
    </p:spTree>
    <p:extLst>
      <p:ext uri="{BB962C8B-B14F-4D97-AF65-F5344CB8AC3E}">
        <p14:creationId xmlns:p14="http://schemas.microsoft.com/office/powerpoint/2010/main" val="27932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B777005-2066-4EC4-A592-A226E0B58FF1}" type="slidenum">
              <a:rPr lang="en-GB" smtClean="0"/>
              <a:t>44</a:t>
            </a:fld>
            <a:endParaRPr lang="en-GB"/>
          </a:p>
        </p:txBody>
      </p:sp>
    </p:spTree>
    <p:extLst>
      <p:ext uri="{BB962C8B-B14F-4D97-AF65-F5344CB8AC3E}">
        <p14:creationId xmlns:p14="http://schemas.microsoft.com/office/powerpoint/2010/main" val="598375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err="1" smtClean="0"/>
              <a:t>Meisten</a:t>
            </a:r>
            <a:r>
              <a:rPr lang="en-US" dirty="0" smtClean="0"/>
              <a:t> </a:t>
            </a:r>
            <a:r>
              <a:rPr lang="en-US" dirty="0" err="1" smtClean="0"/>
              <a:t>Thromben</a:t>
            </a:r>
            <a:r>
              <a:rPr lang="en-US" dirty="0" smtClean="0"/>
              <a:t> in den </a:t>
            </a:r>
            <a:r>
              <a:rPr lang="en-US" dirty="0" err="1" smtClean="0"/>
              <a:t>distalen</a:t>
            </a:r>
            <a:r>
              <a:rPr lang="en-US" dirty="0" smtClean="0"/>
              <a:t> </a:t>
            </a:r>
            <a:r>
              <a:rPr lang="en-US" dirty="0" err="1" smtClean="0"/>
              <a:t>Venen</a:t>
            </a:r>
            <a:r>
              <a:rPr lang="en-US" dirty="0" smtClean="0"/>
              <a:t> </a:t>
            </a:r>
            <a:r>
              <a:rPr lang="en-US" dirty="0" err="1" smtClean="0"/>
              <a:t>lösen</a:t>
            </a:r>
            <a:r>
              <a:rPr lang="en-US" dirty="0" smtClean="0"/>
              <a:t> </a:t>
            </a:r>
            <a:r>
              <a:rPr lang="en-US" dirty="0" err="1" smtClean="0"/>
              <a:t>sich</a:t>
            </a:r>
            <a:r>
              <a:rPr lang="en-US" dirty="0" smtClean="0"/>
              <a:t> </a:t>
            </a:r>
            <a:r>
              <a:rPr lang="en-US" dirty="0" err="1" smtClean="0"/>
              <a:t>spontan</a:t>
            </a:r>
            <a:r>
              <a:rPr lang="en-US" dirty="0" smtClean="0"/>
              <a:t> </a:t>
            </a:r>
            <a:r>
              <a:rPr lang="en-US" dirty="0" err="1" smtClean="0"/>
              <a:t>wieder</a:t>
            </a:r>
            <a:r>
              <a:rPr lang="en-US" dirty="0" smtClean="0"/>
              <a:t> auf, </a:t>
            </a:r>
          </a:p>
          <a:p>
            <a:r>
              <a:rPr lang="en-US" dirty="0" err="1" smtClean="0"/>
              <a:t>nur</a:t>
            </a:r>
            <a:r>
              <a:rPr lang="en-US" dirty="0" smtClean="0"/>
              <a:t> 20-30% </a:t>
            </a:r>
            <a:r>
              <a:rPr lang="en-US" dirty="0" err="1" smtClean="0"/>
              <a:t>breiten</a:t>
            </a:r>
            <a:r>
              <a:rPr lang="en-US" dirty="0" smtClean="0"/>
              <a:t> </a:t>
            </a:r>
            <a:r>
              <a:rPr lang="en-US" dirty="0" err="1" smtClean="0"/>
              <a:t>sich</a:t>
            </a:r>
            <a:r>
              <a:rPr lang="en-US" dirty="0" smtClean="0"/>
              <a:t> ins </a:t>
            </a:r>
            <a:r>
              <a:rPr lang="en-US" dirty="0" err="1" smtClean="0"/>
              <a:t>proximale</a:t>
            </a:r>
            <a:r>
              <a:rPr lang="en-US" dirty="0" smtClean="0"/>
              <a:t> </a:t>
            </a:r>
            <a:r>
              <a:rPr lang="en-US" dirty="0" err="1" smtClean="0"/>
              <a:t>Stromgebiet</a:t>
            </a:r>
            <a:r>
              <a:rPr lang="en-US" dirty="0" smtClean="0"/>
              <a:t> </a:t>
            </a:r>
            <a:r>
              <a:rPr lang="en-US" dirty="0" err="1" smtClean="0"/>
              <a:t>aus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Die </a:t>
            </a:r>
            <a:r>
              <a:rPr lang="en-US" sz="1200" b="0" kern="1200" dirty="0" err="1" smtClean="0">
                <a:solidFill>
                  <a:schemeClr val="tx1"/>
                </a:solidFill>
                <a:effectLst/>
                <a:latin typeface="+mn-lt"/>
                <a:ea typeface="+mn-ea"/>
                <a:cs typeface="+mn-cs"/>
              </a:rPr>
              <a:t>Bedeutung</a:t>
            </a:r>
            <a:r>
              <a:rPr lang="en-US" sz="1200" b="0" kern="1200" dirty="0" smtClean="0">
                <a:solidFill>
                  <a:schemeClr val="tx1"/>
                </a:solidFill>
                <a:effectLst/>
                <a:latin typeface="+mn-lt"/>
                <a:ea typeface="+mn-ea"/>
                <a:cs typeface="+mn-cs"/>
              </a:rPr>
              <a:t> von </a:t>
            </a:r>
            <a:r>
              <a:rPr lang="en-US" sz="1200" b="0" kern="1200" dirty="0" err="1" smtClean="0">
                <a:solidFill>
                  <a:schemeClr val="tx1"/>
                </a:solidFill>
                <a:effectLst/>
                <a:latin typeface="+mn-lt"/>
                <a:ea typeface="+mn-ea"/>
                <a:cs typeface="+mn-cs"/>
              </a:rPr>
              <a:t>Mangelzuständen</a:t>
            </a:r>
            <a:r>
              <a:rPr lang="en-US" sz="1200" b="0" kern="1200" dirty="0" smtClean="0">
                <a:solidFill>
                  <a:schemeClr val="tx1"/>
                </a:solidFill>
                <a:effectLst/>
                <a:latin typeface="+mn-lt"/>
                <a:ea typeface="+mn-ea"/>
                <a:cs typeface="+mn-cs"/>
              </a:rPr>
              <a:t> an </a:t>
            </a:r>
            <a:r>
              <a:rPr lang="en-US" sz="1200" b="0" kern="1200" dirty="0" err="1" smtClean="0">
                <a:solidFill>
                  <a:schemeClr val="tx1"/>
                </a:solidFill>
                <a:effectLst/>
                <a:latin typeface="+mn-lt"/>
                <a:ea typeface="+mn-ea"/>
                <a:cs typeface="+mn-cs"/>
              </a:rPr>
              <a:t>Antithrombin</a:t>
            </a:r>
            <a:r>
              <a:rPr lang="en-US" sz="1200" b="0" kern="1200" dirty="0" smtClean="0">
                <a:solidFill>
                  <a:schemeClr val="tx1"/>
                </a:solidFill>
                <a:effectLst/>
                <a:latin typeface="+mn-lt"/>
                <a:ea typeface="+mn-ea"/>
                <a:cs typeface="+mn-cs"/>
              </a:rPr>
              <a:t>, Protein C und Protein S </a:t>
            </a:r>
            <a:r>
              <a:rPr lang="en-US" sz="1200" b="0" kern="1200" dirty="0" err="1" smtClean="0">
                <a:solidFill>
                  <a:schemeClr val="tx1"/>
                </a:solidFill>
                <a:effectLst/>
                <a:latin typeface="+mn-lt"/>
                <a:ea typeface="+mn-ea"/>
                <a:cs typeface="+mn-cs"/>
              </a:rPr>
              <a:t>wird</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kontrovers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diskutiert</a:t>
            </a:r>
            <a:r>
              <a:rPr lang="en-US" sz="1200" b="0" kern="1200" dirty="0" smtClean="0">
                <a:solidFill>
                  <a:schemeClr val="tx1"/>
                </a:solidFill>
                <a:effectLst/>
                <a:latin typeface="+mn-lt"/>
                <a:ea typeface="+mn-ea"/>
                <a:cs typeface="+mn-cs"/>
              </a:rPr>
              <a:t>.</a:t>
            </a:r>
            <a:br>
              <a:rPr lang="en-US" sz="1200" b="0" kern="1200" dirty="0" smtClean="0">
                <a:solidFill>
                  <a:schemeClr val="tx1"/>
                </a:solidFill>
                <a:effectLst/>
                <a:latin typeface="+mn-lt"/>
                <a:ea typeface="+mn-ea"/>
                <a:cs typeface="+mn-cs"/>
              </a:rPr>
            </a:br>
            <a:r>
              <a:rPr lang="en-US" sz="1200" b="0" kern="1200" dirty="0" err="1" smtClean="0">
                <a:solidFill>
                  <a:schemeClr val="tx1"/>
                </a:solidFill>
                <a:effectLst/>
                <a:latin typeface="+mn-lt"/>
                <a:ea typeface="+mn-ea"/>
                <a:cs typeface="+mn-cs"/>
              </a:rPr>
              <a:t>Ursachen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hierfür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liegen</a:t>
            </a:r>
            <a:r>
              <a:rPr lang="en-US" sz="1200" b="0" kern="1200" dirty="0" smtClean="0">
                <a:solidFill>
                  <a:schemeClr val="tx1"/>
                </a:solidFill>
                <a:effectLst/>
                <a:latin typeface="+mn-lt"/>
                <a:ea typeface="+mn-ea"/>
                <a:cs typeface="+mn-cs"/>
              </a:rPr>
              <a:t> in </a:t>
            </a:r>
            <a:r>
              <a:rPr lang="en-US" sz="1200" b="0" kern="1200" dirty="0" err="1" smtClean="0">
                <a:solidFill>
                  <a:schemeClr val="tx1"/>
                </a:solidFill>
                <a:effectLst/>
                <a:latin typeface="+mn-lt"/>
                <a:ea typeface="+mn-ea"/>
                <a:cs typeface="+mn-cs"/>
              </a:rPr>
              <a:t>unterschiedlichen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Phänotypen</a:t>
            </a:r>
            <a:r>
              <a:rPr lang="en-US" sz="1200" b="0" kern="1200" dirty="0" smtClean="0">
                <a:solidFill>
                  <a:schemeClr val="tx1"/>
                </a:solidFill>
                <a:effectLst/>
                <a:latin typeface="+mn-lt"/>
                <a:ea typeface="+mn-ea"/>
                <a:cs typeface="+mn-cs"/>
              </a:rPr>
              <a:t> und </a:t>
            </a:r>
            <a:r>
              <a:rPr lang="en-US" sz="1200" b="0" kern="1200" dirty="0" err="1" smtClean="0">
                <a:solidFill>
                  <a:schemeClr val="tx1"/>
                </a:solidFill>
                <a:effectLst/>
                <a:latin typeface="+mn-lt"/>
                <a:ea typeface="+mn-ea"/>
                <a:cs typeface="+mn-cs"/>
              </a:rPr>
              <a:t>einer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fehlenden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Differenzierung</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zwischen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milden</a:t>
            </a:r>
            <a:r>
              <a:rPr lang="en-US" sz="1200" b="0" kern="1200" dirty="0" smtClean="0">
                <a:solidFill>
                  <a:schemeClr val="tx1"/>
                </a:solidFill>
                <a:effectLst/>
                <a:latin typeface="+mn-lt"/>
                <a:ea typeface="+mn-ea"/>
                <a:cs typeface="+mn-cs"/>
              </a:rPr>
              <a:t> und </a:t>
            </a:r>
            <a:r>
              <a:rPr lang="en-US" sz="1200" b="0" kern="1200" dirty="0" err="1" smtClean="0">
                <a:solidFill>
                  <a:schemeClr val="tx1"/>
                </a:solidFill>
                <a:effectLst/>
                <a:latin typeface="+mn-lt"/>
                <a:ea typeface="+mn-ea"/>
                <a:cs typeface="+mn-cs"/>
              </a:rPr>
              <a:t>schweren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Mangelzuständen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zudem</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sind</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bis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heute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keine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verbindlichen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Grenzwerte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definiert</a:t>
            </a:r>
            <a:r>
              <a:rPr lang="en-US" sz="1200" b="0" kern="1200" dirty="0" smtClean="0">
                <a:solidFill>
                  <a:schemeClr val="tx1"/>
                </a:solidFill>
                <a:effectLst/>
                <a:latin typeface="+mn-lt"/>
                <a:ea typeface="+mn-ea"/>
                <a:cs typeface="+mn-cs"/>
              </a:rPr>
              <a:t>, die </a:t>
            </a:r>
            <a:r>
              <a:rPr lang="en-US" sz="1200" b="0" kern="1200" dirty="0" err="1" smtClean="0">
                <a:solidFill>
                  <a:schemeClr val="tx1"/>
                </a:solidFill>
                <a:effectLst/>
                <a:latin typeface="+mn-lt"/>
                <a:ea typeface="+mn-ea"/>
                <a:cs typeface="+mn-cs"/>
              </a:rPr>
              <a:t>zur</a:t>
            </a:r>
            <a:r>
              <a:rPr lang="en-US" sz="1200" b="0" kern="1200" dirty="0" smtClean="0">
                <a:solidFill>
                  <a:schemeClr val="tx1"/>
                </a:solidFill>
                <a:effectLst/>
                <a:latin typeface="+mn-lt"/>
                <a:ea typeface="+mn-ea"/>
                <a:cs typeface="+mn-cs"/>
              </a:rPr>
              <a:t> Diagnose </a:t>
            </a:r>
            <a:r>
              <a:rPr lang="en-US" sz="1200" b="0" kern="1200" dirty="0" err="1" smtClean="0">
                <a:solidFill>
                  <a:schemeClr val="tx1"/>
                </a:solidFill>
                <a:effectLst/>
                <a:latin typeface="+mn-lt"/>
                <a:ea typeface="+mn-ea"/>
                <a:cs typeface="+mn-cs"/>
              </a:rPr>
              <a:t>eines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kli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nisch</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relevanten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Inhibitorenmangels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herangezogen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werden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können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Eine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Über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repräsentation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eines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milden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Inhibitorenmangels</a:t>
            </a:r>
            <a:r>
              <a:rPr lang="en-US" sz="1200" b="0" kern="1200" dirty="0" smtClean="0">
                <a:solidFill>
                  <a:schemeClr val="tx1"/>
                </a:solidFill>
                <a:effectLst/>
                <a:latin typeface="+mn-lt"/>
                <a:ea typeface="+mn-ea"/>
                <a:cs typeface="+mn-cs"/>
              </a:rPr>
              <a:t> in </a:t>
            </a:r>
            <a:r>
              <a:rPr lang="en-US" sz="1200" b="0" kern="1200" dirty="0" err="1" smtClean="0">
                <a:solidFill>
                  <a:schemeClr val="tx1"/>
                </a:solidFill>
                <a:effectLst/>
                <a:latin typeface="+mn-lt"/>
                <a:ea typeface="+mn-ea"/>
                <a:cs typeface="+mn-cs"/>
              </a:rPr>
              <a:t>einer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Studie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resultiert</a:t>
            </a:r>
            <a:r>
              <a:rPr lang="en-US" sz="1200" b="0" kern="1200" dirty="0" smtClean="0">
                <a:solidFill>
                  <a:schemeClr val="tx1"/>
                </a:solidFill>
                <a:effectLst/>
                <a:latin typeface="+mn-lt"/>
                <a:ea typeface="+mn-ea"/>
                <a:cs typeface="+mn-cs"/>
              </a:rPr>
              <a:t> in </a:t>
            </a:r>
            <a:r>
              <a:rPr lang="en-US" sz="1200" b="0" kern="1200" dirty="0" err="1" smtClean="0">
                <a:solidFill>
                  <a:schemeClr val="tx1"/>
                </a:solidFill>
                <a:effectLst/>
                <a:latin typeface="+mn-lt"/>
                <a:ea typeface="+mn-ea"/>
                <a:cs typeface="+mn-cs"/>
              </a:rPr>
              <a:t>ei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nem</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niedrigen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relativen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Thromboserisiko</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Außerdem</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haben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Daten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aus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Famili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enstudien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zu</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einer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Überschätzung</a:t>
            </a:r>
            <a:r>
              <a:rPr lang="en-US" sz="1200" b="0" kern="1200" dirty="0" smtClean="0">
                <a:solidFill>
                  <a:schemeClr val="tx1"/>
                </a:solidFill>
                <a:effectLst/>
                <a:latin typeface="+mn-lt"/>
                <a:ea typeface="+mn-ea"/>
                <a:cs typeface="+mn-cs"/>
              </a:rPr>
              <a:t> des </a:t>
            </a:r>
            <a:r>
              <a:rPr lang="en-US" sz="1200" b="0" kern="1200" dirty="0" err="1" smtClean="0">
                <a:solidFill>
                  <a:schemeClr val="tx1"/>
                </a:solidFill>
                <a:effectLst/>
                <a:latin typeface="+mn-lt"/>
                <a:ea typeface="+mn-ea"/>
                <a:cs typeface="+mn-cs"/>
              </a:rPr>
              <a:t>Thromboserisikos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geführt</a:t>
            </a:r>
            <a:r>
              <a:rPr lang="en-US" sz="1200" b="0" kern="1200" dirty="0" smtClean="0">
                <a:solidFill>
                  <a:schemeClr val="tx1"/>
                </a:solidFill>
                <a:effectLst/>
                <a:latin typeface="+mn-lt"/>
                <a:ea typeface="+mn-ea"/>
                <a:cs typeface="+mn-cs"/>
              </a:rPr>
              <a:t>. In </a:t>
            </a:r>
            <a:r>
              <a:rPr lang="en-US" sz="1200" b="0" kern="1200" dirty="0" err="1" smtClean="0">
                <a:solidFill>
                  <a:schemeClr val="tx1"/>
                </a:solidFill>
                <a:effectLst/>
                <a:latin typeface="+mn-lt"/>
                <a:ea typeface="+mn-ea"/>
                <a:cs typeface="+mn-cs"/>
              </a:rPr>
              <a:t>Familienun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tersuchungen</a:t>
            </a:r>
            <a:r>
              <a:rPr lang="en-US" sz="1200" b="0" kern="1200" dirty="0" smtClean="0">
                <a:solidFill>
                  <a:schemeClr val="tx1"/>
                </a:solidFill>
                <a:effectLst/>
                <a:latin typeface="+mn-lt"/>
                <a:ea typeface="+mn-ea"/>
                <a:cs typeface="+mn-cs"/>
              </a:rPr>
              <a:t>, die </a:t>
            </a:r>
            <a:r>
              <a:rPr lang="en-US" sz="1200" b="0" kern="1200" dirty="0" err="1" smtClean="0">
                <a:solidFill>
                  <a:schemeClr val="tx1"/>
                </a:solidFill>
                <a:effectLst/>
                <a:latin typeface="+mn-lt"/>
                <a:ea typeface="+mn-ea"/>
                <a:cs typeface="+mn-cs"/>
              </a:rPr>
              <a:t>vor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Entdeckung</a:t>
            </a:r>
            <a:r>
              <a:rPr lang="en-US" sz="1200" b="0" kern="1200" dirty="0" smtClean="0">
                <a:solidFill>
                  <a:schemeClr val="tx1"/>
                </a:solidFill>
                <a:effectLst/>
                <a:latin typeface="+mn-lt"/>
                <a:ea typeface="+mn-ea"/>
                <a:cs typeface="+mn-cs"/>
              </a:rPr>
              <a:t> des </a:t>
            </a:r>
            <a:r>
              <a:rPr lang="en-US" sz="1200" b="0" kern="1200" dirty="0" err="1" smtClean="0">
                <a:solidFill>
                  <a:schemeClr val="tx1"/>
                </a:solidFill>
                <a:effectLst/>
                <a:latin typeface="+mn-lt"/>
                <a:ea typeface="+mn-ea"/>
                <a:cs typeface="+mn-cs"/>
              </a:rPr>
              <a:t>Faktor­V­Leiden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durchgeführt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wurden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ergab</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sich</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für</a:t>
            </a:r>
            <a:r>
              <a:rPr lang="en-US" sz="1200" b="0" kern="1200" dirty="0" smtClean="0">
                <a:solidFill>
                  <a:schemeClr val="tx1"/>
                </a:solidFill>
                <a:effectLst/>
                <a:latin typeface="+mn-lt"/>
                <a:ea typeface="+mn-ea"/>
                <a:cs typeface="+mn-cs"/>
              </a:rPr>
              <a:t> das </a:t>
            </a:r>
            <a:r>
              <a:rPr lang="en-US" sz="1200" b="0" kern="1200" dirty="0" err="1" smtClean="0">
                <a:solidFill>
                  <a:schemeClr val="tx1"/>
                </a:solidFill>
                <a:effectLst/>
                <a:latin typeface="+mn-lt"/>
                <a:ea typeface="+mn-ea"/>
                <a:cs typeface="+mn-cs"/>
              </a:rPr>
              <a:t>Vorliegen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eines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Protein­C­Mangels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ein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hohes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Thromboserisi</a:t>
            </a:r>
            <a:r>
              <a:rPr lang="en-US" sz="1200" b="0" kern="1200" dirty="0" smtClean="0">
                <a:solidFill>
                  <a:schemeClr val="tx1"/>
                </a:solidFill>
                <a:effectLst/>
                <a:latin typeface="+mn-lt"/>
                <a:ea typeface="+mn-ea"/>
                <a:cs typeface="+mn-cs"/>
              </a:rPr>
              <a:t>­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err="1" smtClean="0">
                <a:solidFill>
                  <a:schemeClr val="tx1"/>
                </a:solidFill>
                <a:effectLst/>
                <a:latin typeface="+mn-lt"/>
                <a:ea typeface="+mn-ea"/>
                <a:cs typeface="+mn-cs"/>
              </a:rPr>
              <a:t>ko</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Spätere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Nachuntersuchungen</a:t>
            </a:r>
            <a:r>
              <a:rPr lang="en-US" sz="1200" b="0" kern="1200" dirty="0" smtClean="0">
                <a:solidFill>
                  <a:schemeClr val="tx1"/>
                </a:solidFill>
                <a:effectLst/>
                <a:latin typeface="+mn-lt"/>
                <a:ea typeface="+mn-ea"/>
                <a:cs typeface="+mn-cs"/>
              </a:rPr>
              <a:t> der </a:t>
            </a:r>
            <a:r>
              <a:rPr lang="en-US" sz="1200" b="0" kern="1200" dirty="0" err="1" smtClean="0">
                <a:solidFill>
                  <a:schemeClr val="tx1"/>
                </a:solidFill>
                <a:effectLst/>
                <a:latin typeface="+mn-lt"/>
                <a:ea typeface="+mn-ea"/>
                <a:cs typeface="+mn-cs"/>
              </a:rPr>
              <a:t>gleichen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Familien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führten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zu</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dem</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Ergeb</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nis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dass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es</a:t>
            </a:r>
            <a:r>
              <a:rPr lang="en-US" sz="1200" b="0" kern="1200" dirty="0" smtClean="0">
                <a:solidFill>
                  <a:schemeClr val="tx1"/>
                </a:solidFill>
                <a:effectLst/>
                <a:latin typeface="+mn-lt"/>
                <a:ea typeface="+mn-ea"/>
                <a:cs typeface="+mn-cs"/>
              </a:rPr>
              <a:t> in der Regel </a:t>
            </a:r>
            <a:r>
              <a:rPr lang="en-US" sz="1200" b="0" kern="1200" dirty="0" err="1" smtClean="0">
                <a:solidFill>
                  <a:schemeClr val="tx1"/>
                </a:solidFill>
                <a:effectLst/>
                <a:latin typeface="+mn-lt"/>
                <a:ea typeface="+mn-ea"/>
                <a:cs typeface="+mn-cs"/>
              </a:rPr>
              <a:t>Patienten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mit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Doppeldefekt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d.h</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gleichzeitigem</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Vorlie</a:t>
            </a:r>
            <a:r>
              <a:rPr lang="en-US" sz="1200" b="0" kern="1200" dirty="0" smtClean="0">
                <a:solidFill>
                  <a:schemeClr val="tx1"/>
                </a:solidFill>
                <a:effectLst/>
                <a:latin typeface="+mn-lt"/>
                <a:ea typeface="+mn-ea"/>
                <a:cs typeface="+mn-cs"/>
              </a:rPr>
              <a:t>­ gen </a:t>
            </a:r>
            <a:r>
              <a:rPr lang="en-US" sz="1200" b="0" kern="1200" dirty="0" err="1" smtClean="0">
                <a:solidFill>
                  <a:schemeClr val="tx1"/>
                </a:solidFill>
                <a:effectLst/>
                <a:latin typeface="+mn-lt"/>
                <a:ea typeface="+mn-ea"/>
                <a:cs typeface="+mn-cs"/>
              </a:rPr>
              <a:t>eines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Faktor­V­Leiden</a:t>
            </a:r>
            <a:r>
              <a:rPr lang="en-US" sz="1200" b="0" kern="1200" dirty="0" smtClean="0">
                <a:solidFill>
                  <a:schemeClr val="tx1"/>
                </a:solidFill>
                <a:effectLst/>
                <a:latin typeface="+mn-lt"/>
                <a:ea typeface="+mn-ea"/>
                <a:cs typeface="+mn-cs"/>
              </a:rPr>
              <a:t> und </a:t>
            </a:r>
            <a:r>
              <a:rPr lang="en-US" sz="1200" b="0" kern="1200" dirty="0" err="1" smtClean="0">
                <a:solidFill>
                  <a:schemeClr val="tx1"/>
                </a:solidFill>
                <a:effectLst/>
                <a:latin typeface="+mn-lt"/>
                <a:ea typeface="+mn-ea"/>
                <a:cs typeface="+mn-cs"/>
              </a:rPr>
              <a:t>eines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Protein­C­Mangels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waren</a:t>
            </a:r>
            <a:r>
              <a:rPr lang="en-US" sz="1200" b="0" kern="1200" dirty="0" smtClean="0">
                <a:solidFill>
                  <a:schemeClr val="tx1"/>
                </a:solidFill>
                <a:effectLst/>
                <a:latin typeface="+mn-lt"/>
                <a:ea typeface="+mn-ea"/>
                <a:cs typeface="+mn-cs"/>
              </a:rPr>
              <a:t>, die </a:t>
            </a:r>
            <a:r>
              <a:rPr lang="en-US" sz="1200" b="0" kern="1200" dirty="0" err="1" smtClean="0">
                <a:solidFill>
                  <a:schemeClr val="tx1"/>
                </a:solidFill>
                <a:effectLst/>
                <a:latin typeface="+mn-lt"/>
                <a:ea typeface="+mn-ea"/>
                <a:cs typeface="+mn-cs"/>
              </a:rPr>
              <a:t>mit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hoher</a:t>
            </a:r>
            <a:r>
              <a:rPr lang="en-US" sz="1200" b="0" kern="1200" dirty="0" smtClean="0">
                <a:solidFill>
                  <a:schemeClr val="tx1"/>
                </a:solidFill>
                <a:effectLst/>
                <a:latin typeface="+mn-lt"/>
                <a:ea typeface="+mn-ea"/>
                <a:cs typeface="+mn-cs"/>
              </a:rPr>
              <a:t> Rate </a:t>
            </a:r>
            <a:r>
              <a:rPr lang="en-US" sz="1200" b="0" kern="1200" dirty="0" err="1" smtClean="0">
                <a:solidFill>
                  <a:schemeClr val="tx1"/>
                </a:solidFill>
                <a:effectLst/>
                <a:latin typeface="+mn-lt"/>
                <a:ea typeface="+mn-ea"/>
                <a:cs typeface="+mn-cs"/>
              </a:rPr>
              <a:t>ein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thromboembolisches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Ereignis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erlitten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hatten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Koeleman</a:t>
            </a:r>
            <a:r>
              <a:rPr lang="en-US" sz="1200" b="0" kern="1200" dirty="0" smtClean="0">
                <a:solidFill>
                  <a:schemeClr val="tx1"/>
                </a:solidFill>
                <a:effectLst/>
                <a:latin typeface="+mn-lt"/>
                <a:ea typeface="+mn-ea"/>
                <a:cs typeface="+mn-cs"/>
              </a:rPr>
              <a:t> et al. 1994; </a:t>
            </a:r>
            <a:r>
              <a:rPr lang="en-US" sz="1200" b="0" kern="1200" dirty="0" err="1" smtClean="0">
                <a:solidFill>
                  <a:schemeClr val="tx1"/>
                </a:solidFill>
                <a:effectLst/>
                <a:latin typeface="+mn-lt"/>
                <a:ea typeface="+mn-ea"/>
                <a:cs typeface="+mn-cs"/>
              </a:rPr>
              <a:t>Rosendaal</a:t>
            </a:r>
            <a:r>
              <a:rPr lang="en-US" sz="1200" b="0" kern="1200" dirty="0" smtClean="0">
                <a:solidFill>
                  <a:schemeClr val="tx1"/>
                </a:solidFill>
                <a:effectLst/>
                <a:latin typeface="+mn-lt"/>
                <a:ea typeface="+mn-ea"/>
                <a:cs typeface="+mn-cs"/>
              </a:rPr>
              <a:t> 1999). In </a:t>
            </a:r>
            <a:r>
              <a:rPr lang="en-US" sz="1200" b="0" kern="1200" dirty="0" err="1" smtClean="0">
                <a:solidFill>
                  <a:schemeClr val="tx1"/>
                </a:solidFill>
                <a:effectLst/>
                <a:latin typeface="+mn-lt"/>
                <a:ea typeface="+mn-ea"/>
                <a:cs typeface="+mn-cs"/>
              </a:rPr>
              <a:t>Unkenntnis</a:t>
            </a:r>
            <a:r>
              <a:rPr lang="en-US" sz="1200" b="0" kern="1200" dirty="0" smtClean="0">
                <a:solidFill>
                  <a:schemeClr val="tx1"/>
                </a:solidFill>
                <a:effectLst/>
                <a:latin typeface="+mn-lt"/>
                <a:ea typeface="+mn-ea"/>
                <a:cs typeface="+mn-cs"/>
              </a:rPr>
              <a:t> des </a:t>
            </a:r>
            <a:r>
              <a:rPr lang="en-US" sz="1200" b="0" kern="1200" dirty="0" err="1" smtClean="0">
                <a:solidFill>
                  <a:schemeClr val="tx1"/>
                </a:solidFill>
                <a:effectLst/>
                <a:latin typeface="+mn-lt"/>
                <a:ea typeface="+mn-ea"/>
                <a:cs typeface="+mn-cs"/>
              </a:rPr>
              <a:t>Doppeldefekts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wurde</a:t>
            </a:r>
            <a:r>
              <a:rPr lang="en-US" sz="1200" b="0" kern="1200" dirty="0" smtClean="0">
                <a:solidFill>
                  <a:schemeClr val="tx1"/>
                </a:solidFill>
                <a:effectLst/>
                <a:latin typeface="+mn-lt"/>
                <a:ea typeface="+mn-ea"/>
                <a:cs typeface="+mn-cs"/>
              </a:rPr>
              <a:t> das </a:t>
            </a:r>
            <a:r>
              <a:rPr lang="en-US" sz="1200" b="0" kern="1200" dirty="0" err="1" smtClean="0">
                <a:solidFill>
                  <a:schemeClr val="tx1"/>
                </a:solidFill>
                <a:effectLst/>
                <a:latin typeface="+mn-lt"/>
                <a:ea typeface="+mn-ea"/>
                <a:cs typeface="+mn-cs"/>
              </a:rPr>
              <a:t>Thromboserisiko</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für</a:t>
            </a:r>
            <a:r>
              <a:rPr lang="en-US" sz="1200" b="0" kern="1200" dirty="0" smtClean="0">
                <a:solidFill>
                  <a:schemeClr val="tx1"/>
                </a:solidFill>
                <a:effectLst/>
                <a:latin typeface="+mn-lt"/>
                <a:ea typeface="+mn-ea"/>
                <a:cs typeface="+mn-cs"/>
              </a:rPr>
              <a:t> den </a:t>
            </a:r>
            <a:r>
              <a:rPr lang="en-US" sz="1200" b="0" kern="1200" dirty="0" err="1" smtClean="0">
                <a:solidFill>
                  <a:schemeClr val="tx1"/>
                </a:solidFill>
                <a:effectLst/>
                <a:latin typeface="+mn-lt"/>
                <a:ea typeface="+mn-ea"/>
                <a:cs typeface="+mn-cs"/>
              </a:rPr>
              <a:t>Protein­C­Mangel</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daher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überschätzt</a:t>
            </a:r>
            <a:r>
              <a:rPr lang="en-US" sz="1200" b="0" kern="1200" dirty="0" smtClean="0">
                <a:solidFill>
                  <a:schemeClr val="tx1"/>
                </a:solidFill>
                <a:effectLst/>
                <a:latin typeface="+mn-lt"/>
                <a:ea typeface="+mn-ea"/>
                <a:cs typeface="+mn-cs"/>
              </a:rPr>
              <a:t>. Die </a:t>
            </a:r>
            <a:r>
              <a:rPr lang="en-US" sz="1200" b="0" kern="1200" dirty="0" err="1" smtClean="0">
                <a:solidFill>
                  <a:schemeClr val="tx1"/>
                </a:solidFill>
                <a:effectLst/>
                <a:latin typeface="+mn-lt"/>
                <a:ea typeface="+mn-ea"/>
                <a:cs typeface="+mn-cs"/>
              </a:rPr>
              <a:t>Quantifizierung</a:t>
            </a:r>
            <a:r>
              <a:rPr lang="en-US" sz="1200" b="0" kern="1200" dirty="0" smtClean="0">
                <a:solidFill>
                  <a:schemeClr val="tx1"/>
                </a:solidFill>
                <a:effectLst/>
                <a:latin typeface="+mn-lt"/>
                <a:ea typeface="+mn-ea"/>
                <a:cs typeface="+mn-cs"/>
              </a:rPr>
              <a:t> des </a:t>
            </a:r>
            <a:r>
              <a:rPr lang="en-US" sz="1200" b="0" kern="1200" dirty="0" err="1" smtClean="0">
                <a:solidFill>
                  <a:schemeClr val="tx1"/>
                </a:solidFill>
                <a:effectLst/>
                <a:latin typeface="+mn-lt"/>
                <a:ea typeface="+mn-ea"/>
                <a:cs typeface="+mn-cs"/>
              </a:rPr>
              <a:t>relativen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Risikos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eines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hereditären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thrombophilen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Risikofaktors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wird</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durch</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Selektion</a:t>
            </a:r>
            <a:r>
              <a:rPr lang="en-US" sz="1200" b="0" kern="1200" dirty="0" smtClean="0">
                <a:solidFill>
                  <a:schemeClr val="tx1"/>
                </a:solidFill>
                <a:effectLst/>
                <a:latin typeface="+mn-lt"/>
                <a:ea typeface="+mn-ea"/>
                <a:cs typeface="+mn-cs"/>
              </a:rPr>
              <a:t> von </a:t>
            </a:r>
            <a:r>
              <a:rPr lang="en-US" sz="1200" b="0" kern="1200" dirty="0" err="1" smtClean="0">
                <a:solidFill>
                  <a:schemeClr val="tx1"/>
                </a:solidFill>
                <a:effectLst/>
                <a:latin typeface="+mn-lt"/>
                <a:ea typeface="+mn-ea"/>
                <a:cs typeface="+mn-cs"/>
              </a:rPr>
              <a:t>Patienten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mit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Mehrfachdefekten</a:t>
            </a:r>
            <a:r>
              <a:rPr lang="en-US" sz="1200" b="0" kern="1200" dirty="0" smtClean="0">
                <a:solidFill>
                  <a:schemeClr val="tx1"/>
                </a:solidFill>
                <a:effectLst/>
                <a:latin typeface="+mn-lt"/>
                <a:ea typeface="+mn-ea"/>
                <a:cs typeface="+mn-cs"/>
              </a:rPr>
              <a:t> und </a:t>
            </a:r>
            <a:r>
              <a:rPr lang="en-US" sz="1200" b="0" kern="1200" dirty="0" err="1" smtClean="0">
                <a:solidFill>
                  <a:schemeClr val="tx1"/>
                </a:solidFill>
                <a:effectLst/>
                <a:latin typeface="+mn-lt"/>
                <a:ea typeface="+mn-ea"/>
                <a:cs typeface="+mn-cs"/>
              </a:rPr>
              <a:t>durch</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Interaktion</a:t>
            </a:r>
            <a:r>
              <a:rPr lang="en-US" sz="1200" b="0" kern="1200" dirty="0" smtClean="0">
                <a:solidFill>
                  <a:schemeClr val="tx1"/>
                </a:solidFill>
                <a:effectLst/>
                <a:latin typeface="+mn-lt"/>
                <a:ea typeface="+mn-ea"/>
                <a:cs typeface="+mn-cs"/>
              </a:rPr>
              <a:t> der </a:t>
            </a:r>
            <a:r>
              <a:rPr lang="en-US" sz="1200" b="0" kern="1200" dirty="0" err="1" smtClean="0">
                <a:solidFill>
                  <a:schemeClr val="tx1"/>
                </a:solidFill>
                <a:effectLst/>
                <a:latin typeface="+mn-lt"/>
                <a:ea typeface="+mn-ea"/>
                <a:cs typeface="+mn-cs"/>
              </a:rPr>
              <a:t>hereditären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Ri­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sikofaktoren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untereinander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erschwert</a:t>
            </a:r>
            <a:r>
              <a:rPr lang="en-US" sz="1200" b="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8B9B4E20-491B-5C4D-B264-6ACEE5F09539}" type="slidenum">
              <a:rPr lang="en-US" smtClean="0"/>
              <a:t>47</a:t>
            </a:fld>
            <a:endParaRPr lang="en-US"/>
          </a:p>
        </p:txBody>
      </p:sp>
    </p:spTree>
    <p:extLst>
      <p:ext uri="{BB962C8B-B14F-4D97-AF65-F5344CB8AC3E}">
        <p14:creationId xmlns:p14="http://schemas.microsoft.com/office/powerpoint/2010/main" val="4242981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B777005-2066-4EC4-A592-A226E0B58FF1}" type="slidenum">
              <a:rPr lang="en-GB" smtClean="0"/>
              <a:t>5</a:t>
            </a:fld>
            <a:endParaRPr lang="en-GB"/>
          </a:p>
        </p:txBody>
      </p:sp>
    </p:spTree>
    <p:extLst>
      <p:ext uri="{BB962C8B-B14F-4D97-AF65-F5344CB8AC3E}">
        <p14:creationId xmlns:p14="http://schemas.microsoft.com/office/powerpoint/2010/main" val="5983757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925ADBF-3DB4-7943-8EC7-9CE0534CD7BB}" type="slidenum">
              <a:rPr lang="de-DE" smtClean="0"/>
              <a:t>48</a:t>
            </a:fld>
            <a:endParaRPr lang="de-DE"/>
          </a:p>
        </p:txBody>
      </p:sp>
    </p:spTree>
    <p:extLst>
      <p:ext uri="{BB962C8B-B14F-4D97-AF65-F5344CB8AC3E}">
        <p14:creationId xmlns:p14="http://schemas.microsoft.com/office/powerpoint/2010/main" val="2821062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0,9 </a:t>
            </a:r>
            <a:r>
              <a:rPr lang="de-DE" dirty="0" err="1" smtClean="0"/>
              <a:t>vs</a:t>
            </a:r>
            <a:r>
              <a:rPr lang="de-DE" dirty="0" smtClean="0"/>
              <a:t> 0,88</a:t>
            </a:r>
          </a:p>
          <a:p>
            <a:r>
              <a:rPr lang="de-DE" dirty="0" smtClean="0"/>
              <a:t>2,7 </a:t>
            </a:r>
            <a:r>
              <a:rPr lang="de-DE" dirty="0" err="1" smtClean="0"/>
              <a:t>vs</a:t>
            </a:r>
            <a:r>
              <a:rPr lang="de-DE" dirty="0" smtClean="0"/>
              <a:t> 2,3</a:t>
            </a:r>
            <a:endParaRPr lang="de-DE" dirty="0"/>
          </a:p>
        </p:txBody>
      </p:sp>
      <p:sp>
        <p:nvSpPr>
          <p:cNvPr id="4" name="Foliennummernplatzhalter 3"/>
          <p:cNvSpPr>
            <a:spLocks noGrp="1"/>
          </p:cNvSpPr>
          <p:nvPr>
            <p:ph type="sldNum" sz="quarter" idx="10"/>
          </p:nvPr>
        </p:nvSpPr>
        <p:spPr/>
        <p:txBody>
          <a:bodyPr/>
          <a:lstStyle/>
          <a:p>
            <a:fld id="{F925ADBF-3DB4-7943-8EC7-9CE0534CD7BB}" type="slidenum">
              <a:rPr lang="de-DE" smtClean="0"/>
              <a:t>49</a:t>
            </a:fld>
            <a:endParaRPr lang="de-DE"/>
          </a:p>
        </p:txBody>
      </p:sp>
    </p:spTree>
    <p:extLst>
      <p:ext uri="{BB962C8B-B14F-4D97-AF65-F5344CB8AC3E}">
        <p14:creationId xmlns:p14="http://schemas.microsoft.com/office/powerpoint/2010/main" val="6709799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Thrombose und Flugreisen </a:t>
            </a:r>
            <a:endParaRPr lang="de-DE" dirty="0" smtClean="0"/>
          </a:p>
          <a:p>
            <a:r>
              <a:rPr lang="de-DE" sz="1200" kern="1200" dirty="0" smtClean="0">
                <a:solidFill>
                  <a:schemeClr val="tx1"/>
                </a:solidFill>
                <a:effectLst/>
                <a:latin typeface="+mn-lt"/>
                <a:ea typeface="+mn-ea"/>
                <a:cs typeface="+mn-cs"/>
              </a:rPr>
              <a:t>Das Risiko </a:t>
            </a:r>
            <a:r>
              <a:rPr lang="de-DE" sz="1200" kern="1200" dirty="0" err="1" smtClean="0">
                <a:solidFill>
                  <a:schemeClr val="tx1"/>
                </a:solidFill>
                <a:effectLst/>
                <a:latin typeface="+mn-lt"/>
                <a:ea typeface="+mn-ea"/>
                <a:cs typeface="+mn-cs"/>
              </a:rPr>
              <a:t>für</a:t>
            </a:r>
            <a:r>
              <a:rPr lang="de-DE" sz="1200" kern="1200" dirty="0" smtClean="0">
                <a:solidFill>
                  <a:schemeClr val="tx1"/>
                </a:solidFill>
                <a:effectLst/>
                <a:latin typeface="+mn-lt"/>
                <a:ea typeface="+mn-ea"/>
                <a:cs typeface="+mn-cs"/>
              </a:rPr>
              <a:t> Thrombosen bei Flugreisen ist so gering, dass es auch mit </a:t>
            </a:r>
            <a:r>
              <a:rPr lang="de-DE" sz="1200" kern="1200" dirty="0" err="1" smtClean="0">
                <a:solidFill>
                  <a:schemeClr val="tx1"/>
                </a:solidFill>
                <a:effectLst/>
                <a:latin typeface="+mn-lt"/>
                <a:ea typeface="+mn-ea"/>
                <a:cs typeface="+mn-cs"/>
              </a:rPr>
              <a:t>aufwän</a:t>
            </a:r>
            <a:r>
              <a:rPr lang="de-DE" sz="1200" kern="1200" dirty="0" smtClean="0">
                <a:solidFill>
                  <a:schemeClr val="tx1"/>
                </a:solidFill>
                <a:effectLst/>
                <a:latin typeface="+mn-lt"/>
                <a:ea typeface="+mn-ea"/>
                <a:cs typeface="+mn-cs"/>
              </a:rPr>
              <a:t>- digen Studienmethoden nur gerade eben messbar ist. Wenn </a:t>
            </a:r>
            <a:r>
              <a:rPr lang="de-DE" sz="1200" kern="1200" dirty="0" err="1" smtClean="0">
                <a:solidFill>
                  <a:schemeClr val="tx1"/>
                </a:solidFill>
                <a:effectLst/>
                <a:latin typeface="+mn-lt"/>
                <a:ea typeface="+mn-ea"/>
                <a:cs typeface="+mn-cs"/>
              </a:rPr>
              <a:t>überhaupt</a:t>
            </a:r>
            <a:r>
              <a:rPr lang="de-DE" sz="1200" kern="1200" dirty="0" smtClean="0">
                <a:solidFill>
                  <a:schemeClr val="tx1"/>
                </a:solidFill>
                <a:effectLst/>
                <a:latin typeface="+mn-lt"/>
                <a:ea typeface="+mn-ea"/>
                <a:cs typeface="+mn-cs"/>
              </a:rPr>
              <a:t>, haben nur Passagiere auf sehr langen </a:t>
            </a:r>
            <a:r>
              <a:rPr lang="de-DE" sz="1200" kern="1200" dirty="0" err="1" smtClean="0">
                <a:solidFill>
                  <a:schemeClr val="tx1"/>
                </a:solidFill>
                <a:effectLst/>
                <a:latin typeface="+mn-lt"/>
                <a:ea typeface="+mn-ea"/>
                <a:cs typeface="+mn-cs"/>
              </a:rPr>
              <a:t>Flügen</a:t>
            </a:r>
            <a:r>
              <a:rPr lang="de-DE" sz="1200" kern="1200" dirty="0" smtClean="0">
                <a:solidFill>
                  <a:schemeClr val="tx1"/>
                </a:solidFill>
                <a:effectLst/>
                <a:latin typeface="+mn-lt"/>
                <a:ea typeface="+mn-ea"/>
                <a:cs typeface="+mn-cs"/>
              </a:rPr>
              <a:t> (mehr als 8 oder 10 Stunden), im Alter von </a:t>
            </a:r>
            <a:r>
              <a:rPr lang="de-DE" sz="1200" kern="1200" dirty="0" err="1" smtClean="0">
                <a:solidFill>
                  <a:schemeClr val="tx1"/>
                </a:solidFill>
                <a:effectLst/>
                <a:latin typeface="+mn-lt"/>
                <a:ea typeface="+mn-ea"/>
                <a:cs typeface="+mn-cs"/>
              </a:rPr>
              <a:t>über</a:t>
            </a:r>
            <a:r>
              <a:rPr lang="de-DE" sz="1200" kern="1200" dirty="0" smtClean="0">
                <a:solidFill>
                  <a:schemeClr val="tx1"/>
                </a:solidFill>
                <a:effectLst/>
                <a:latin typeface="+mn-lt"/>
                <a:ea typeface="+mn-ea"/>
                <a:cs typeface="+mn-cs"/>
              </a:rPr>
              <a:t> 50 oder 60 Jahren, solche mit Krampf- adern oder mit einer Thrombose in der Vorgeschichte ein fassbares Risiko. Keine der vorbeugenden Maßnahmen (</a:t>
            </a:r>
            <a:r>
              <a:rPr lang="de-DE" sz="1200" kern="1200" dirty="0" err="1" smtClean="0">
                <a:solidFill>
                  <a:schemeClr val="tx1"/>
                </a:solidFill>
                <a:effectLst/>
                <a:latin typeface="+mn-lt"/>
                <a:ea typeface="+mn-ea"/>
                <a:cs typeface="+mn-cs"/>
              </a:rPr>
              <a:t>Kompres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sionsstrümpfe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Bewegungsübungen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Medi</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kamente</a:t>
            </a:r>
            <a:r>
              <a:rPr lang="de-DE" sz="1200" kern="1200" dirty="0" smtClean="0">
                <a:solidFill>
                  <a:schemeClr val="tx1"/>
                </a:solidFill>
                <a:effectLst/>
                <a:latin typeface="+mn-lt"/>
                <a:ea typeface="+mn-ea"/>
                <a:cs typeface="+mn-cs"/>
              </a:rPr>
              <a:t> zur Thromboseprophylaxe) sind in Studien als wirksam belegt worden. </a:t>
            </a:r>
            <a:endParaRPr lang="de-DE" dirty="0" smtClean="0"/>
          </a:p>
          <a:p>
            <a:r>
              <a:rPr lang="de-DE" sz="1200" kern="1200" dirty="0" smtClean="0">
                <a:solidFill>
                  <a:schemeClr val="tx1"/>
                </a:solidFill>
                <a:effectLst/>
                <a:latin typeface="+mn-lt"/>
                <a:ea typeface="+mn-ea"/>
                <a:cs typeface="+mn-cs"/>
              </a:rPr>
              <a:t>Hatten Sie schon einmal eine Thrombose, legen Sie </a:t>
            </a:r>
            <a:r>
              <a:rPr lang="de-DE" sz="1200" kern="1200" dirty="0" err="1" smtClean="0">
                <a:solidFill>
                  <a:schemeClr val="tx1"/>
                </a:solidFill>
                <a:effectLst/>
                <a:latin typeface="+mn-lt"/>
                <a:ea typeface="+mn-ea"/>
                <a:cs typeface="+mn-cs"/>
              </a:rPr>
              <a:t>für</a:t>
            </a:r>
            <a:r>
              <a:rPr lang="de-DE" sz="1200" kern="1200" dirty="0" smtClean="0">
                <a:solidFill>
                  <a:schemeClr val="tx1"/>
                </a:solidFill>
                <a:effectLst/>
                <a:latin typeface="+mn-lt"/>
                <a:ea typeface="+mn-ea"/>
                <a:cs typeface="+mn-cs"/>
              </a:rPr>
              <a:t> den Langstreckenflug Ihren Kompressionsstrumpf an und halten Sie mit Fußgymnastik Ihre Durchblutung in Gang. Die Wirksamkeit von Thrombose- spritzen bei Flugreisen ließ sich bisher nicht nachweisen, deshalb werden sie von der Krankenkasse nicht bezahlt. Nehmen Sie aktuell noch Gerinnungs- </a:t>
            </a:r>
            <a:r>
              <a:rPr lang="de-DE" sz="1200" kern="1200" dirty="0" err="1" smtClean="0">
                <a:solidFill>
                  <a:schemeClr val="tx1"/>
                </a:solidFill>
                <a:effectLst/>
                <a:latin typeface="+mn-lt"/>
                <a:ea typeface="+mn-ea"/>
                <a:cs typeface="+mn-cs"/>
              </a:rPr>
              <a:t>hemmer</a:t>
            </a:r>
            <a:r>
              <a:rPr lang="de-DE" sz="1200" kern="1200" dirty="0" smtClean="0">
                <a:solidFill>
                  <a:schemeClr val="tx1"/>
                </a:solidFill>
                <a:effectLst/>
                <a:latin typeface="+mn-lt"/>
                <a:ea typeface="+mn-ea"/>
                <a:cs typeface="+mn-cs"/>
              </a:rPr>
              <a:t> ein, </a:t>
            </a:r>
            <a:r>
              <a:rPr lang="de-DE" sz="1200" kern="1200" dirty="0" err="1" smtClean="0">
                <a:solidFill>
                  <a:schemeClr val="tx1"/>
                </a:solidFill>
                <a:effectLst/>
                <a:latin typeface="+mn-lt"/>
                <a:ea typeface="+mn-ea"/>
                <a:cs typeface="+mn-cs"/>
              </a:rPr>
              <a:t>schützt</a:t>
            </a:r>
            <a:r>
              <a:rPr lang="de-DE" sz="1200" kern="1200" dirty="0" smtClean="0">
                <a:solidFill>
                  <a:schemeClr val="tx1"/>
                </a:solidFill>
                <a:effectLst/>
                <a:latin typeface="+mn-lt"/>
                <a:ea typeface="+mn-ea"/>
                <a:cs typeface="+mn-cs"/>
              </a:rPr>
              <a:t> Sie das auch ohne jede andere Maßnahme sicher vor einer erneuten Thrombose. </a:t>
            </a:r>
            <a:endParaRPr lang="de-DE" dirty="0" smtClean="0"/>
          </a:p>
          <a:p>
            <a:endParaRPr lang="de-DE" dirty="0"/>
          </a:p>
        </p:txBody>
      </p:sp>
      <p:sp>
        <p:nvSpPr>
          <p:cNvPr id="4" name="Foliennummernplatzhalter 3"/>
          <p:cNvSpPr>
            <a:spLocks noGrp="1"/>
          </p:cNvSpPr>
          <p:nvPr>
            <p:ph type="sldNum" sz="quarter" idx="10"/>
          </p:nvPr>
        </p:nvSpPr>
        <p:spPr/>
        <p:txBody>
          <a:bodyPr/>
          <a:lstStyle/>
          <a:p>
            <a:fld id="{88B8C443-61BB-8341-B966-C83597BE16A4}" type="slidenum">
              <a:rPr lang="de-DE" smtClean="0"/>
              <a:t>50</a:t>
            </a:fld>
            <a:endParaRPr lang="de-DE"/>
          </a:p>
        </p:txBody>
      </p:sp>
    </p:spTree>
    <p:extLst>
      <p:ext uri="{BB962C8B-B14F-4D97-AF65-F5344CB8AC3E}">
        <p14:creationId xmlns:p14="http://schemas.microsoft.com/office/powerpoint/2010/main" val="9455067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latin typeface="+mn-lt"/>
                <a:ea typeface="+mn-ea"/>
                <a:cs typeface="+mn-cs"/>
              </a:rPr>
              <a:t>Die Therapie hat sich beispielsweise in der norwegischen „</a:t>
            </a:r>
            <a:r>
              <a:rPr lang="de-DE" sz="1200" kern="1200" dirty="0" err="1" smtClean="0">
                <a:solidFill>
                  <a:schemeClr val="tx1"/>
                </a:solidFill>
                <a:latin typeface="+mn-lt"/>
                <a:ea typeface="+mn-ea"/>
                <a:cs typeface="+mn-cs"/>
              </a:rPr>
              <a:t>CaVenT</a:t>
            </a:r>
            <a:r>
              <a:rPr lang="de-DE" sz="1200" kern="1200" dirty="0" smtClean="0">
                <a:solidFill>
                  <a:schemeClr val="tx1"/>
                </a:solidFill>
                <a:latin typeface="+mn-lt"/>
                <a:ea typeface="+mn-ea"/>
                <a:cs typeface="+mn-cs"/>
              </a:rPr>
              <a:t>“ Studie als effektiv erwiesen (Lancet 2012; 379: 31-38). Die Häufigkeit des postthrombotischen Syndroms konnte dort gegenüber einer alleinigen </a:t>
            </a:r>
            <a:r>
              <a:rPr lang="de-DE" sz="1200" kern="1200" dirty="0" err="1" smtClean="0">
                <a:solidFill>
                  <a:schemeClr val="tx1"/>
                </a:solidFill>
                <a:latin typeface="+mn-lt"/>
                <a:ea typeface="+mn-ea"/>
                <a:cs typeface="+mn-cs"/>
              </a:rPr>
              <a:t>Heparinisierung</a:t>
            </a:r>
            <a:r>
              <a:rPr lang="de-DE" sz="1200" kern="1200" dirty="0" smtClean="0">
                <a:solidFill>
                  <a:schemeClr val="tx1"/>
                </a:solidFill>
                <a:latin typeface="+mn-lt"/>
                <a:ea typeface="+mn-ea"/>
                <a:cs typeface="+mn-cs"/>
              </a:rPr>
              <a:t> von 55 auf 41 Prozent gesenkt werden (</a:t>
            </a:r>
            <a:r>
              <a:rPr lang="de-DE" sz="1200" kern="1200" dirty="0" err="1" smtClean="0">
                <a:solidFill>
                  <a:schemeClr val="tx1"/>
                </a:solidFill>
                <a:latin typeface="+mn-lt"/>
                <a:ea typeface="+mn-ea"/>
                <a:cs typeface="+mn-cs"/>
              </a:rPr>
              <a:t>Number</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Needed</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to</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Treat</a:t>
            </a:r>
            <a:r>
              <a:rPr lang="de-DE" sz="1200" kern="1200" dirty="0" smtClean="0">
                <a:solidFill>
                  <a:schemeClr val="tx1"/>
                </a:solidFill>
                <a:latin typeface="+mn-lt"/>
                <a:ea typeface="+mn-ea"/>
                <a:cs typeface="+mn-cs"/>
              </a:rPr>
              <a:t> 7). Die Durchführung der Therapie ist jedoch kompliziert und der Einsatz des </a:t>
            </a:r>
            <a:r>
              <a:rPr lang="de-DE" sz="1200" kern="1200" dirty="0" err="1" smtClean="0">
                <a:solidFill>
                  <a:schemeClr val="tx1"/>
                </a:solidFill>
                <a:latin typeface="+mn-lt"/>
                <a:ea typeface="+mn-ea"/>
                <a:cs typeface="+mn-cs"/>
              </a:rPr>
              <a:t>Fibrinolytikums</a:t>
            </a:r>
            <a:r>
              <a:rPr lang="de-DE" sz="1200" kern="1200" dirty="0" smtClean="0">
                <a:solidFill>
                  <a:schemeClr val="tx1"/>
                </a:solidFill>
                <a:latin typeface="+mn-lt"/>
                <a:ea typeface="+mn-ea"/>
                <a:cs typeface="+mn-cs"/>
              </a:rPr>
              <a:t> kann zu schweren Blutungen führen.</a:t>
            </a:r>
          </a:p>
          <a:p>
            <a:r>
              <a:rPr lang="de-DE" sz="1200" kern="1200" dirty="0" smtClean="0">
                <a:solidFill>
                  <a:schemeClr val="tx1"/>
                </a:solidFill>
                <a:latin typeface="+mn-lt"/>
                <a:ea typeface="+mn-ea"/>
                <a:cs typeface="+mn-cs"/>
              </a:rPr>
              <a:t>Derzeit werden deshalb weitere klinische Studien wie „Thrombus </a:t>
            </a:r>
            <a:r>
              <a:rPr lang="de-DE" sz="1200" kern="1200" dirty="0" err="1" smtClean="0">
                <a:solidFill>
                  <a:schemeClr val="tx1"/>
                </a:solidFill>
                <a:latin typeface="+mn-lt"/>
                <a:ea typeface="+mn-ea"/>
                <a:cs typeface="+mn-cs"/>
              </a:rPr>
              <a:t>Removal</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With</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Adjunctive</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Catheter-Directed</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Thrombolysis</a:t>
            </a:r>
            <a:r>
              <a:rPr lang="de-DE" sz="1200" kern="1200" dirty="0" smtClean="0">
                <a:solidFill>
                  <a:schemeClr val="tx1"/>
                </a:solidFill>
                <a:latin typeface="+mn-lt"/>
                <a:ea typeface="+mn-ea"/>
                <a:cs typeface="+mn-cs"/>
              </a:rPr>
              <a:t>“ (ATTRACT)  durchgeführt, deren Ergebnisse aber erst in einigen Jahren vorliegen werden. Dennoch bieten bereits viele US-Kliniken die „</a:t>
            </a:r>
            <a:r>
              <a:rPr lang="de-DE" sz="1200" kern="1200" dirty="0" err="1" smtClean="0">
                <a:solidFill>
                  <a:schemeClr val="tx1"/>
                </a:solidFill>
                <a:latin typeface="+mn-lt"/>
                <a:ea typeface="+mn-ea"/>
                <a:cs typeface="+mn-cs"/>
              </a:rPr>
              <a:t>Catheter-Directed</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Thrombolysis</a:t>
            </a:r>
            <a:r>
              <a:rPr lang="de-DE" sz="1200" kern="1200" dirty="0" smtClean="0">
                <a:solidFill>
                  <a:schemeClr val="tx1"/>
                </a:solidFill>
                <a:latin typeface="+mn-lt"/>
                <a:ea typeface="+mn-ea"/>
                <a:cs typeface="+mn-cs"/>
              </a:rPr>
              <a:t>“ (CDT) an. Eine Auswertung des </a:t>
            </a:r>
            <a:r>
              <a:rPr lang="de-DE" sz="1200" kern="1200" dirty="0" err="1" smtClean="0">
                <a:solidFill>
                  <a:schemeClr val="tx1"/>
                </a:solidFill>
                <a:latin typeface="+mn-lt"/>
                <a:ea typeface="+mn-ea"/>
                <a:cs typeface="+mn-cs"/>
              </a:rPr>
              <a:t>Nation­wide</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Inpatient</a:t>
            </a:r>
            <a:r>
              <a:rPr lang="de-DE" sz="1200" kern="1200" dirty="0" smtClean="0">
                <a:solidFill>
                  <a:schemeClr val="tx1"/>
                </a:solidFill>
                <a:latin typeface="+mn-lt"/>
                <a:ea typeface="+mn-ea"/>
                <a:cs typeface="+mn-cs"/>
              </a:rPr>
              <a:t> Sample, einem landesweiten Patientenregister, zeigt, dass der Anteil der CDT an allen Behandlungen der tiefen Venenthrombose von 2,3 Prozent in 2005 auf 5,9 Prozent in 2010 angestiegen ist.</a:t>
            </a:r>
          </a:p>
          <a:p>
            <a:r>
              <a:rPr lang="de-DE" sz="1200" kern="1200" dirty="0" smtClean="0">
                <a:solidFill>
                  <a:schemeClr val="tx1"/>
                </a:solidFill>
                <a:latin typeface="+mn-lt"/>
                <a:ea typeface="+mn-ea"/>
                <a:cs typeface="+mn-cs"/>
              </a:rPr>
              <a:t>Die Analyse, die </a:t>
            </a:r>
            <a:r>
              <a:rPr lang="de-DE" sz="1200" kern="1200" dirty="0" err="1" smtClean="0">
                <a:solidFill>
                  <a:schemeClr val="tx1"/>
                </a:solidFill>
                <a:latin typeface="+mn-lt"/>
                <a:ea typeface="+mn-ea"/>
                <a:cs typeface="+mn-cs"/>
              </a:rPr>
              <a:t>Riyaz</a:t>
            </a:r>
            <a:r>
              <a:rPr lang="de-DE" sz="1200" kern="1200" dirty="0" smtClean="0">
                <a:solidFill>
                  <a:schemeClr val="tx1"/>
                </a:solidFill>
                <a:latin typeface="+mn-lt"/>
                <a:ea typeface="+mn-ea"/>
                <a:cs typeface="+mn-cs"/>
              </a:rPr>
              <a:t> Bashir von der Temple University School </a:t>
            </a:r>
            <a:r>
              <a:rPr lang="de-DE" sz="1200" kern="1200" dirty="0" err="1" smtClean="0">
                <a:solidFill>
                  <a:schemeClr val="tx1"/>
                </a:solidFill>
                <a:latin typeface="+mn-lt"/>
                <a:ea typeface="+mn-ea"/>
                <a:cs typeface="+mn-cs"/>
              </a:rPr>
              <a:t>of</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Medicine</a:t>
            </a:r>
            <a:r>
              <a:rPr lang="de-DE" sz="1200" kern="1200" dirty="0" smtClean="0">
                <a:solidFill>
                  <a:schemeClr val="tx1"/>
                </a:solidFill>
                <a:latin typeface="+mn-lt"/>
                <a:ea typeface="+mn-ea"/>
                <a:cs typeface="+mn-cs"/>
              </a:rPr>
              <a:t> in Phila­delphia vorstellt, zeigt weiter, dass die Therapie nicht unproblematisch ist. Die Zahl der Todesfälle in der Klinik war mit 1,2 Prozent gegenüber 0,9 Prozent zwar nur tendenziell erhöht. Es benötigten aber signifikant mehr Patienten Bluttransfusionen (11,1 versus 6,5 Prozent), es kam häufiger zu Lungenembolien (17,9 versus 11,4 Prozent) und zu Hirnblutungen (0,9 versus 0,3 Prozent).</a:t>
            </a:r>
          </a:p>
          <a:p>
            <a:r>
              <a:rPr lang="de-DE" sz="1200" kern="1200" dirty="0" smtClean="0">
                <a:solidFill>
                  <a:schemeClr val="tx1"/>
                </a:solidFill>
                <a:latin typeface="+mn-lt"/>
                <a:ea typeface="+mn-ea"/>
                <a:cs typeface="+mn-cs"/>
              </a:rPr>
              <a:t>Den Patienten mussten nach der Behandlung häufiger </a:t>
            </a:r>
            <a:r>
              <a:rPr lang="de-DE" sz="1200" kern="1200" dirty="0" err="1" smtClean="0">
                <a:solidFill>
                  <a:schemeClr val="tx1"/>
                </a:solidFill>
                <a:latin typeface="+mn-lt"/>
                <a:ea typeface="+mn-ea"/>
                <a:cs typeface="+mn-cs"/>
              </a:rPr>
              <a:t>Vena</a:t>
            </a:r>
            <a:r>
              <a:rPr lang="de-DE" sz="1200" kern="1200" dirty="0" smtClean="0">
                <a:solidFill>
                  <a:schemeClr val="tx1"/>
                </a:solidFill>
                <a:latin typeface="+mn-lt"/>
                <a:ea typeface="+mn-ea"/>
                <a:cs typeface="+mn-cs"/>
              </a:rPr>
              <a:t>-</a:t>
            </a:r>
            <a:r>
              <a:rPr lang="de-DE" sz="1200" kern="1200" dirty="0" err="1" smtClean="0">
                <a:solidFill>
                  <a:schemeClr val="tx1"/>
                </a:solidFill>
                <a:latin typeface="+mn-lt"/>
                <a:ea typeface="+mn-ea"/>
                <a:cs typeface="+mn-cs"/>
              </a:rPr>
              <a:t>Cava</a:t>
            </a:r>
            <a:r>
              <a:rPr lang="de-DE" sz="1200" kern="1200" dirty="0" smtClean="0">
                <a:solidFill>
                  <a:schemeClr val="tx1"/>
                </a:solidFill>
                <a:latin typeface="+mn-lt"/>
                <a:ea typeface="+mn-ea"/>
                <a:cs typeface="+mn-cs"/>
              </a:rPr>
              <a:t>-Filter implantiert werden (34,8 versus 15,6 Prozent). Hinzu kommt, dass die Patienten länger in der Klinik (7,2 versus 5,0 Tage) lagen und die Behandlungskosten sich fast verdreifachten (85.094 versus 28.164 US-Dollar).</a:t>
            </a:r>
          </a:p>
          <a:p>
            <a:r>
              <a:rPr lang="de-DE" sz="1200" kern="1200" dirty="0" smtClean="0">
                <a:solidFill>
                  <a:schemeClr val="tx1"/>
                </a:solidFill>
                <a:latin typeface="+mn-lt"/>
                <a:ea typeface="+mn-ea"/>
                <a:cs typeface="+mn-cs"/>
              </a:rPr>
              <a:t>Dies könnte darauf hinweisen, dass die CDT sich in der täglichen Praxis als problema­tischer erweist, als die Ergebnisse der bisherigen klinischen Studien erwarten lassen. Die letztlich retrospektive Registeranalyse kann allerdings nicht ausschließen, dass es durch eine selektive Auswahl von Patienten zu Verzerrungen bei den Ergebnissen gekommen ist. Es könnte jedoch auch sein, dass die Ärzte den Nutzen der Therapie über-, und die Risiken unterschätzen. Bashir rät deshalb, die Therapie auf Patienten mit einem niedrigen Blutungsrisiko zu beschränken, bei denen gleichzeitig die Gefahr eines Postthrombotischen Syndroms hoch ist. </a:t>
            </a:r>
            <a:endParaRPr lang="de-DE" dirty="0"/>
          </a:p>
        </p:txBody>
      </p:sp>
      <p:sp>
        <p:nvSpPr>
          <p:cNvPr id="4" name="Foliennummernplatzhalter 3"/>
          <p:cNvSpPr>
            <a:spLocks noGrp="1"/>
          </p:cNvSpPr>
          <p:nvPr>
            <p:ph type="sldNum" sz="quarter" idx="10"/>
          </p:nvPr>
        </p:nvSpPr>
        <p:spPr/>
        <p:txBody>
          <a:bodyPr/>
          <a:lstStyle/>
          <a:p>
            <a:fld id="{3DF4EBDC-D675-9040-A021-8C5CCD16F774}" type="slidenum">
              <a:rPr lang="de-DE" smtClean="0"/>
              <a:t>51</a:t>
            </a:fld>
            <a:endParaRPr lang="de-DE"/>
          </a:p>
        </p:txBody>
      </p:sp>
    </p:spTree>
    <p:extLst>
      <p:ext uri="{BB962C8B-B14F-4D97-AF65-F5344CB8AC3E}">
        <p14:creationId xmlns:p14="http://schemas.microsoft.com/office/powerpoint/2010/main" val="299877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a:t>
            </a:r>
            <a:r>
              <a:rPr lang="de-DE" baseline="0" dirty="0" smtClean="0"/>
              <a:t> 30% der Patienten mit LAE keine Risikofaktoren vorhanden!!!</a:t>
            </a:r>
            <a:endParaRPr lang="en-GB" dirty="0"/>
          </a:p>
        </p:txBody>
      </p:sp>
      <p:sp>
        <p:nvSpPr>
          <p:cNvPr id="4" name="Foliennummernplatzhalter 3"/>
          <p:cNvSpPr>
            <a:spLocks noGrp="1"/>
          </p:cNvSpPr>
          <p:nvPr>
            <p:ph type="sldNum" sz="quarter" idx="10"/>
          </p:nvPr>
        </p:nvSpPr>
        <p:spPr/>
        <p:txBody>
          <a:bodyPr/>
          <a:lstStyle/>
          <a:p>
            <a:fld id="{2B777005-2066-4EC4-A592-A226E0B58FF1}" type="slidenum">
              <a:rPr lang="en-GB" smtClean="0"/>
              <a:t>6</a:t>
            </a:fld>
            <a:endParaRPr lang="en-GB"/>
          </a:p>
        </p:txBody>
      </p:sp>
    </p:spTree>
    <p:extLst>
      <p:ext uri="{BB962C8B-B14F-4D97-AF65-F5344CB8AC3E}">
        <p14:creationId xmlns:p14="http://schemas.microsoft.com/office/powerpoint/2010/main" val="598375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a:t>
            </a:r>
            <a:r>
              <a:rPr lang="de-DE" baseline="0" dirty="0" smtClean="0"/>
              <a:t> 30% der Patienten mit LAE keine Risikofaktoren vorhanden!!!</a:t>
            </a:r>
            <a:endParaRPr lang="en-GB" dirty="0"/>
          </a:p>
        </p:txBody>
      </p:sp>
      <p:sp>
        <p:nvSpPr>
          <p:cNvPr id="4" name="Foliennummernplatzhalter 3"/>
          <p:cNvSpPr>
            <a:spLocks noGrp="1"/>
          </p:cNvSpPr>
          <p:nvPr>
            <p:ph type="sldNum" sz="quarter" idx="10"/>
          </p:nvPr>
        </p:nvSpPr>
        <p:spPr/>
        <p:txBody>
          <a:bodyPr/>
          <a:lstStyle/>
          <a:p>
            <a:fld id="{2B777005-2066-4EC4-A592-A226E0B58FF1}" type="slidenum">
              <a:rPr lang="en-GB" smtClean="0"/>
              <a:t>7</a:t>
            </a:fld>
            <a:endParaRPr lang="en-GB"/>
          </a:p>
        </p:txBody>
      </p:sp>
    </p:spTree>
    <p:extLst>
      <p:ext uri="{BB962C8B-B14F-4D97-AF65-F5344CB8AC3E}">
        <p14:creationId xmlns:p14="http://schemas.microsoft.com/office/powerpoint/2010/main" val="598375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B777005-2066-4EC4-A592-A226E0B58FF1}" type="slidenum">
              <a:rPr lang="en-GB" smtClean="0"/>
              <a:t>8</a:t>
            </a:fld>
            <a:endParaRPr lang="en-GB"/>
          </a:p>
        </p:txBody>
      </p:sp>
    </p:spTree>
    <p:extLst>
      <p:ext uri="{BB962C8B-B14F-4D97-AF65-F5344CB8AC3E}">
        <p14:creationId xmlns:p14="http://schemas.microsoft.com/office/powerpoint/2010/main" val="598375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a:t>
            </a:r>
            <a:r>
              <a:rPr lang="de-DE" baseline="0" dirty="0" smtClean="0"/>
              <a:t> 30% der Patienten mit LAE keine Risikofaktoren vorhanden!!!</a:t>
            </a:r>
            <a:endParaRPr lang="en-GB" dirty="0"/>
          </a:p>
        </p:txBody>
      </p:sp>
      <p:sp>
        <p:nvSpPr>
          <p:cNvPr id="4" name="Foliennummernplatzhalter 3"/>
          <p:cNvSpPr>
            <a:spLocks noGrp="1"/>
          </p:cNvSpPr>
          <p:nvPr>
            <p:ph type="sldNum" sz="quarter" idx="10"/>
          </p:nvPr>
        </p:nvSpPr>
        <p:spPr/>
        <p:txBody>
          <a:bodyPr/>
          <a:lstStyle/>
          <a:p>
            <a:fld id="{2B777005-2066-4EC4-A592-A226E0B58FF1}" type="slidenum">
              <a:rPr lang="en-GB" smtClean="0"/>
              <a:t>9</a:t>
            </a:fld>
            <a:endParaRPr lang="en-GB"/>
          </a:p>
        </p:txBody>
      </p:sp>
    </p:spTree>
    <p:extLst>
      <p:ext uri="{BB962C8B-B14F-4D97-AF65-F5344CB8AC3E}">
        <p14:creationId xmlns:p14="http://schemas.microsoft.com/office/powerpoint/2010/main" val="598375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Gering: 10%, mittel: 30%, hoch : 65%</a:t>
            </a:r>
            <a:endParaRPr lang="en-GB" dirty="0"/>
          </a:p>
        </p:txBody>
      </p:sp>
      <p:sp>
        <p:nvSpPr>
          <p:cNvPr id="4" name="Foliennummernplatzhalter 3"/>
          <p:cNvSpPr>
            <a:spLocks noGrp="1"/>
          </p:cNvSpPr>
          <p:nvPr>
            <p:ph type="sldNum" sz="quarter" idx="10"/>
          </p:nvPr>
        </p:nvSpPr>
        <p:spPr/>
        <p:txBody>
          <a:bodyPr/>
          <a:lstStyle/>
          <a:p>
            <a:fld id="{2B777005-2066-4EC4-A592-A226E0B58FF1}" type="slidenum">
              <a:rPr lang="en-GB" smtClean="0"/>
              <a:t>10</a:t>
            </a:fld>
            <a:endParaRPr lang="en-GB"/>
          </a:p>
        </p:txBody>
      </p:sp>
    </p:spTree>
    <p:extLst>
      <p:ext uri="{BB962C8B-B14F-4D97-AF65-F5344CB8AC3E}">
        <p14:creationId xmlns:p14="http://schemas.microsoft.com/office/powerpoint/2010/main" val="598375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B777005-2066-4EC4-A592-A226E0B58FF1}" type="slidenum">
              <a:rPr lang="en-GB" smtClean="0"/>
              <a:t>13</a:t>
            </a:fld>
            <a:endParaRPr lang="en-GB"/>
          </a:p>
        </p:txBody>
      </p:sp>
    </p:spTree>
    <p:extLst>
      <p:ext uri="{BB962C8B-B14F-4D97-AF65-F5344CB8AC3E}">
        <p14:creationId xmlns:p14="http://schemas.microsoft.com/office/powerpoint/2010/main" val="598375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2B57CC44-AEB9-4556-B6E9-B46B5834B678}" type="slidenum">
              <a:rPr lang="de-DE"/>
              <a:pPr/>
              <a:t>‹Nr.›</a:t>
            </a:fld>
            <a:endParaRPr lang="de-DE"/>
          </a:p>
        </p:txBody>
      </p:sp>
    </p:spTree>
    <p:extLst>
      <p:ext uri="{BB962C8B-B14F-4D97-AF65-F5344CB8AC3E}">
        <p14:creationId xmlns:p14="http://schemas.microsoft.com/office/powerpoint/2010/main" val="3470299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2790468C-F7B4-4673-A9CE-03085A7699E3}" type="slidenum">
              <a:rPr lang="de-DE"/>
              <a:pPr/>
              <a:t>‹Nr.›</a:t>
            </a:fld>
            <a:endParaRPr lang="de-DE"/>
          </a:p>
        </p:txBody>
      </p:sp>
    </p:spTree>
    <p:extLst>
      <p:ext uri="{BB962C8B-B14F-4D97-AF65-F5344CB8AC3E}">
        <p14:creationId xmlns:p14="http://schemas.microsoft.com/office/powerpoint/2010/main" val="87593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15C9EFE8-E1A6-4695-AB3B-15D8F6DD84FF}" type="slidenum">
              <a:rPr lang="de-DE"/>
              <a:pPr/>
              <a:t>‹Nr.›</a:t>
            </a:fld>
            <a:endParaRPr lang="de-DE"/>
          </a:p>
        </p:txBody>
      </p:sp>
    </p:spTree>
    <p:extLst>
      <p:ext uri="{BB962C8B-B14F-4D97-AF65-F5344CB8AC3E}">
        <p14:creationId xmlns:p14="http://schemas.microsoft.com/office/powerpoint/2010/main" val="1201598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92748A93-FCB6-4ACC-8924-84E0B9D69E47}" type="slidenum">
              <a:rPr lang="de-DE"/>
              <a:pPr/>
              <a:t>‹Nr.›</a:t>
            </a:fld>
            <a:endParaRPr lang="de-DE"/>
          </a:p>
        </p:txBody>
      </p:sp>
    </p:spTree>
    <p:extLst>
      <p:ext uri="{BB962C8B-B14F-4D97-AF65-F5344CB8AC3E}">
        <p14:creationId xmlns:p14="http://schemas.microsoft.com/office/powerpoint/2010/main" val="2386402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1EDD37F1-3CD4-4464-8243-43D645D9EC63}" type="slidenum">
              <a:rPr lang="de-DE"/>
              <a:pPr/>
              <a:t>‹Nr.›</a:t>
            </a:fld>
            <a:endParaRPr lang="de-DE"/>
          </a:p>
        </p:txBody>
      </p:sp>
    </p:spTree>
    <p:extLst>
      <p:ext uri="{BB962C8B-B14F-4D97-AF65-F5344CB8AC3E}">
        <p14:creationId xmlns:p14="http://schemas.microsoft.com/office/powerpoint/2010/main" val="1784281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F9FD32F8-57A9-4E1F-92D3-C17D7F43511F}" type="slidenum">
              <a:rPr lang="de-DE"/>
              <a:pPr/>
              <a:t>‹Nr.›</a:t>
            </a:fld>
            <a:endParaRPr lang="de-DE"/>
          </a:p>
        </p:txBody>
      </p:sp>
    </p:spTree>
    <p:extLst>
      <p:ext uri="{BB962C8B-B14F-4D97-AF65-F5344CB8AC3E}">
        <p14:creationId xmlns:p14="http://schemas.microsoft.com/office/powerpoint/2010/main" val="388775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de-DE"/>
          </a:p>
        </p:txBody>
      </p:sp>
      <p:sp>
        <p:nvSpPr>
          <p:cNvPr id="8" name="Fußzeilenplatzhalter 7"/>
          <p:cNvSpPr>
            <a:spLocks noGrp="1"/>
          </p:cNvSpPr>
          <p:nvPr>
            <p:ph type="ftr" sz="quarter" idx="11"/>
          </p:nvPr>
        </p:nvSpPr>
        <p:spPr/>
        <p:txBody>
          <a:bodyPr/>
          <a:lstStyle>
            <a:lvl1pPr>
              <a:defRPr/>
            </a:lvl1pPr>
          </a:lstStyle>
          <a:p>
            <a:endParaRPr lang="de-DE"/>
          </a:p>
        </p:txBody>
      </p:sp>
      <p:sp>
        <p:nvSpPr>
          <p:cNvPr id="9" name="Foliennummernplatzhalter 8"/>
          <p:cNvSpPr>
            <a:spLocks noGrp="1"/>
          </p:cNvSpPr>
          <p:nvPr>
            <p:ph type="sldNum" sz="quarter" idx="12"/>
          </p:nvPr>
        </p:nvSpPr>
        <p:spPr/>
        <p:txBody>
          <a:bodyPr/>
          <a:lstStyle>
            <a:lvl1pPr>
              <a:defRPr/>
            </a:lvl1pPr>
          </a:lstStyle>
          <a:p>
            <a:fld id="{C661FFD2-7D6C-4BD5-92F6-79595736DFFB}" type="slidenum">
              <a:rPr lang="de-DE"/>
              <a:pPr/>
              <a:t>‹Nr.›</a:t>
            </a:fld>
            <a:endParaRPr lang="de-DE"/>
          </a:p>
        </p:txBody>
      </p:sp>
    </p:spTree>
    <p:extLst>
      <p:ext uri="{BB962C8B-B14F-4D97-AF65-F5344CB8AC3E}">
        <p14:creationId xmlns:p14="http://schemas.microsoft.com/office/powerpoint/2010/main" val="3233287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de-DE"/>
          </a:p>
        </p:txBody>
      </p:sp>
      <p:sp>
        <p:nvSpPr>
          <p:cNvPr id="4" name="Fußzeilenplatzhalter 3"/>
          <p:cNvSpPr>
            <a:spLocks noGrp="1"/>
          </p:cNvSpPr>
          <p:nvPr>
            <p:ph type="ftr" sz="quarter" idx="11"/>
          </p:nvPr>
        </p:nvSpPr>
        <p:spPr/>
        <p:txBody>
          <a:bodyPr/>
          <a:lstStyle>
            <a:lvl1pPr>
              <a:defRPr/>
            </a:lvl1pPr>
          </a:lstStyle>
          <a:p>
            <a:endParaRPr lang="de-DE"/>
          </a:p>
        </p:txBody>
      </p:sp>
      <p:sp>
        <p:nvSpPr>
          <p:cNvPr id="5" name="Foliennummernplatzhalter 4"/>
          <p:cNvSpPr>
            <a:spLocks noGrp="1"/>
          </p:cNvSpPr>
          <p:nvPr>
            <p:ph type="sldNum" sz="quarter" idx="12"/>
          </p:nvPr>
        </p:nvSpPr>
        <p:spPr/>
        <p:txBody>
          <a:bodyPr/>
          <a:lstStyle>
            <a:lvl1pPr>
              <a:defRPr/>
            </a:lvl1pPr>
          </a:lstStyle>
          <a:p>
            <a:fld id="{710864F9-0A85-482F-93EE-A41AB4C7BDF9}" type="slidenum">
              <a:rPr lang="de-DE"/>
              <a:pPr/>
              <a:t>‹Nr.›</a:t>
            </a:fld>
            <a:endParaRPr lang="de-DE"/>
          </a:p>
        </p:txBody>
      </p:sp>
    </p:spTree>
    <p:extLst>
      <p:ext uri="{BB962C8B-B14F-4D97-AF65-F5344CB8AC3E}">
        <p14:creationId xmlns:p14="http://schemas.microsoft.com/office/powerpoint/2010/main" val="3588825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p>
        </p:txBody>
      </p:sp>
      <p:sp>
        <p:nvSpPr>
          <p:cNvPr id="3" name="Fußzeilenplatzhalter 2"/>
          <p:cNvSpPr>
            <a:spLocks noGrp="1"/>
          </p:cNvSpPr>
          <p:nvPr>
            <p:ph type="ftr" sz="quarter" idx="11"/>
          </p:nvPr>
        </p:nvSpPr>
        <p:spPr/>
        <p:txBody>
          <a:bodyPr/>
          <a:lstStyle>
            <a:lvl1pPr>
              <a:defRPr/>
            </a:lvl1pPr>
          </a:lstStyle>
          <a:p>
            <a:endParaRPr lang="de-DE"/>
          </a:p>
        </p:txBody>
      </p:sp>
      <p:sp>
        <p:nvSpPr>
          <p:cNvPr id="4" name="Foliennummernplatzhalter 3"/>
          <p:cNvSpPr>
            <a:spLocks noGrp="1"/>
          </p:cNvSpPr>
          <p:nvPr>
            <p:ph type="sldNum" sz="quarter" idx="12"/>
          </p:nvPr>
        </p:nvSpPr>
        <p:spPr/>
        <p:txBody>
          <a:bodyPr/>
          <a:lstStyle>
            <a:lvl1pPr>
              <a:defRPr/>
            </a:lvl1pPr>
          </a:lstStyle>
          <a:p>
            <a:fld id="{25366999-352D-4818-83FF-084BC0095FD9}" type="slidenum">
              <a:rPr lang="de-DE"/>
              <a:pPr/>
              <a:t>‹Nr.›</a:t>
            </a:fld>
            <a:endParaRPr lang="de-DE"/>
          </a:p>
        </p:txBody>
      </p:sp>
    </p:spTree>
    <p:extLst>
      <p:ext uri="{BB962C8B-B14F-4D97-AF65-F5344CB8AC3E}">
        <p14:creationId xmlns:p14="http://schemas.microsoft.com/office/powerpoint/2010/main" val="2090905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7202324A-F91E-48A5-82DB-7223389BAF30}" type="slidenum">
              <a:rPr lang="de-DE"/>
              <a:pPr/>
              <a:t>‹Nr.›</a:t>
            </a:fld>
            <a:endParaRPr lang="de-DE"/>
          </a:p>
        </p:txBody>
      </p:sp>
    </p:spTree>
    <p:extLst>
      <p:ext uri="{BB962C8B-B14F-4D97-AF65-F5344CB8AC3E}">
        <p14:creationId xmlns:p14="http://schemas.microsoft.com/office/powerpoint/2010/main" val="62141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77E63848-A590-4DBE-9104-C75EB70843D8}" type="slidenum">
              <a:rPr lang="de-DE"/>
              <a:pPr/>
              <a:t>‹Nr.›</a:t>
            </a:fld>
            <a:endParaRPr lang="de-DE"/>
          </a:p>
        </p:txBody>
      </p:sp>
    </p:spTree>
    <p:extLst>
      <p:ext uri="{BB962C8B-B14F-4D97-AF65-F5344CB8AC3E}">
        <p14:creationId xmlns:p14="http://schemas.microsoft.com/office/powerpoint/2010/main" val="66854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CFF22CA-6C31-4518-8CBB-35F86267A63B}" type="slidenum">
              <a:rPr lang="de-DE"/>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Philipp%20Groha\Documents\LAE\_Harde,%20Andreas_I0028367.008.AVI" TargetMode="External"/><Relationship Id="rId1" Type="http://schemas.openxmlformats.org/officeDocument/2006/relationships/video" Target="file:///C:\Users\Philipp%20Groha\Documents\LAE\_Harde,%20Andreas_I0028367.006.AVI" TargetMode="Externa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Dokumente%20und%20Einstellungen\Ibrahim.0-447-2\Eigene%20Dateien\Vorlesung_Angiologie\Ibrahim_Intensivkurs%20Innere%20%20Med\LAE\NOID1271120051209163857_Hoffmann,%20Sigrid_I0030029.025.AVI" TargetMode="External"/><Relationship Id="rId1" Type="http://schemas.openxmlformats.org/officeDocument/2006/relationships/video" Target="file:///C:\Users\Philipp%20Groha\Documents\LAE\NOID1271120051209163857_Hoffmann,%20Sigrid_I0030029.013.AVI" TargetMode="Externa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video" Target="file:///C:\Dokumente%20und%20Einstellungen\beckerath\Desktop\Dumsky_DVT\S50309.1117189508_Dumsky,%20Andrea_I0026376.008.AVI"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5" Type="http://schemas.openxmlformats.org/officeDocument/2006/relationships/image" Target="../media/image37.jpg"/><Relationship Id="rId4" Type="http://schemas.openxmlformats.org/officeDocument/2006/relationships/image" Target="../media/image36.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8.png"/><Relationship Id="rId4" Type="http://schemas.openxmlformats.org/officeDocument/2006/relationships/package" Target="../embeddings/Microsoft_Word_Document3.docx"/></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4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2.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Line 3"/>
          <p:cNvSpPr>
            <a:spLocks noChangeShapeType="1"/>
          </p:cNvSpPr>
          <p:nvPr/>
        </p:nvSpPr>
        <p:spPr bwMode="auto">
          <a:xfrm flipV="1">
            <a:off x="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8" name="Line 4"/>
          <p:cNvSpPr>
            <a:spLocks noChangeShapeType="1"/>
          </p:cNvSpPr>
          <p:nvPr/>
        </p:nvSpPr>
        <p:spPr bwMode="auto">
          <a:xfrm>
            <a:off x="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9" name="Line 5"/>
          <p:cNvSpPr>
            <a:spLocks noChangeShapeType="1"/>
          </p:cNvSpPr>
          <p:nvPr/>
        </p:nvSpPr>
        <p:spPr bwMode="auto">
          <a:xfrm>
            <a:off x="140335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0" name="Line 6"/>
          <p:cNvSpPr>
            <a:spLocks noChangeShapeType="1"/>
          </p:cNvSpPr>
          <p:nvPr/>
        </p:nvSpPr>
        <p:spPr bwMode="auto">
          <a:xfrm flipV="1">
            <a:off x="140335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1" name="Rectangle 7"/>
          <p:cNvSpPr>
            <a:spLocks noGrp="1" noChangeArrowheads="1"/>
          </p:cNvSpPr>
          <p:nvPr>
            <p:ph type="body" idx="1"/>
          </p:nvPr>
        </p:nvSpPr>
        <p:spPr>
          <a:xfrm>
            <a:off x="457200" y="1447800"/>
            <a:ext cx="8229600" cy="4525963"/>
          </a:xfrm>
        </p:spPr>
        <p:txBody>
          <a:bodyPr/>
          <a:lstStyle/>
          <a:p>
            <a:endParaRPr lang="de-DE" sz="2800" dirty="0"/>
          </a:p>
          <a:p>
            <a:endParaRPr lang="de-DE" sz="3600" dirty="0"/>
          </a:p>
          <a:p>
            <a:endParaRPr lang="de-DE" sz="1600" dirty="0"/>
          </a:p>
        </p:txBody>
      </p:sp>
      <p:sp>
        <p:nvSpPr>
          <p:cNvPr id="31752" name="Rectangle 8"/>
          <p:cNvSpPr>
            <a:spLocks noChangeArrowheads="1"/>
          </p:cNvSpPr>
          <p:nvPr/>
        </p:nvSpPr>
        <p:spPr bwMode="auto">
          <a:xfrm>
            <a:off x="6096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pPr>
            <a:endParaRPr lang="de-DE" sz="2400" dirty="0"/>
          </a:p>
        </p:txBody>
      </p:sp>
      <p:sp>
        <p:nvSpPr>
          <p:cNvPr id="10" name="Rectangle 2"/>
          <p:cNvSpPr txBox="1">
            <a:spLocks noChangeArrowheads="1"/>
          </p:cNvSpPr>
          <p:nvPr/>
        </p:nvSpPr>
        <p:spPr bwMode="auto">
          <a:xfrm>
            <a:off x="1979712"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sz="2800" kern="0" dirty="0" smtClean="0"/>
              <a:t>Klinische Wahrscheinlichkeit</a:t>
            </a:r>
            <a:endParaRPr lang="de-DE" sz="2800" kern="0" dirty="0"/>
          </a:p>
        </p:txBody>
      </p:sp>
      <p:pic>
        <p:nvPicPr>
          <p:cNvPr id="1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412875"/>
            <a:ext cx="5489575" cy="490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033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7525716" y="1893613"/>
            <a:ext cx="1375685" cy="646331"/>
          </a:xfrm>
          <a:prstGeom prst="rect">
            <a:avLst/>
          </a:prstGeom>
          <a:noFill/>
          <a:ln>
            <a:solidFill>
              <a:schemeClr val="tx1"/>
            </a:solidFill>
          </a:ln>
        </p:spPr>
        <p:txBody>
          <a:bodyPr wrap="none" rtlCol="0">
            <a:spAutoFit/>
          </a:bodyPr>
          <a:lstStyle/>
          <a:p>
            <a:pPr algn="ctr"/>
            <a:r>
              <a:rPr lang="de-DE" dirty="0" smtClean="0"/>
              <a:t>Schock/</a:t>
            </a:r>
          </a:p>
          <a:p>
            <a:r>
              <a:rPr lang="de-DE" dirty="0" smtClean="0"/>
              <a:t>Hypotension</a:t>
            </a:r>
            <a:endParaRPr lang="de-DE" dirty="0"/>
          </a:p>
        </p:txBody>
      </p:sp>
      <p:sp>
        <p:nvSpPr>
          <p:cNvPr id="4" name="Textfeld 3"/>
          <p:cNvSpPr txBox="1"/>
          <p:nvPr/>
        </p:nvSpPr>
        <p:spPr>
          <a:xfrm>
            <a:off x="7525716" y="3234406"/>
            <a:ext cx="1387294" cy="646331"/>
          </a:xfrm>
          <a:prstGeom prst="rect">
            <a:avLst/>
          </a:prstGeom>
          <a:noFill/>
          <a:ln>
            <a:solidFill>
              <a:srgbClr val="000000"/>
            </a:solidFill>
          </a:ln>
        </p:spPr>
        <p:txBody>
          <a:bodyPr wrap="none" rtlCol="0">
            <a:spAutoFit/>
          </a:bodyPr>
          <a:lstStyle/>
          <a:p>
            <a:pPr algn="ctr"/>
            <a:r>
              <a:rPr lang="de-DE" dirty="0" smtClean="0"/>
              <a:t>Notfall-CT</a:t>
            </a:r>
          </a:p>
          <a:p>
            <a:pPr algn="ctr"/>
            <a:r>
              <a:rPr lang="de-DE" dirty="0" err="1"/>
              <a:t>b</a:t>
            </a:r>
            <a:r>
              <a:rPr lang="de-DE" dirty="0" err="1" smtClean="0"/>
              <a:t>edside</a:t>
            </a:r>
            <a:r>
              <a:rPr lang="de-DE" dirty="0" smtClean="0"/>
              <a:t> UKG</a:t>
            </a:r>
            <a:endParaRPr lang="de-DE" dirty="0"/>
          </a:p>
        </p:txBody>
      </p:sp>
      <p:sp>
        <p:nvSpPr>
          <p:cNvPr id="6" name="Textfeld 5"/>
          <p:cNvSpPr txBox="1"/>
          <p:nvPr/>
        </p:nvSpPr>
        <p:spPr>
          <a:xfrm>
            <a:off x="1070657" y="2155806"/>
            <a:ext cx="1024026" cy="369332"/>
          </a:xfrm>
          <a:prstGeom prst="rect">
            <a:avLst/>
          </a:prstGeom>
          <a:solidFill>
            <a:schemeClr val="accent2">
              <a:lumMod val="60000"/>
              <a:lumOff val="40000"/>
            </a:schemeClr>
          </a:solidFill>
        </p:spPr>
        <p:txBody>
          <a:bodyPr wrap="none" rtlCol="0">
            <a:spAutoFit/>
          </a:bodyPr>
          <a:lstStyle/>
          <a:p>
            <a:pPr algn="ctr"/>
            <a:r>
              <a:rPr lang="de-DE" dirty="0" smtClean="0"/>
              <a:t>KW hoch </a:t>
            </a:r>
            <a:endParaRPr lang="de-DE" dirty="0"/>
          </a:p>
        </p:txBody>
      </p:sp>
      <p:sp>
        <p:nvSpPr>
          <p:cNvPr id="8" name="Textfeld 7"/>
          <p:cNvSpPr txBox="1"/>
          <p:nvPr/>
        </p:nvSpPr>
        <p:spPr>
          <a:xfrm>
            <a:off x="6103602" y="2170612"/>
            <a:ext cx="1024026" cy="369332"/>
          </a:xfrm>
          <a:prstGeom prst="rect">
            <a:avLst/>
          </a:prstGeom>
          <a:solidFill>
            <a:srgbClr val="D99694"/>
          </a:solidFill>
        </p:spPr>
        <p:txBody>
          <a:bodyPr wrap="none" rtlCol="0">
            <a:spAutoFit/>
          </a:bodyPr>
          <a:lstStyle/>
          <a:p>
            <a:pPr algn="ctr"/>
            <a:r>
              <a:rPr lang="de-DE" dirty="0" smtClean="0"/>
              <a:t>KW hoch </a:t>
            </a:r>
            <a:endParaRPr lang="de-DE" dirty="0"/>
          </a:p>
        </p:txBody>
      </p:sp>
      <p:cxnSp>
        <p:nvCxnSpPr>
          <p:cNvPr id="11" name="Gerade Verbindung mit Pfeil 10"/>
          <p:cNvCxnSpPr/>
          <p:nvPr/>
        </p:nvCxnSpPr>
        <p:spPr>
          <a:xfrm>
            <a:off x="4871398" y="1529374"/>
            <a:ext cx="3036453" cy="284122"/>
          </a:xfrm>
          <a:prstGeom prst="straightConnector1">
            <a:avLst/>
          </a:prstGeom>
          <a:ln w="31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Gerade Verbindung mit Pfeil 11"/>
          <p:cNvCxnSpPr/>
          <p:nvPr/>
        </p:nvCxnSpPr>
        <p:spPr>
          <a:xfrm flipH="1">
            <a:off x="1582670" y="1695624"/>
            <a:ext cx="1678918" cy="416386"/>
          </a:xfrm>
          <a:prstGeom prst="straightConnector1">
            <a:avLst/>
          </a:prstGeom>
          <a:ln w="31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2" name="Textfeld 21"/>
          <p:cNvSpPr txBox="1"/>
          <p:nvPr/>
        </p:nvSpPr>
        <p:spPr>
          <a:xfrm>
            <a:off x="3227567" y="1225887"/>
            <a:ext cx="752555" cy="523220"/>
          </a:xfrm>
          <a:prstGeom prst="rect">
            <a:avLst/>
          </a:prstGeom>
          <a:noFill/>
        </p:spPr>
        <p:txBody>
          <a:bodyPr wrap="none" rtlCol="0">
            <a:spAutoFit/>
          </a:bodyPr>
          <a:lstStyle/>
          <a:p>
            <a:r>
              <a:rPr lang="de-DE" sz="2800" b="1" dirty="0" smtClean="0"/>
              <a:t>TVT</a:t>
            </a:r>
            <a:endParaRPr lang="de-DE" sz="2800" b="1" dirty="0"/>
          </a:p>
        </p:txBody>
      </p:sp>
      <p:sp>
        <p:nvSpPr>
          <p:cNvPr id="23" name="Textfeld 22"/>
          <p:cNvSpPr txBox="1"/>
          <p:nvPr/>
        </p:nvSpPr>
        <p:spPr>
          <a:xfrm>
            <a:off x="4165903" y="1250220"/>
            <a:ext cx="729236" cy="523220"/>
          </a:xfrm>
          <a:prstGeom prst="rect">
            <a:avLst/>
          </a:prstGeom>
          <a:noFill/>
        </p:spPr>
        <p:txBody>
          <a:bodyPr wrap="none" rtlCol="0">
            <a:spAutoFit/>
          </a:bodyPr>
          <a:lstStyle/>
          <a:p>
            <a:r>
              <a:rPr lang="de-DE" sz="2800" b="1" dirty="0" smtClean="0"/>
              <a:t>LAE</a:t>
            </a:r>
            <a:endParaRPr lang="de-DE" sz="2800" b="1" dirty="0"/>
          </a:p>
        </p:txBody>
      </p:sp>
      <p:sp>
        <p:nvSpPr>
          <p:cNvPr id="24" name="Textfeld 23"/>
          <p:cNvSpPr txBox="1"/>
          <p:nvPr/>
        </p:nvSpPr>
        <p:spPr>
          <a:xfrm>
            <a:off x="3890869" y="1227540"/>
            <a:ext cx="364202" cy="523220"/>
          </a:xfrm>
          <a:prstGeom prst="rect">
            <a:avLst/>
          </a:prstGeom>
          <a:noFill/>
        </p:spPr>
        <p:txBody>
          <a:bodyPr wrap="none" rtlCol="0">
            <a:spAutoFit/>
          </a:bodyPr>
          <a:lstStyle/>
          <a:p>
            <a:r>
              <a:rPr lang="de-DE" sz="2800" b="1" dirty="0"/>
              <a:t>+</a:t>
            </a:r>
          </a:p>
        </p:txBody>
      </p:sp>
      <p:cxnSp>
        <p:nvCxnSpPr>
          <p:cNvPr id="28" name="Gerade Verbindung mit Pfeil 27"/>
          <p:cNvCxnSpPr/>
          <p:nvPr/>
        </p:nvCxnSpPr>
        <p:spPr>
          <a:xfrm>
            <a:off x="4860450" y="1682384"/>
            <a:ext cx="1678917" cy="416386"/>
          </a:xfrm>
          <a:prstGeom prst="straightConnector1">
            <a:avLst/>
          </a:prstGeom>
          <a:ln w="31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4" name="Textfeld 43"/>
          <p:cNvSpPr txBox="1"/>
          <p:nvPr/>
        </p:nvSpPr>
        <p:spPr>
          <a:xfrm>
            <a:off x="5642886" y="4530809"/>
            <a:ext cx="1739178" cy="369332"/>
          </a:xfrm>
          <a:prstGeom prst="rect">
            <a:avLst/>
          </a:prstGeom>
          <a:solidFill>
            <a:schemeClr val="bg1">
              <a:lumMod val="75000"/>
            </a:schemeClr>
          </a:solidFill>
        </p:spPr>
        <p:txBody>
          <a:bodyPr wrap="none" rtlCol="0">
            <a:spAutoFit/>
          </a:bodyPr>
          <a:lstStyle/>
          <a:p>
            <a:r>
              <a:rPr lang="de-DE" dirty="0" smtClean="0"/>
              <a:t>CT-Angiographie</a:t>
            </a:r>
            <a:endParaRPr lang="de-DE" dirty="0"/>
          </a:p>
        </p:txBody>
      </p:sp>
      <p:cxnSp>
        <p:nvCxnSpPr>
          <p:cNvPr id="46" name="Gerade Verbindung mit Pfeil 45"/>
          <p:cNvCxnSpPr/>
          <p:nvPr/>
        </p:nvCxnSpPr>
        <p:spPr>
          <a:xfrm>
            <a:off x="6539367" y="2557788"/>
            <a:ext cx="0" cy="1888742"/>
          </a:xfrm>
          <a:prstGeom prst="straightConnector1">
            <a:avLst/>
          </a:prstGeom>
          <a:ln w="31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2" name="Textfeld 51"/>
          <p:cNvSpPr txBox="1"/>
          <p:nvPr/>
        </p:nvSpPr>
        <p:spPr>
          <a:xfrm>
            <a:off x="5742105" y="5259508"/>
            <a:ext cx="1488396" cy="923330"/>
          </a:xfrm>
          <a:prstGeom prst="rect">
            <a:avLst/>
          </a:prstGeom>
          <a:noFill/>
        </p:spPr>
        <p:txBody>
          <a:bodyPr wrap="none" rtlCol="0">
            <a:spAutoFit/>
          </a:bodyPr>
          <a:lstStyle/>
          <a:p>
            <a:pPr algn="ctr"/>
            <a:r>
              <a:rPr lang="de-DE" dirty="0" err="1" smtClean="0"/>
              <a:t>Ausschluß</a:t>
            </a:r>
            <a:r>
              <a:rPr lang="de-DE" dirty="0" smtClean="0"/>
              <a:t> od.</a:t>
            </a:r>
          </a:p>
          <a:p>
            <a:pPr algn="ctr"/>
            <a:r>
              <a:rPr lang="de-DE" dirty="0" err="1" smtClean="0"/>
              <a:t>Nachweiß</a:t>
            </a:r>
            <a:r>
              <a:rPr lang="de-DE" dirty="0" smtClean="0"/>
              <a:t> </a:t>
            </a:r>
          </a:p>
          <a:p>
            <a:pPr algn="ctr"/>
            <a:r>
              <a:rPr lang="de-DE" dirty="0" smtClean="0"/>
              <a:t>LAE</a:t>
            </a:r>
            <a:endParaRPr lang="de-DE" dirty="0"/>
          </a:p>
        </p:txBody>
      </p:sp>
      <p:sp>
        <p:nvSpPr>
          <p:cNvPr id="62" name="Pfeil nach unten 61"/>
          <p:cNvSpPr/>
          <p:nvPr/>
        </p:nvSpPr>
        <p:spPr>
          <a:xfrm>
            <a:off x="6395955" y="4969942"/>
            <a:ext cx="209100" cy="317649"/>
          </a:xfrm>
          <a:prstGeom prst="down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3" name="Textfeld 62"/>
          <p:cNvSpPr txBox="1"/>
          <p:nvPr/>
        </p:nvSpPr>
        <p:spPr>
          <a:xfrm>
            <a:off x="606658" y="4540114"/>
            <a:ext cx="1818978" cy="369332"/>
          </a:xfrm>
          <a:prstGeom prst="rect">
            <a:avLst/>
          </a:prstGeom>
          <a:solidFill>
            <a:schemeClr val="bg1">
              <a:lumMod val="75000"/>
            </a:schemeClr>
          </a:solidFill>
        </p:spPr>
        <p:txBody>
          <a:bodyPr wrap="none" rtlCol="0">
            <a:spAutoFit/>
          </a:bodyPr>
          <a:lstStyle/>
          <a:p>
            <a:r>
              <a:rPr lang="de-DE" dirty="0" smtClean="0"/>
              <a:t>Kompressions-US</a:t>
            </a:r>
            <a:endParaRPr lang="de-DE" dirty="0"/>
          </a:p>
        </p:txBody>
      </p:sp>
      <p:cxnSp>
        <p:nvCxnSpPr>
          <p:cNvPr id="64" name="Gerade Verbindung mit Pfeil 63"/>
          <p:cNvCxnSpPr/>
          <p:nvPr/>
        </p:nvCxnSpPr>
        <p:spPr>
          <a:xfrm>
            <a:off x="1503139" y="2539944"/>
            <a:ext cx="0" cy="1915891"/>
          </a:xfrm>
          <a:prstGeom prst="straightConnector1">
            <a:avLst/>
          </a:prstGeom>
          <a:ln w="31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65" name="Textfeld 64"/>
          <p:cNvSpPr txBox="1"/>
          <p:nvPr/>
        </p:nvSpPr>
        <p:spPr>
          <a:xfrm>
            <a:off x="705877" y="5268813"/>
            <a:ext cx="1488396" cy="923330"/>
          </a:xfrm>
          <a:prstGeom prst="rect">
            <a:avLst/>
          </a:prstGeom>
          <a:noFill/>
        </p:spPr>
        <p:txBody>
          <a:bodyPr wrap="none" rtlCol="0">
            <a:spAutoFit/>
          </a:bodyPr>
          <a:lstStyle/>
          <a:p>
            <a:pPr algn="ctr"/>
            <a:r>
              <a:rPr lang="de-DE" dirty="0" err="1" smtClean="0"/>
              <a:t>Ausschluß</a:t>
            </a:r>
            <a:r>
              <a:rPr lang="de-DE" dirty="0" smtClean="0"/>
              <a:t> od.</a:t>
            </a:r>
          </a:p>
          <a:p>
            <a:pPr algn="ctr"/>
            <a:r>
              <a:rPr lang="de-DE" dirty="0" err="1" smtClean="0"/>
              <a:t>Nachweiß</a:t>
            </a:r>
            <a:r>
              <a:rPr lang="de-DE" dirty="0" smtClean="0"/>
              <a:t> </a:t>
            </a:r>
          </a:p>
          <a:p>
            <a:pPr algn="ctr"/>
            <a:r>
              <a:rPr lang="de-DE" dirty="0" smtClean="0"/>
              <a:t>TVT</a:t>
            </a:r>
            <a:endParaRPr lang="de-DE" dirty="0"/>
          </a:p>
        </p:txBody>
      </p:sp>
      <p:sp>
        <p:nvSpPr>
          <p:cNvPr id="67" name="Pfeil nach unten 66"/>
          <p:cNvSpPr/>
          <p:nvPr/>
        </p:nvSpPr>
        <p:spPr>
          <a:xfrm>
            <a:off x="1359727" y="4979247"/>
            <a:ext cx="209100" cy="317649"/>
          </a:xfrm>
          <a:prstGeom prst="down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4" name="Textfeld 73"/>
          <p:cNvSpPr txBox="1"/>
          <p:nvPr/>
        </p:nvSpPr>
        <p:spPr>
          <a:xfrm>
            <a:off x="4788024" y="6486608"/>
            <a:ext cx="3930621" cy="369332"/>
          </a:xfrm>
          <a:prstGeom prst="rect">
            <a:avLst/>
          </a:prstGeom>
          <a:noFill/>
        </p:spPr>
        <p:txBody>
          <a:bodyPr wrap="none" rtlCol="0">
            <a:spAutoFit/>
          </a:bodyPr>
          <a:lstStyle/>
          <a:p>
            <a:r>
              <a:rPr lang="de-DE" dirty="0" smtClean="0"/>
              <a:t>nach ESC Guideline 2014 und </a:t>
            </a:r>
            <a:r>
              <a:rPr lang="de-DE" dirty="0" err="1" smtClean="0"/>
              <a:t>Vasa</a:t>
            </a:r>
            <a:r>
              <a:rPr lang="de-DE" dirty="0" smtClean="0"/>
              <a:t> 2010 </a:t>
            </a:r>
            <a:endParaRPr lang="de-DE" dirty="0"/>
          </a:p>
        </p:txBody>
      </p:sp>
      <p:cxnSp>
        <p:nvCxnSpPr>
          <p:cNvPr id="77" name="Gerade Verbindung mit Pfeil 76"/>
          <p:cNvCxnSpPr/>
          <p:nvPr/>
        </p:nvCxnSpPr>
        <p:spPr>
          <a:xfrm>
            <a:off x="8209145" y="2583034"/>
            <a:ext cx="0" cy="558131"/>
          </a:xfrm>
          <a:prstGeom prst="straightConnector1">
            <a:avLst/>
          </a:prstGeom>
          <a:ln w="31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5" name="Gerade Verbindung mit Pfeil 44"/>
          <p:cNvCxnSpPr/>
          <p:nvPr/>
        </p:nvCxnSpPr>
        <p:spPr>
          <a:xfrm>
            <a:off x="4077448" y="4412510"/>
            <a:ext cx="0" cy="1915891"/>
          </a:xfrm>
          <a:prstGeom prst="straightConnector1">
            <a:avLst/>
          </a:prstGeom>
          <a:ln w="3175" cmpd="sng">
            <a:solidFill>
              <a:srgbClr val="000000"/>
            </a:solidFill>
            <a:prstDash val="dot"/>
            <a:headEnd type="none"/>
            <a:tailEnd type="none"/>
          </a:ln>
        </p:spPr>
        <p:style>
          <a:lnRef idx="2">
            <a:schemeClr val="accent1"/>
          </a:lnRef>
          <a:fillRef idx="0">
            <a:schemeClr val="accent1"/>
          </a:fillRef>
          <a:effectRef idx="1">
            <a:schemeClr val="accent1"/>
          </a:effectRef>
          <a:fontRef idx="minor">
            <a:schemeClr val="tx1"/>
          </a:fontRef>
        </p:style>
      </p:cxnSp>
      <p:cxnSp>
        <p:nvCxnSpPr>
          <p:cNvPr id="47" name="Gerade Verbindung mit Pfeil 46"/>
          <p:cNvCxnSpPr>
            <a:stCxn id="24" idx="0"/>
          </p:cNvCxnSpPr>
          <p:nvPr/>
        </p:nvCxnSpPr>
        <p:spPr>
          <a:xfrm flipH="1">
            <a:off x="4069179" y="1227540"/>
            <a:ext cx="3791" cy="616440"/>
          </a:xfrm>
          <a:prstGeom prst="straightConnector1">
            <a:avLst/>
          </a:prstGeom>
          <a:ln w="3175" cmpd="sng">
            <a:solidFill>
              <a:srgbClr val="000000"/>
            </a:solidFill>
            <a:prstDash val="dot"/>
            <a:headEnd type="none"/>
            <a:tailEnd type="none"/>
          </a:ln>
        </p:spPr>
        <p:style>
          <a:lnRef idx="2">
            <a:schemeClr val="accent1"/>
          </a:lnRef>
          <a:fillRef idx="0">
            <a:schemeClr val="accent1"/>
          </a:fillRef>
          <a:effectRef idx="1">
            <a:schemeClr val="accent1"/>
          </a:effectRef>
          <a:fontRef idx="minor">
            <a:schemeClr val="tx1"/>
          </a:fontRef>
        </p:style>
      </p:cxnSp>
      <p:sp>
        <p:nvSpPr>
          <p:cNvPr id="49" name="Textfeld 48"/>
          <p:cNvSpPr txBox="1"/>
          <p:nvPr/>
        </p:nvSpPr>
        <p:spPr>
          <a:xfrm>
            <a:off x="237431" y="166578"/>
            <a:ext cx="8667733" cy="461665"/>
          </a:xfrm>
          <a:prstGeom prst="rect">
            <a:avLst/>
          </a:prstGeom>
          <a:noFill/>
        </p:spPr>
        <p:txBody>
          <a:bodyPr wrap="square" rtlCol="0">
            <a:spAutoFit/>
          </a:bodyPr>
          <a:lstStyle/>
          <a:p>
            <a:pPr algn="ctr"/>
            <a:r>
              <a:rPr lang="de-DE" sz="2400" dirty="0" smtClean="0"/>
              <a:t>Diagnostischer Algorithmus bei V.a. VTE</a:t>
            </a:r>
            <a:endParaRPr lang="de-DE" sz="2000" dirty="0">
              <a:latin typeface="Chalkduster"/>
              <a:cs typeface="Chalkduster"/>
            </a:endParaRPr>
          </a:p>
        </p:txBody>
      </p:sp>
      <p:cxnSp>
        <p:nvCxnSpPr>
          <p:cNvPr id="50" name="Gerade Verbindung 49"/>
          <p:cNvCxnSpPr/>
          <p:nvPr/>
        </p:nvCxnSpPr>
        <p:spPr>
          <a:xfrm flipV="1">
            <a:off x="0" y="737115"/>
            <a:ext cx="9144000" cy="1134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feld 47"/>
          <p:cNvSpPr txBox="1"/>
          <p:nvPr/>
        </p:nvSpPr>
        <p:spPr>
          <a:xfrm>
            <a:off x="3047193" y="2169506"/>
            <a:ext cx="2052966" cy="369332"/>
          </a:xfrm>
          <a:prstGeom prst="rect">
            <a:avLst/>
          </a:prstGeom>
          <a:solidFill>
            <a:schemeClr val="accent2">
              <a:lumMod val="20000"/>
              <a:lumOff val="80000"/>
            </a:schemeClr>
          </a:solidFill>
        </p:spPr>
        <p:txBody>
          <a:bodyPr wrap="none" rtlCol="0">
            <a:spAutoFit/>
          </a:bodyPr>
          <a:lstStyle/>
          <a:p>
            <a:pPr algn="ctr"/>
            <a:r>
              <a:rPr lang="de-DE" u="sng" dirty="0" smtClean="0"/>
              <a:t>KW nieder / (mittel) </a:t>
            </a:r>
          </a:p>
        </p:txBody>
      </p:sp>
      <p:cxnSp>
        <p:nvCxnSpPr>
          <p:cNvPr id="51" name="Gerade Verbindung mit Pfeil 50"/>
          <p:cNvCxnSpPr/>
          <p:nvPr/>
        </p:nvCxnSpPr>
        <p:spPr>
          <a:xfrm flipH="1">
            <a:off x="3590411" y="1739420"/>
            <a:ext cx="1" cy="416386"/>
          </a:xfrm>
          <a:prstGeom prst="straightConnector1">
            <a:avLst/>
          </a:prstGeom>
          <a:ln w="31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3" name="Gerade Verbindung mit Pfeil 52"/>
          <p:cNvCxnSpPr/>
          <p:nvPr/>
        </p:nvCxnSpPr>
        <p:spPr>
          <a:xfrm>
            <a:off x="4520261" y="1726427"/>
            <a:ext cx="0" cy="444185"/>
          </a:xfrm>
          <a:prstGeom prst="straightConnector1">
            <a:avLst/>
          </a:prstGeom>
          <a:ln w="31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079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2" grpId="0"/>
      <p:bldP spid="62" grpId="0" animBg="1"/>
      <p:bldP spid="63" grpId="0" animBg="1"/>
      <p:bldP spid="65"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7525716" y="1893613"/>
            <a:ext cx="1375685" cy="646331"/>
          </a:xfrm>
          <a:prstGeom prst="rect">
            <a:avLst/>
          </a:prstGeom>
          <a:noFill/>
          <a:ln>
            <a:solidFill>
              <a:schemeClr val="tx1"/>
            </a:solidFill>
          </a:ln>
        </p:spPr>
        <p:txBody>
          <a:bodyPr wrap="none" rtlCol="0">
            <a:spAutoFit/>
          </a:bodyPr>
          <a:lstStyle/>
          <a:p>
            <a:pPr algn="ctr"/>
            <a:r>
              <a:rPr lang="de-DE" dirty="0" smtClean="0"/>
              <a:t>Schock/</a:t>
            </a:r>
          </a:p>
          <a:p>
            <a:r>
              <a:rPr lang="de-DE" dirty="0" smtClean="0"/>
              <a:t>Hypotension</a:t>
            </a:r>
            <a:endParaRPr lang="de-DE" dirty="0"/>
          </a:p>
        </p:txBody>
      </p:sp>
      <p:sp>
        <p:nvSpPr>
          <p:cNvPr id="4" name="Textfeld 3"/>
          <p:cNvSpPr txBox="1"/>
          <p:nvPr/>
        </p:nvSpPr>
        <p:spPr>
          <a:xfrm>
            <a:off x="7525716" y="3234406"/>
            <a:ext cx="1387294" cy="646331"/>
          </a:xfrm>
          <a:prstGeom prst="rect">
            <a:avLst/>
          </a:prstGeom>
          <a:noFill/>
          <a:ln>
            <a:solidFill>
              <a:srgbClr val="000000"/>
            </a:solidFill>
          </a:ln>
        </p:spPr>
        <p:txBody>
          <a:bodyPr wrap="none" rtlCol="0">
            <a:spAutoFit/>
          </a:bodyPr>
          <a:lstStyle/>
          <a:p>
            <a:pPr algn="ctr"/>
            <a:r>
              <a:rPr lang="de-DE" dirty="0" smtClean="0"/>
              <a:t>Notfall-CT</a:t>
            </a:r>
          </a:p>
          <a:p>
            <a:pPr algn="ctr"/>
            <a:r>
              <a:rPr lang="de-DE" dirty="0" err="1"/>
              <a:t>b</a:t>
            </a:r>
            <a:r>
              <a:rPr lang="de-DE" dirty="0" err="1" smtClean="0"/>
              <a:t>edside</a:t>
            </a:r>
            <a:r>
              <a:rPr lang="de-DE" dirty="0" smtClean="0"/>
              <a:t> UKG</a:t>
            </a:r>
            <a:endParaRPr lang="de-DE" dirty="0"/>
          </a:p>
        </p:txBody>
      </p:sp>
      <p:sp>
        <p:nvSpPr>
          <p:cNvPr id="6" name="Textfeld 5"/>
          <p:cNvSpPr txBox="1"/>
          <p:nvPr/>
        </p:nvSpPr>
        <p:spPr>
          <a:xfrm>
            <a:off x="1070657" y="2155806"/>
            <a:ext cx="1024026" cy="369332"/>
          </a:xfrm>
          <a:prstGeom prst="rect">
            <a:avLst/>
          </a:prstGeom>
          <a:solidFill>
            <a:schemeClr val="accent2">
              <a:lumMod val="60000"/>
              <a:lumOff val="40000"/>
            </a:schemeClr>
          </a:solidFill>
        </p:spPr>
        <p:txBody>
          <a:bodyPr wrap="none" rtlCol="0">
            <a:spAutoFit/>
          </a:bodyPr>
          <a:lstStyle/>
          <a:p>
            <a:pPr algn="ctr"/>
            <a:r>
              <a:rPr lang="de-DE" dirty="0" smtClean="0"/>
              <a:t>KW hoch </a:t>
            </a:r>
            <a:endParaRPr lang="de-DE" dirty="0"/>
          </a:p>
        </p:txBody>
      </p:sp>
      <p:sp>
        <p:nvSpPr>
          <p:cNvPr id="7" name="Textfeld 6"/>
          <p:cNvSpPr txBox="1"/>
          <p:nvPr/>
        </p:nvSpPr>
        <p:spPr>
          <a:xfrm>
            <a:off x="3047193" y="2169506"/>
            <a:ext cx="2052966" cy="369332"/>
          </a:xfrm>
          <a:prstGeom prst="rect">
            <a:avLst/>
          </a:prstGeom>
          <a:solidFill>
            <a:schemeClr val="accent2">
              <a:lumMod val="20000"/>
              <a:lumOff val="80000"/>
            </a:schemeClr>
          </a:solidFill>
        </p:spPr>
        <p:txBody>
          <a:bodyPr wrap="none" rtlCol="0">
            <a:spAutoFit/>
          </a:bodyPr>
          <a:lstStyle/>
          <a:p>
            <a:pPr algn="ctr"/>
            <a:r>
              <a:rPr lang="de-DE" u="sng" dirty="0" smtClean="0"/>
              <a:t>KW nieder / (mittel) </a:t>
            </a:r>
          </a:p>
        </p:txBody>
      </p:sp>
      <p:sp>
        <p:nvSpPr>
          <p:cNvPr id="8" name="Textfeld 7"/>
          <p:cNvSpPr txBox="1"/>
          <p:nvPr/>
        </p:nvSpPr>
        <p:spPr>
          <a:xfrm>
            <a:off x="6103602" y="2170612"/>
            <a:ext cx="1024026" cy="369332"/>
          </a:xfrm>
          <a:prstGeom prst="rect">
            <a:avLst/>
          </a:prstGeom>
          <a:solidFill>
            <a:srgbClr val="D99694"/>
          </a:solidFill>
        </p:spPr>
        <p:txBody>
          <a:bodyPr wrap="none" rtlCol="0">
            <a:spAutoFit/>
          </a:bodyPr>
          <a:lstStyle/>
          <a:p>
            <a:pPr algn="ctr"/>
            <a:r>
              <a:rPr lang="de-DE" dirty="0" smtClean="0"/>
              <a:t>KW hoch </a:t>
            </a:r>
            <a:endParaRPr lang="de-DE" dirty="0"/>
          </a:p>
        </p:txBody>
      </p:sp>
      <p:cxnSp>
        <p:nvCxnSpPr>
          <p:cNvPr id="11" name="Gerade Verbindung mit Pfeil 10"/>
          <p:cNvCxnSpPr/>
          <p:nvPr/>
        </p:nvCxnSpPr>
        <p:spPr>
          <a:xfrm>
            <a:off x="4871398" y="1529374"/>
            <a:ext cx="3036453" cy="284122"/>
          </a:xfrm>
          <a:prstGeom prst="straightConnector1">
            <a:avLst/>
          </a:prstGeom>
          <a:ln w="31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Gerade Verbindung mit Pfeil 11"/>
          <p:cNvCxnSpPr/>
          <p:nvPr/>
        </p:nvCxnSpPr>
        <p:spPr>
          <a:xfrm flipH="1">
            <a:off x="1582670" y="1695624"/>
            <a:ext cx="1678918" cy="416386"/>
          </a:xfrm>
          <a:prstGeom prst="straightConnector1">
            <a:avLst/>
          </a:prstGeom>
          <a:ln w="31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2" name="Textfeld 21"/>
          <p:cNvSpPr txBox="1"/>
          <p:nvPr/>
        </p:nvSpPr>
        <p:spPr>
          <a:xfrm>
            <a:off x="3227567" y="1225887"/>
            <a:ext cx="752555" cy="523220"/>
          </a:xfrm>
          <a:prstGeom prst="rect">
            <a:avLst/>
          </a:prstGeom>
          <a:noFill/>
        </p:spPr>
        <p:txBody>
          <a:bodyPr wrap="none" rtlCol="0">
            <a:spAutoFit/>
          </a:bodyPr>
          <a:lstStyle/>
          <a:p>
            <a:r>
              <a:rPr lang="de-DE" sz="2800" b="1" dirty="0" smtClean="0"/>
              <a:t>TVT</a:t>
            </a:r>
            <a:endParaRPr lang="de-DE" sz="2800" b="1" dirty="0"/>
          </a:p>
        </p:txBody>
      </p:sp>
      <p:sp>
        <p:nvSpPr>
          <p:cNvPr id="23" name="Textfeld 22"/>
          <p:cNvSpPr txBox="1"/>
          <p:nvPr/>
        </p:nvSpPr>
        <p:spPr>
          <a:xfrm>
            <a:off x="4165903" y="1250220"/>
            <a:ext cx="729236" cy="523220"/>
          </a:xfrm>
          <a:prstGeom prst="rect">
            <a:avLst/>
          </a:prstGeom>
          <a:noFill/>
        </p:spPr>
        <p:txBody>
          <a:bodyPr wrap="none" rtlCol="0">
            <a:spAutoFit/>
          </a:bodyPr>
          <a:lstStyle/>
          <a:p>
            <a:r>
              <a:rPr lang="de-DE" sz="2800" b="1" dirty="0" smtClean="0"/>
              <a:t>LAE</a:t>
            </a:r>
            <a:endParaRPr lang="de-DE" sz="2800" b="1" dirty="0"/>
          </a:p>
        </p:txBody>
      </p:sp>
      <p:sp>
        <p:nvSpPr>
          <p:cNvPr id="24" name="Textfeld 23"/>
          <p:cNvSpPr txBox="1"/>
          <p:nvPr/>
        </p:nvSpPr>
        <p:spPr>
          <a:xfrm>
            <a:off x="3890869" y="1227540"/>
            <a:ext cx="364202" cy="523220"/>
          </a:xfrm>
          <a:prstGeom prst="rect">
            <a:avLst/>
          </a:prstGeom>
          <a:noFill/>
        </p:spPr>
        <p:txBody>
          <a:bodyPr wrap="none" rtlCol="0">
            <a:spAutoFit/>
          </a:bodyPr>
          <a:lstStyle/>
          <a:p>
            <a:r>
              <a:rPr lang="de-DE" sz="2800" b="1" dirty="0"/>
              <a:t>+</a:t>
            </a:r>
          </a:p>
        </p:txBody>
      </p:sp>
      <p:cxnSp>
        <p:nvCxnSpPr>
          <p:cNvPr id="28" name="Gerade Verbindung mit Pfeil 27"/>
          <p:cNvCxnSpPr/>
          <p:nvPr/>
        </p:nvCxnSpPr>
        <p:spPr>
          <a:xfrm>
            <a:off x="4860450" y="1682384"/>
            <a:ext cx="1678917" cy="416386"/>
          </a:xfrm>
          <a:prstGeom prst="straightConnector1">
            <a:avLst/>
          </a:prstGeom>
          <a:ln w="31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0" name="Textfeld 29"/>
          <p:cNvSpPr txBox="1"/>
          <p:nvPr/>
        </p:nvSpPr>
        <p:spPr>
          <a:xfrm>
            <a:off x="2751277" y="3079136"/>
            <a:ext cx="2608117" cy="369332"/>
          </a:xfrm>
          <a:prstGeom prst="rect">
            <a:avLst/>
          </a:prstGeom>
          <a:solidFill>
            <a:schemeClr val="bg1">
              <a:lumMod val="75000"/>
            </a:schemeClr>
          </a:solidFill>
        </p:spPr>
        <p:txBody>
          <a:bodyPr wrap="square" rtlCol="0">
            <a:spAutoFit/>
          </a:bodyPr>
          <a:lstStyle/>
          <a:p>
            <a:pPr algn="ctr"/>
            <a:r>
              <a:rPr lang="de-DE" dirty="0" smtClean="0"/>
              <a:t>D-Dimer</a:t>
            </a:r>
            <a:endParaRPr lang="de-DE" dirty="0"/>
          </a:p>
        </p:txBody>
      </p:sp>
      <p:cxnSp>
        <p:nvCxnSpPr>
          <p:cNvPr id="32" name="Gerade Verbindung mit Pfeil 31"/>
          <p:cNvCxnSpPr/>
          <p:nvPr/>
        </p:nvCxnSpPr>
        <p:spPr>
          <a:xfrm>
            <a:off x="3267223" y="2551645"/>
            <a:ext cx="0" cy="420657"/>
          </a:xfrm>
          <a:prstGeom prst="straightConnector1">
            <a:avLst/>
          </a:prstGeom>
          <a:ln w="31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Gerade Verbindung mit Pfeil 33"/>
          <p:cNvCxnSpPr/>
          <p:nvPr/>
        </p:nvCxnSpPr>
        <p:spPr>
          <a:xfrm>
            <a:off x="4805710" y="2557788"/>
            <a:ext cx="0" cy="420657"/>
          </a:xfrm>
          <a:prstGeom prst="straightConnector1">
            <a:avLst/>
          </a:prstGeom>
          <a:ln w="31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5" name="Textfeld 34"/>
          <p:cNvSpPr txBox="1"/>
          <p:nvPr/>
        </p:nvSpPr>
        <p:spPr>
          <a:xfrm>
            <a:off x="2989408" y="3732098"/>
            <a:ext cx="2165871" cy="830997"/>
          </a:xfrm>
          <a:prstGeom prst="rect">
            <a:avLst/>
          </a:prstGeom>
          <a:noFill/>
        </p:spPr>
        <p:txBody>
          <a:bodyPr wrap="square" rtlCol="0">
            <a:spAutoFit/>
          </a:bodyPr>
          <a:lstStyle/>
          <a:p>
            <a:pPr algn="ctr"/>
            <a:r>
              <a:rPr lang="de-DE" dirty="0" smtClean="0"/>
              <a:t>negativ</a:t>
            </a:r>
          </a:p>
          <a:p>
            <a:pPr algn="ctr"/>
            <a:r>
              <a:rPr lang="de-DE" sz="1200" dirty="0" smtClean="0"/>
              <a:t>VTE Risiko &lt; 1% nächste 3 Mo</a:t>
            </a:r>
          </a:p>
          <a:p>
            <a:pPr algn="ctr"/>
            <a:endParaRPr lang="de-DE" dirty="0"/>
          </a:p>
        </p:txBody>
      </p:sp>
      <p:sp>
        <p:nvSpPr>
          <p:cNvPr id="36" name="Pfeil nach unten 35"/>
          <p:cNvSpPr/>
          <p:nvPr/>
        </p:nvSpPr>
        <p:spPr>
          <a:xfrm>
            <a:off x="3956803" y="3493828"/>
            <a:ext cx="209100" cy="317649"/>
          </a:xfrm>
          <a:prstGeom prst="down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8" name="Textfeld 37"/>
          <p:cNvSpPr txBox="1"/>
          <p:nvPr/>
        </p:nvSpPr>
        <p:spPr>
          <a:xfrm>
            <a:off x="5392671" y="3845497"/>
            <a:ext cx="803788" cy="369332"/>
          </a:xfrm>
          <a:prstGeom prst="rect">
            <a:avLst/>
          </a:prstGeom>
          <a:noFill/>
        </p:spPr>
        <p:txBody>
          <a:bodyPr wrap="none" rtlCol="0">
            <a:spAutoFit/>
          </a:bodyPr>
          <a:lstStyle/>
          <a:p>
            <a:r>
              <a:rPr lang="de-DE" dirty="0" smtClean="0"/>
              <a:t>positiv</a:t>
            </a:r>
            <a:endParaRPr lang="de-DE" dirty="0"/>
          </a:p>
        </p:txBody>
      </p:sp>
      <p:sp>
        <p:nvSpPr>
          <p:cNvPr id="39" name="Oval 38"/>
          <p:cNvSpPr/>
          <p:nvPr/>
        </p:nvSpPr>
        <p:spPr>
          <a:xfrm>
            <a:off x="2377069" y="1843980"/>
            <a:ext cx="3384219" cy="2568530"/>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41" name="Gerade Verbindung mit Pfeil 40"/>
          <p:cNvCxnSpPr/>
          <p:nvPr/>
        </p:nvCxnSpPr>
        <p:spPr>
          <a:xfrm>
            <a:off x="4895778" y="3482488"/>
            <a:ext cx="645048" cy="453733"/>
          </a:xfrm>
          <a:prstGeom prst="straightConnector1">
            <a:avLst/>
          </a:prstGeom>
          <a:ln w="31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 name="Gerade Verbindung mit Pfeil 41"/>
          <p:cNvCxnSpPr/>
          <p:nvPr/>
        </p:nvCxnSpPr>
        <p:spPr>
          <a:xfrm flipH="1">
            <a:off x="2503139" y="3493828"/>
            <a:ext cx="679068" cy="453733"/>
          </a:xfrm>
          <a:prstGeom prst="straightConnector1">
            <a:avLst/>
          </a:prstGeom>
          <a:ln w="31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3" name="Textfeld 42"/>
          <p:cNvSpPr txBox="1"/>
          <p:nvPr/>
        </p:nvSpPr>
        <p:spPr>
          <a:xfrm>
            <a:off x="1781168" y="3771097"/>
            <a:ext cx="803788" cy="369332"/>
          </a:xfrm>
          <a:prstGeom prst="rect">
            <a:avLst/>
          </a:prstGeom>
          <a:noFill/>
        </p:spPr>
        <p:txBody>
          <a:bodyPr wrap="none" rtlCol="0">
            <a:spAutoFit/>
          </a:bodyPr>
          <a:lstStyle/>
          <a:p>
            <a:r>
              <a:rPr lang="de-DE" dirty="0" smtClean="0"/>
              <a:t>positiv</a:t>
            </a:r>
            <a:endParaRPr lang="de-DE" dirty="0"/>
          </a:p>
        </p:txBody>
      </p:sp>
      <p:sp>
        <p:nvSpPr>
          <p:cNvPr id="44" name="Textfeld 43"/>
          <p:cNvSpPr txBox="1"/>
          <p:nvPr/>
        </p:nvSpPr>
        <p:spPr>
          <a:xfrm>
            <a:off x="5642886" y="4530809"/>
            <a:ext cx="1739178" cy="369332"/>
          </a:xfrm>
          <a:prstGeom prst="rect">
            <a:avLst/>
          </a:prstGeom>
          <a:solidFill>
            <a:schemeClr val="bg1">
              <a:lumMod val="75000"/>
            </a:schemeClr>
          </a:solidFill>
        </p:spPr>
        <p:txBody>
          <a:bodyPr wrap="none" rtlCol="0">
            <a:spAutoFit/>
          </a:bodyPr>
          <a:lstStyle/>
          <a:p>
            <a:r>
              <a:rPr lang="de-DE" dirty="0" smtClean="0"/>
              <a:t>CT-Angiographie</a:t>
            </a:r>
            <a:endParaRPr lang="de-DE" dirty="0"/>
          </a:p>
        </p:txBody>
      </p:sp>
      <p:cxnSp>
        <p:nvCxnSpPr>
          <p:cNvPr id="46" name="Gerade Verbindung mit Pfeil 45"/>
          <p:cNvCxnSpPr/>
          <p:nvPr/>
        </p:nvCxnSpPr>
        <p:spPr>
          <a:xfrm>
            <a:off x="6539367" y="2557788"/>
            <a:ext cx="0" cy="1888742"/>
          </a:xfrm>
          <a:prstGeom prst="straightConnector1">
            <a:avLst/>
          </a:prstGeom>
          <a:ln w="31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2" name="Textfeld 51"/>
          <p:cNvSpPr txBox="1"/>
          <p:nvPr/>
        </p:nvSpPr>
        <p:spPr>
          <a:xfrm>
            <a:off x="5742105" y="5259508"/>
            <a:ext cx="1488396" cy="923330"/>
          </a:xfrm>
          <a:prstGeom prst="rect">
            <a:avLst/>
          </a:prstGeom>
          <a:noFill/>
        </p:spPr>
        <p:txBody>
          <a:bodyPr wrap="none" rtlCol="0">
            <a:spAutoFit/>
          </a:bodyPr>
          <a:lstStyle/>
          <a:p>
            <a:pPr algn="ctr"/>
            <a:r>
              <a:rPr lang="de-DE" dirty="0" err="1" smtClean="0"/>
              <a:t>Ausschluß</a:t>
            </a:r>
            <a:r>
              <a:rPr lang="de-DE" dirty="0" smtClean="0"/>
              <a:t> od.</a:t>
            </a:r>
          </a:p>
          <a:p>
            <a:pPr algn="ctr"/>
            <a:r>
              <a:rPr lang="de-DE" dirty="0" err="1" smtClean="0"/>
              <a:t>Nachweiß</a:t>
            </a:r>
            <a:r>
              <a:rPr lang="de-DE" dirty="0" smtClean="0"/>
              <a:t> </a:t>
            </a:r>
          </a:p>
          <a:p>
            <a:pPr algn="ctr"/>
            <a:r>
              <a:rPr lang="de-DE" dirty="0" smtClean="0"/>
              <a:t>LAE</a:t>
            </a:r>
            <a:endParaRPr lang="de-DE" dirty="0"/>
          </a:p>
        </p:txBody>
      </p:sp>
      <p:cxnSp>
        <p:nvCxnSpPr>
          <p:cNvPr id="56" name="Gerade Verbindung mit Pfeil 55"/>
          <p:cNvCxnSpPr/>
          <p:nvPr/>
        </p:nvCxnSpPr>
        <p:spPr>
          <a:xfrm>
            <a:off x="5807793" y="4140429"/>
            <a:ext cx="463773" cy="299732"/>
          </a:xfrm>
          <a:prstGeom prst="straightConnector1">
            <a:avLst/>
          </a:prstGeom>
          <a:ln w="31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Gerade Verbindung mit Pfeil 12"/>
          <p:cNvCxnSpPr/>
          <p:nvPr/>
        </p:nvCxnSpPr>
        <p:spPr>
          <a:xfrm flipH="1">
            <a:off x="3590411" y="1739420"/>
            <a:ext cx="1" cy="416386"/>
          </a:xfrm>
          <a:prstGeom prst="straightConnector1">
            <a:avLst/>
          </a:prstGeom>
          <a:ln w="31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Gerade Verbindung mit Pfeil 18"/>
          <p:cNvCxnSpPr/>
          <p:nvPr/>
        </p:nvCxnSpPr>
        <p:spPr>
          <a:xfrm>
            <a:off x="4520261" y="1726427"/>
            <a:ext cx="0" cy="444185"/>
          </a:xfrm>
          <a:prstGeom prst="straightConnector1">
            <a:avLst/>
          </a:prstGeom>
          <a:ln w="31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62" name="Pfeil nach unten 61"/>
          <p:cNvSpPr/>
          <p:nvPr/>
        </p:nvSpPr>
        <p:spPr>
          <a:xfrm>
            <a:off x="6395955" y="4969942"/>
            <a:ext cx="209100" cy="317649"/>
          </a:xfrm>
          <a:prstGeom prst="down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3" name="Textfeld 62"/>
          <p:cNvSpPr txBox="1"/>
          <p:nvPr/>
        </p:nvSpPr>
        <p:spPr>
          <a:xfrm>
            <a:off x="606658" y="4540114"/>
            <a:ext cx="1818978" cy="369332"/>
          </a:xfrm>
          <a:prstGeom prst="rect">
            <a:avLst/>
          </a:prstGeom>
          <a:solidFill>
            <a:schemeClr val="bg1">
              <a:lumMod val="75000"/>
            </a:schemeClr>
          </a:solidFill>
        </p:spPr>
        <p:txBody>
          <a:bodyPr wrap="none" rtlCol="0">
            <a:spAutoFit/>
          </a:bodyPr>
          <a:lstStyle/>
          <a:p>
            <a:r>
              <a:rPr lang="de-DE" dirty="0" smtClean="0"/>
              <a:t>Kompressions-US</a:t>
            </a:r>
            <a:endParaRPr lang="de-DE" dirty="0"/>
          </a:p>
        </p:txBody>
      </p:sp>
      <p:cxnSp>
        <p:nvCxnSpPr>
          <p:cNvPr id="64" name="Gerade Verbindung mit Pfeil 63"/>
          <p:cNvCxnSpPr/>
          <p:nvPr/>
        </p:nvCxnSpPr>
        <p:spPr>
          <a:xfrm>
            <a:off x="1503139" y="2539944"/>
            <a:ext cx="0" cy="1915891"/>
          </a:xfrm>
          <a:prstGeom prst="straightConnector1">
            <a:avLst/>
          </a:prstGeom>
          <a:ln w="31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65" name="Textfeld 64"/>
          <p:cNvSpPr txBox="1"/>
          <p:nvPr/>
        </p:nvSpPr>
        <p:spPr>
          <a:xfrm>
            <a:off x="705877" y="5268813"/>
            <a:ext cx="1488396" cy="923330"/>
          </a:xfrm>
          <a:prstGeom prst="rect">
            <a:avLst/>
          </a:prstGeom>
          <a:noFill/>
        </p:spPr>
        <p:txBody>
          <a:bodyPr wrap="none" rtlCol="0">
            <a:spAutoFit/>
          </a:bodyPr>
          <a:lstStyle/>
          <a:p>
            <a:pPr algn="ctr"/>
            <a:r>
              <a:rPr lang="de-DE" dirty="0" err="1" smtClean="0"/>
              <a:t>Ausschluß</a:t>
            </a:r>
            <a:r>
              <a:rPr lang="de-DE" dirty="0" smtClean="0"/>
              <a:t> od.</a:t>
            </a:r>
          </a:p>
          <a:p>
            <a:pPr algn="ctr"/>
            <a:r>
              <a:rPr lang="de-DE" dirty="0" err="1" smtClean="0"/>
              <a:t>Nachweiß</a:t>
            </a:r>
            <a:r>
              <a:rPr lang="de-DE" dirty="0" smtClean="0"/>
              <a:t> </a:t>
            </a:r>
          </a:p>
          <a:p>
            <a:pPr algn="ctr"/>
            <a:r>
              <a:rPr lang="de-DE" dirty="0" smtClean="0"/>
              <a:t>TVT</a:t>
            </a:r>
            <a:endParaRPr lang="de-DE" dirty="0"/>
          </a:p>
        </p:txBody>
      </p:sp>
      <p:cxnSp>
        <p:nvCxnSpPr>
          <p:cNvPr id="66" name="Gerade Verbindung mit Pfeil 65"/>
          <p:cNvCxnSpPr/>
          <p:nvPr/>
        </p:nvCxnSpPr>
        <p:spPr>
          <a:xfrm flipH="1">
            <a:off x="1737376" y="4134676"/>
            <a:ext cx="463773" cy="299732"/>
          </a:xfrm>
          <a:prstGeom prst="straightConnector1">
            <a:avLst/>
          </a:prstGeom>
          <a:ln w="31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7" name="Pfeil nach unten 66"/>
          <p:cNvSpPr/>
          <p:nvPr/>
        </p:nvSpPr>
        <p:spPr>
          <a:xfrm>
            <a:off x="1359727" y="4979247"/>
            <a:ext cx="209100" cy="317649"/>
          </a:xfrm>
          <a:prstGeom prst="down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4" name="Textfeld 73"/>
          <p:cNvSpPr txBox="1"/>
          <p:nvPr/>
        </p:nvSpPr>
        <p:spPr>
          <a:xfrm>
            <a:off x="5213379" y="6486608"/>
            <a:ext cx="3930621" cy="369332"/>
          </a:xfrm>
          <a:prstGeom prst="rect">
            <a:avLst/>
          </a:prstGeom>
          <a:noFill/>
        </p:spPr>
        <p:txBody>
          <a:bodyPr wrap="none" rtlCol="0">
            <a:spAutoFit/>
          </a:bodyPr>
          <a:lstStyle/>
          <a:p>
            <a:r>
              <a:rPr lang="de-DE" dirty="0" smtClean="0"/>
              <a:t>nach ESC Guideline 2014 und </a:t>
            </a:r>
            <a:r>
              <a:rPr lang="de-DE" dirty="0" err="1" smtClean="0"/>
              <a:t>Vasa</a:t>
            </a:r>
            <a:r>
              <a:rPr lang="de-DE" dirty="0" smtClean="0"/>
              <a:t> 2010 </a:t>
            </a:r>
            <a:endParaRPr lang="de-DE" dirty="0"/>
          </a:p>
        </p:txBody>
      </p:sp>
      <p:cxnSp>
        <p:nvCxnSpPr>
          <p:cNvPr id="77" name="Gerade Verbindung mit Pfeil 76"/>
          <p:cNvCxnSpPr/>
          <p:nvPr/>
        </p:nvCxnSpPr>
        <p:spPr>
          <a:xfrm>
            <a:off x="8209145" y="2583034"/>
            <a:ext cx="0" cy="558131"/>
          </a:xfrm>
          <a:prstGeom prst="straightConnector1">
            <a:avLst/>
          </a:prstGeom>
          <a:ln w="31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5" name="Gerade Verbindung mit Pfeil 44"/>
          <p:cNvCxnSpPr/>
          <p:nvPr/>
        </p:nvCxnSpPr>
        <p:spPr>
          <a:xfrm>
            <a:off x="4077448" y="4412510"/>
            <a:ext cx="0" cy="1915891"/>
          </a:xfrm>
          <a:prstGeom prst="straightConnector1">
            <a:avLst/>
          </a:prstGeom>
          <a:ln w="3175" cmpd="sng">
            <a:solidFill>
              <a:srgbClr val="000000"/>
            </a:solidFill>
            <a:prstDash val="dot"/>
            <a:headEnd type="none"/>
            <a:tailEnd type="none"/>
          </a:ln>
        </p:spPr>
        <p:style>
          <a:lnRef idx="2">
            <a:schemeClr val="accent1"/>
          </a:lnRef>
          <a:fillRef idx="0">
            <a:schemeClr val="accent1"/>
          </a:fillRef>
          <a:effectRef idx="1">
            <a:schemeClr val="accent1"/>
          </a:effectRef>
          <a:fontRef idx="minor">
            <a:schemeClr val="tx1"/>
          </a:fontRef>
        </p:style>
      </p:cxnSp>
      <p:cxnSp>
        <p:nvCxnSpPr>
          <p:cNvPr id="47" name="Gerade Verbindung mit Pfeil 46"/>
          <p:cNvCxnSpPr>
            <a:stCxn id="24" idx="0"/>
            <a:endCxn id="39" idx="0"/>
          </p:cNvCxnSpPr>
          <p:nvPr/>
        </p:nvCxnSpPr>
        <p:spPr>
          <a:xfrm flipH="1">
            <a:off x="4069179" y="1227540"/>
            <a:ext cx="3791" cy="616440"/>
          </a:xfrm>
          <a:prstGeom prst="straightConnector1">
            <a:avLst/>
          </a:prstGeom>
          <a:ln w="3175" cmpd="sng">
            <a:solidFill>
              <a:srgbClr val="000000"/>
            </a:solidFill>
            <a:prstDash val="dot"/>
            <a:headEnd type="none"/>
            <a:tailEnd type="none"/>
          </a:ln>
        </p:spPr>
        <p:style>
          <a:lnRef idx="2">
            <a:schemeClr val="accent1"/>
          </a:lnRef>
          <a:fillRef idx="0">
            <a:schemeClr val="accent1"/>
          </a:fillRef>
          <a:effectRef idx="1">
            <a:schemeClr val="accent1"/>
          </a:effectRef>
          <a:fontRef idx="minor">
            <a:schemeClr val="tx1"/>
          </a:fontRef>
        </p:style>
      </p:cxnSp>
      <p:sp>
        <p:nvSpPr>
          <p:cNvPr id="49" name="Textfeld 48"/>
          <p:cNvSpPr txBox="1"/>
          <p:nvPr/>
        </p:nvSpPr>
        <p:spPr>
          <a:xfrm>
            <a:off x="237431" y="166578"/>
            <a:ext cx="8667733" cy="461665"/>
          </a:xfrm>
          <a:prstGeom prst="rect">
            <a:avLst/>
          </a:prstGeom>
          <a:noFill/>
        </p:spPr>
        <p:txBody>
          <a:bodyPr wrap="square" rtlCol="0">
            <a:spAutoFit/>
          </a:bodyPr>
          <a:lstStyle/>
          <a:p>
            <a:pPr algn="ctr"/>
            <a:r>
              <a:rPr lang="de-DE" sz="2400" dirty="0" smtClean="0"/>
              <a:t>Diagnostischer Algorithmus bei V.a. VTE</a:t>
            </a:r>
            <a:endParaRPr lang="de-DE" sz="2000" dirty="0">
              <a:latin typeface="Chalkduster"/>
              <a:cs typeface="Chalkduster"/>
            </a:endParaRPr>
          </a:p>
        </p:txBody>
      </p:sp>
      <p:cxnSp>
        <p:nvCxnSpPr>
          <p:cNvPr id="50" name="Gerade Verbindung 49"/>
          <p:cNvCxnSpPr/>
          <p:nvPr/>
        </p:nvCxnSpPr>
        <p:spPr>
          <a:xfrm flipV="1">
            <a:off x="0" y="737115"/>
            <a:ext cx="9144000" cy="1134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3972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Line 3"/>
          <p:cNvSpPr>
            <a:spLocks noChangeShapeType="1"/>
          </p:cNvSpPr>
          <p:nvPr/>
        </p:nvSpPr>
        <p:spPr bwMode="auto">
          <a:xfrm flipV="1">
            <a:off x="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8" name="Line 4"/>
          <p:cNvSpPr>
            <a:spLocks noChangeShapeType="1"/>
          </p:cNvSpPr>
          <p:nvPr/>
        </p:nvSpPr>
        <p:spPr bwMode="auto">
          <a:xfrm>
            <a:off x="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9" name="Line 5"/>
          <p:cNvSpPr>
            <a:spLocks noChangeShapeType="1"/>
          </p:cNvSpPr>
          <p:nvPr/>
        </p:nvSpPr>
        <p:spPr bwMode="auto">
          <a:xfrm>
            <a:off x="140335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0" name="Line 6"/>
          <p:cNvSpPr>
            <a:spLocks noChangeShapeType="1"/>
          </p:cNvSpPr>
          <p:nvPr/>
        </p:nvSpPr>
        <p:spPr bwMode="auto">
          <a:xfrm flipV="1">
            <a:off x="140335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1" name="Rectangle 7"/>
          <p:cNvSpPr>
            <a:spLocks noGrp="1" noChangeArrowheads="1"/>
          </p:cNvSpPr>
          <p:nvPr>
            <p:ph type="body" idx="1"/>
          </p:nvPr>
        </p:nvSpPr>
        <p:spPr>
          <a:xfrm>
            <a:off x="457200" y="1447800"/>
            <a:ext cx="8229600" cy="4525963"/>
          </a:xfrm>
        </p:spPr>
        <p:txBody>
          <a:bodyPr/>
          <a:lstStyle/>
          <a:p>
            <a:endParaRPr lang="de-DE" sz="1600" dirty="0"/>
          </a:p>
        </p:txBody>
      </p:sp>
      <p:sp>
        <p:nvSpPr>
          <p:cNvPr id="31752" name="Rectangle 8"/>
          <p:cNvSpPr>
            <a:spLocks noChangeArrowheads="1"/>
          </p:cNvSpPr>
          <p:nvPr/>
        </p:nvSpPr>
        <p:spPr bwMode="auto">
          <a:xfrm>
            <a:off x="6096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pPr>
            <a:endParaRPr lang="de-DE" sz="2400" dirty="0"/>
          </a:p>
        </p:txBody>
      </p:sp>
      <p:sp>
        <p:nvSpPr>
          <p:cNvPr id="10" name="Rectangle 2"/>
          <p:cNvSpPr txBox="1">
            <a:spLocks noChangeArrowheads="1"/>
          </p:cNvSpPr>
          <p:nvPr/>
        </p:nvSpPr>
        <p:spPr bwMode="auto">
          <a:xfrm>
            <a:off x="1979712"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sz="2800" kern="0" dirty="0" err="1" smtClean="0"/>
              <a:t>Risikostratifizierung</a:t>
            </a:r>
            <a:endParaRPr lang="de-DE" sz="2800" kern="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124744"/>
            <a:ext cx="4527574" cy="5618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076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Line 3"/>
          <p:cNvSpPr>
            <a:spLocks noChangeShapeType="1"/>
          </p:cNvSpPr>
          <p:nvPr/>
        </p:nvSpPr>
        <p:spPr bwMode="auto">
          <a:xfrm flipV="1">
            <a:off x="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8" name="Line 4"/>
          <p:cNvSpPr>
            <a:spLocks noChangeShapeType="1"/>
          </p:cNvSpPr>
          <p:nvPr/>
        </p:nvSpPr>
        <p:spPr bwMode="auto">
          <a:xfrm>
            <a:off x="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9" name="Line 5"/>
          <p:cNvSpPr>
            <a:spLocks noChangeShapeType="1"/>
          </p:cNvSpPr>
          <p:nvPr/>
        </p:nvSpPr>
        <p:spPr bwMode="auto">
          <a:xfrm>
            <a:off x="140335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0" name="Line 6"/>
          <p:cNvSpPr>
            <a:spLocks noChangeShapeType="1"/>
          </p:cNvSpPr>
          <p:nvPr/>
        </p:nvSpPr>
        <p:spPr bwMode="auto">
          <a:xfrm flipV="1">
            <a:off x="140335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1" name="Rectangle 7"/>
          <p:cNvSpPr>
            <a:spLocks noGrp="1" noChangeArrowheads="1"/>
          </p:cNvSpPr>
          <p:nvPr>
            <p:ph type="body" idx="1"/>
          </p:nvPr>
        </p:nvSpPr>
        <p:spPr>
          <a:xfrm>
            <a:off x="457200" y="1447800"/>
            <a:ext cx="8229600" cy="4525963"/>
          </a:xfrm>
        </p:spPr>
        <p:txBody>
          <a:bodyPr/>
          <a:lstStyle/>
          <a:p>
            <a:endParaRPr lang="de-DE" sz="2800" dirty="0"/>
          </a:p>
          <a:p>
            <a:endParaRPr lang="de-DE" sz="3600" dirty="0"/>
          </a:p>
          <a:p>
            <a:endParaRPr lang="de-DE" sz="1600" dirty="0"/>
          </a:p>
        </p:txBody>
      </p:sp>
      <p:sp>
        <p:nvSpPr>
          <p:cNvPr id="31752" name="Rectangle 8"/>
          <p:cNvSpPr>
            <a:spLocks noChangeArrowheads="1"/>
          </p:cNvSpPr>
          <p:nvPr/>
        </p:nvSpPr>
        <p:spPr bwMode="auto">
          <a:xfrm>
            <a:off x="6096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pPr>
            <a:endParaRPr lang="de-DE" sz="2400" dirty="0"/>
          </a:p>
        </p:txBody>
      </p:sp>
      <p:sp>
        <p:nvSpPr>
          <p:cNvPr id="10" name="Rectangle 2"/>
          <p:cNvSpPr txBox="1">
            <a:spLocks noChangeArrowheads="1"/>
          </p:cNvSpPr>
          <p:nvPr/>
        </p:nvSpPr>
        <p:spPr bwMode="auto">
          <a:xfrm>
            <a:off x="1979712"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sz="2800" kern="0" dirty="0" smtClean="0"/>
              <a:t>Diagnose - Labor</a:t>
            </a:r>
            <a:endParaRPr lang="de-DE" sz="2800" kern="0" dirty="0"/>
          </a:p>
        </p:txBody>
      </p:sp>
      <p:graphicFrame>
        <p:nvGraphicFramePr>
          <p:cNvPr id="11" name="Group 5"/>
          <p:cNvGraphicFramePr>
            <a:graphicFrameLocks noGrp="1"/>
          </p:cNvGraphicFramePr>
          <p:nvPr>
            <p:extLst>
              <p:ext uri="{D42A27DB-BD31-4B8C-83A1-F6EECF244321}">
                <p14:modId xmlns:p14="http://schemas.microsoft.com/office/powerpoint/2010/main" val="2173604464"/>
              </p:ext>
            </p:extLst>
          </p:nvPr>
        </p:nvGraphicFramePr>
        <p:xfrm>
          <a:off x="304800" y="2413000"/>
          <a:ext cx="8610600" cy="3073400"/>
        </p:xfrm>
        <a:graphic>
          <a:graphicData uri="http://schemas.openxmlformats.org/drawingml/2006/table">
            <a:tbl>
              <a:tblPr/>
              <a:tblGrid>
                <a:gridCol w="2438400"/>
                <a:gridCol w="1219200"/>
                <a:gridCol w="1219200"/>
                <a:gridCol w="1905000"/>
                <a:gridCol w="1828800"/>
              </a:tblGrid>
              <a:tr h="1092200">
                <a:tc>
                  <a:txBody>
                    <a:bodyPr/>
                    <a:lstStyle>
                      <a:lvl1pPr>
                        <a:spcBef>
                          <a:spcPct val="20000"/>
                        </a:spcBef>
                        <a:buClr>
                          <a:srgbClr val="FF33CC"/>
                        </a:buClr>
                        <a:buFont typeface="Wingdings" pitchFamily="2" charset="2"/>
                        <a:defRPr sz="2000">
                          <a:solidFill>
                            <a:schemeClr val="bg1"/>
                          </a:solidFill>
                          <a:latin typeface="Arial" charset="0"/>
                        </a:defRPr>
                      </a:lvl1pPr>
                      <a:lvl2pPr>
                        <a:spcBef>
                          <a:spcPct val="20000"/>
                        </a:spcBef>
                        <a:buSzPct val="75000"/>
                        <a:buFont typeface="Wingdings" pitchFamily="2" charset="2"/>
                        <a:defRPr>
                          <a:solidFill>
                            <a:schemeClr val="bg1"/>
                          </a:solidFill>
                          <a:latin typeface="Arial" charset="0"/>
                        </a:defRPr>
                      </a:lvl2pPr>
                      <a:lvl3pPr>
                        <a:spcBef>
                          <a:spcPct val="20000"/>
                        </a:spcBef>
                        <a:defRPr sz="1600">
                          <a:solidFill>
                            <a:schemeClr val="bg1"/>
                          </a:solidFill>
                          <a:latin typeface="Arial" charset="0"/>
                        </a:defRPr>
                      </a:lvl3pPr>
                      <a:lvl4pPr>
                        <a:spcBef>
                          <a:spcPct val="20000"/>
                        </a:spcBef>
                        <a:defRPr>
                          <a:solidFill>
                            <a:schemeClr val="bg1"/>
                          </a:solidFill>
                          <a:latin typeface="Arial" charset="0"/>
                        </a:defRPr>
                      </a:lvl4pPr>
                      <a:lvl5pPr>
                        <a:spcBef>
                          <a:spcPct val="20000"/>
                        </a:spcBef>
                        <a:defRPr>
                          <a:solidFill>
                            <a:schemeClr val="bg1"/>
                          </a:solidFill>
                          <a:latin typeface="Arial" charset="0"/>
                        </a:defRPr>
                      </a:lvl5pPr>
                      <a:lvl6pPr fontAlgn="base">
                        <a:spcBef>
                          <a:spcPct val="20000"/>
                        </a:spcBef>
                        <a:spcAft>
                          <a:spcPct val="0"/>
                        </a:spcAft>
                        <a:defRPr>
                          <a:solidFill>
                            <a:schemeClr val="bg1"/>
                          </a:solidFill>
                          <a:latin typeface="Arial" charset="0"/>
                        </a:defRPr>
                      </a:lvl6pPr>
                      <a:lvl7pPr fontAlgn="base">
                        <a:spcBef>
                          <a:spcPct val="20000"/>
                        </a:spcBef>
                        <a:spcAft>
                          <a:spcPct val="0"/>
                        </a:spcAft>
                        <a:defRPr>
                          <a:solidFill>
                            <a:schemeClr val="bg1"/>
                          </a:solidFill>
                          <a:latin typeface="Arial" charset="0"/>
                        </a:defRPr>
                      </a:lvl7pPr>
                      <a:lvl8pPr fontAlgn="base">
                        <a:spcBef>
                          <a:spcPct val="20000"/>
                        </a:spcBef>
                        <a:spcAft>
                          <a:spcPct val="0"/>
                        </a:spcAft>
                        <a:defRPr>
                          <a:solidFill>
                            <a:schemeClr val="bg1"/>
                          </a:solidFill>
                          <a:latin typeface="Arial" charset="0"/>
                        </a:defRPr>
                      </a:lvl8pPr>
                      <a:lvl9pPr fontAlgn="base">
                        <a:spcBef>
                          <a:spcPct val="20000"/>
                        </a:spcBef>
                        <a:spcAft>
                          <a:spcPct val="0"/>
                        </a:spcAft>
                        <a:defRPr>
                          <a:solidFill>
                            <a:schemeClr val="bg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33CC"/>
                        </a:buClr>
                        <a:buSzTx/>
                        <a:buFont typeface="Wingdings" pitchFamily="2" charset="2"/>
                        <a:buNone/>
                        <a:tabLst/>
                      </a:pPr>
                      <a:endParaRPr kumimoji="0" lang="en-US" altLang="en-US" sz="20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rgbClr val="FF33CC"/>
                        </a:buClr>
                        <a:buFont typeface="Wingdings" pitchFamily="2" charset="2"/>
                        <a:defRPr sz="2000">
                          <a:solidFill>
                            <a:schemeClr val="bg1"/>
                          </a:solidFill>
                          <a:latin typeface="Arial" charset="0"/>
                        </a:defRPr>
                      </a:lvl1pPr>
                      <a:lvl2pPr>
                        <a:spcBef>
                          <a:spcPct val="20000"/>
                        </a:spcBef>
                        <a:buSzPct val="75000"/>
                        <a:buFont typeface="Wingdings" pitchFamily="2" charset="2"/>
                        <a:defRPr>
                          <a:solidFill>
                            <a:schemeClr val="bg1"/>
                          </a:solidFill>
                          <a:latin typeface="Arial" charset="0"/>
                        </a:defRPr>
                      </a:lvl2pPr>
                      <a:lvl3pPr>
                        <a:spcBef>
                          <a:spcPct val="20000"/>
                        </a:spcBef>
                        <a:defRPr sz="1600">
                          <a:solidFill>
                            <a:schemeClr val="bg1"/>
                          </a:solidFill>
                          <a:latin typeface="Arial" charset="0"/>
                        </a:defRPr>
                      </a:lvl3pPr>
                      <a:lvl4pPr>
                        <a:spcBef>
                          <a:spcPct val="20000"/>
                        </a:spcBef>
                        <a:defRPr>
                          <a:solidFill>
                            <a:schemeClr val="bg1"/>
                          </a:solidFill>
                          <a:latin typeface="Arial" charset="0"/>
                        </a:defRPr>
                      </a:lvl4pPr>
                      <a:lvl5pPr>
                        <a:spcBef>
                          <a:spcPct val="20000"/>
                        </a:spcBef>
                        <a:defRPr>
                          <a:solidFill>
                            <a:schemeClr val="bg1"/>
                          </a:solidFill>
                          <a:latin typeface="Arial" charset="0"/>
                        </a:defRPr>
                      </a:lvl5pPr>
                      <a:lvl6pPr fontAlgn="base">
                        <a:spcBef>
                          <a:spcPct val="20000"/>
                        </a:spcBef>
                        <a:spcAft>
                          <a:spcPct val="0"/>
                        </a:spcAft>
                        <a:defRPr>
                          <a:solidFill>
                            <a:schemeClr val="bg1"/>
                          </a:solidFill>
                          <a:latin typeface="Arial" charset="0"/>
                        </a:defRPr>
                      </a:lvl6pPr>
                      <a:lvl7pPr fontAlgn="base">
                        <a:spcBef>
                          <a:spcPct val="20000"/>
                        </a:spcBef>
                        <a:spcAft>
                          <a:spcPct val="0"/>
                        </a:spcAft>
                        <a:defRPr>
                          <a:solidFill>
                            <a:schemeClr val="bg1"/>
                          </a:solidFill>
                          <a:latin typeface="Arial" charset="0"/>
                        </a:defRPr>
                      </a:lvl7pPr>
                      <a:lvl8pPr fontAlgn="base">
                        <a:spcBef>
                          <a:spcPct val="20000"/>
                        </a:spcBef>
                        <a:spcAft>
                          <a:spcPct val="0"/>
                        </a:spcAft>
                        <a:defRPr>
                          <a:solidFill>
                            <a:schemeClr val="bg1"/>
                          </a:solidFill>
                          <a:latin typeface="Arial" charset="0"/>
                        </a:defRPr>
                      </a:lvl8pPr>
                      <a:lvl9pPr fontAlgn="base">
                        <a:spcBef>
                          <a:spcPct val="20000"/>
                        </a:spcBef>
                        <a:spcAft>
                          <a:spcPct val="0"/>
                        </a:spcAft>
                        <a:defRPr>
                          <a:solidFill>
                            <a:schemeClr val="bg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400" b="1" i="0" u="none" strike="noStrike" cap="none" normalizeH="0" baseline="0" dirty="0" smtClean="0">
                          <a:ln>
                            <a:noFill/>
                          </a:ln>
                          <a:solidFill>
                            <a:schemeClr val="bg1"/>
                          </a:solidFill>
                          <a:effectLst>
                            <a:outerShdw blurRad="38100" dist="38100" dir="2700000" algn="tl">
                              <a:srgbClr val="000000"/>
                            </a:outerShdw>
                          </a:effectLst>
                          <a:latin typeface="Arial" charset="0"/>
                        </a:rPr>
                        <a:t>Pat.</a:t>
                      </a:r>
                    </a:p>
                    <a:p>
                      <a:pPr marL="0" marR="0" lvl="0" indent="0" algn="ctr"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400" b="1" i="0" u="none" strike="noStrike" cap="none" normalizeH="0" baseline="0" dirty="0" smtClean="0">
                          <a:ln>
                            <a:noFill/>
                          </a:ln>
                          <a:solidFill>
                            <a:schemeClr val="bg1"/>
                          </a:solidFill>
                          <a:effectLst>
                            <a:outerShdw blurRad="38100" dist="38100" dir="2700000" algn="tl">
                              <a:srgbClr val="000000"/>
                            </a:outerShdw>
                          </a:effectLst>
                          <a:latin typeface="Arial" charset="0"/>
                        </a:rPr>
                        <a:t>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rgbClr val="FF33CC"/>
                        </a:buClr>
                        <a:buFont typeface="Wingdings" pitchFamily="2" charset="2"/>
                        <a:defRPr sz="2000">
                          <a:solidFill>
                            <a:schemeClr val="bg1"/>
                          </a:solidFill>
                          <a:latin typeface="Arial" charset="0"/>
                        </a:defRPr>
                      </a:lvl1pPr>
                      <a:lvl2pPr>
                        <a:spcBef>
                          <a:spcPct val="20000"/>
                        </a:spcBef>
                        <a:buSzPct val="75000"/>
                        <a:buFont typeface="Wingdings" pitchFamily="2" charset="2"/>
                        <a:defRPr>
                          <a:solidFill>
                            <a:schemeClr val="bg1"/>
                          </a:solidFill>
                          <a:latin typeface="Arial" charset="0"/>
                        </a:defRPr>
                      </a:lvl2pPr>
                      <a:lvl3pPr>
                        <a:spcBef>
                          <a:spcPct val="20000"/>
                        </a:spcBef>
                        <a:defRPr sz="1600">
                          <a:solidFill>
                            <a:schemeClr val="bg1"/>
                          </a:solidFill>
                          <a:latin typeface="Arial" charset="0"/>
                        </a:defRPr>
                      </a:lvl3pPr>
                      <a:lvl4pPr>
                        <a:spcBef>
                          <a:spcPct val="20000"/>
                        </a:spcBef>
                        <a:defRPr>
                          <a:solidFill>
                            <a:schemeClr val="bg1"/>
                          </a:solidFill>
                          <a:latin typeface="Arial" charset="0"/>
                        </a:defRPr>
                      </a:lvl4pPr>
                      <a:lvl5pPr>
                        <a:spcBef>
                          <a:spcPct val="20000"/>
                        </a:spcBef>
                        <a:defRPr>
                          <a:solidFill>
                            <a:schemeClr val="bg1"/>
                          </a:solidFill>
                          <a:latin typeface="Arial" charset="0"/>
                        </a:defRPr>
                      </a:lvl5pPr>
                      <a:lvl6pPr fontAlgn="base">
                        <a:spcBef>
                          <a:spcPct val="20000"/>
                        </a:spcBef>
                        <a:spcAft>
                          <a:spcPct val="0"/>
                        </a:spcAft>
                        <a:defRPr>
                          <a:solidFill>
                            <a:schemeClr val="bg1"/>
                          </a:solidFill>
                          <a:latin typeface="Arial" charset="0"/>
                        </a:defRPr>
                      </a:lvl6pPr>
                      <a:lvl7pPr fontAlgn="base">
                        <a:spcBef>
                          <a:spcPct val="20000"/>
                        </a:spcBef>
                        <a:spcAft>
                          <a:spcPct val="0"/>
                        </a:spcAft>
                        <a:defRPr>
                          <a:solidFill>
                            <a:schemeClr val="bg1"/>
                          </a:solidFill>
                          <a:latin typeface="Arial" charset="0"/>
                        </a:defRPr>
                      </a:lvl7pPr>
                      <a:lvl8pPr fontAlgn="base">
                        <a:spcBef>
                          <a:spcPct val="20000"/>
                        </a:spcBef>
                        <a:spcAft>
                          <a:spcPct val="0"/>
                        </a:spcAft>
                        <a:defRPr>
                          <a:solidFill>
                            <a:schemeClr val="bg1"/>
                          </a:solidFill>
                          <a:latin typeface="Arial" charset="0"/>
                        </a:defRPr>
                      </a:lvl8pPr>
                      <a:lvl9pPr fontAlgn="base">
                        <a:spcBef>
                          <a:spcPct val="20000"/>
                        </a:spcBef>
                        <a:spcAft>
                          <a:spcPct val="0"/>
                        </a:spcAft>
                        <a:defRPr>
                          <a:solidFill>
                            <a:schemeClr val="bg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400" b="1" i="0" u="none" strike="noStrike" cap="none" normalizeH="0" baseline="0" dirty="0" smtClean="0">
                          <a:ln>
                            <a:noFill/>
                          </a:ln>
                          <a:solidFill>
                            <a:schemeClr val="bg1"/>
                          </a:solidFill>
                          <a:effectLst>
                            <a:outerShdw blurRad="38100" dist="38100" dir="2700000" algn="tl">
                              <a:srgbClr val="000000"/>
                            </a:outerShdw>
                          </a:effectLst>
                          <a:latin typeface="Arial" charset="0"/>
                        </a:rPr>
                        <a:t>TVT</a:t>
                      </a:r>
                    </a:p>
                    <a:p>
                      <a:pPr marL="0" marR="0" lvl="0" indent="0" algn="ctr"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400" b="1" i="0" u="none" strike="noStrike" cap="none" normalizeH="0" baseline="0" dirty="0" smtClean="0">
                          <a:ln>
                            <a:noFill/>
                          </a:ln>
                          <a:solidFill>
                            <a:schemeClr val="bg1"/>
                          </a:solidFill>
                          <a:effectLst>
                            <a:outerShdw blurRad="38100" dist="38100" dir="2700000" algn="tl">
                              <a:srgbClr val="000000"/>
                            </a:outerShdw>
                          </a:effectLst>
                          <a:latin typeface="Arial" charset="0"/>
                        </a:rPr>
                        <a:t>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rgbClr val="FF33CC"/>
                        </a:buClr>
                        <a:buFont typeface="Wingdings" pitchFamily="2" charset="2"/>
                        <a:defRPr sz="2000">
                          <a:solidFill>
                            <a:schemeClr val="bg1"/>
                          </a:solidFill>
                          <a:latin typeface="Arial" charset="0"/>
                        </a:defRPr>
                      </a:lvl1pPr>
                      <a:lvl2pPr>
                        <a:spcBef>
                          <a:spcPct val="20000"/>
                        </a:spcBef>
                        <a:buSzPct val="75000"/>
                        <a:buFont typeface="Wingdings" pitchFamily="2" charset="2"/>
                        <a:defRPr>
                          <a:solidFill>
                            <a:schemeClr val="bg1"/>
                          </a:solidFill>
                          <a:latin typeface="Arial" charset="0"/>
                        </a:defRPr>
                      </a:lvl2pPr>
                      <a:lvl3pPr>
                        <a:spcBef>
                          <a:spcPct val="20000"/>
                        </a:spcBef>
                        <a:defRPr sz="1600">
                          <a:solidFill>
                            <a:schemeClr val="bg1"/>
                          </a:solidFill>
                          <a:latin typeface="Arial" charset="0"/>
                        </a:defRPr>
                      </a:lvl3pPr>
                      <a:lvl4pPr>
                        <a:spcBef>
                          <a:spcPct val="20000"/>
                        </a:spcBef>
                        <a:defRPr>
                          <a:solidFill>
                            <a:schemeClr val="bg1"/>
                          </a:solidFill>
                          <a:latin typeface="Arial" charset="0"/>
                        </a:defRPr>
                      </a:lvl4pPr>
                      <a:lvl5pPr>
                        <a:spcBef>
                          <a:spcPct val="20000"/>
                        </a:spcBef>
                        <a:defRPr>
                          <a:solidFill>
                            <a:schemeClr val="bg1"/>
                          </a:solidFill>
                          <a:latin typeface="Arial" charset="0"/>
                        </a:defRPr>
                      </a:lvl5pPr>
                      <a:lvl6pPr fontAlgn="base">
                        <a:spcBef>
                          <a:spcPct val="20000"/>
                        </a:spcBef>
                        <a:spcAft>
                          <a:spcPct val="0"/>
                        </a:spcAft>
                        <a:defRPr>
                          <a:solidFill>
                            <a:schemeClr val="bg1"/>
                          </a:solidFill>
                          <a:latin typeface="Arial" charset="0"/>
                        </a:defRPr>
                      </a:lvl6pPr>
                      <a:lvl7pPr fontAlgn="base">
                        <a:spcBef>
                          <a:spcPct val="20000"/>
                        </a:spcBef>
                        <a:spcAft>
                          <a:spcPct val="0"/>
                        </a:spcAft>
                        <a:defRPr>
                          <a:solidFill>
                            <a:schemeClr val="bg1"/>
                          </a:solidFill>
                          <a:latin typeface="Arial" charset="0"/>
                        </a:defRPr>
                      </a:lvl7pPr>
                      <a:lvl8pPr fontAlgn="base">
                        <a:spcBef>
                          <a:spcPct val="20000"/>
                        </a:spcBef>
                        <a:spcAft>
                          <a:spcPct val="0"/>
                        </a:spcAft>
                        <a:defRPr>
                          <a:solidFill>
                            <a:schemeClr val="bg1"/>
                          </a:solidFill>
                          <a:latin typeface="Arial" charset="0"/>
                        </a:defRPr>
                      </a:lvl8pPr>
                      <a:lvl9pPr fontAlgn="base">
                        <a:spcBef>
                          <a:spcPct val="20000"/>
                        </a:spcBef>
                        <a:spcAft>
                          <a:spcPct val="0"/>
                        </a:spcAft>
                        <a:defRPr>
                          <a:solidFill>
                            <a:schemeClr val="bg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400" b="1" i="0" u="none" strike="noStrike" cap="none" normalizeH="0" baseline="0" dirty="0" smtClean="0">
                          <a:ln>
                            <a:noFill/>
                          </a:ln>
                          <a:solidFill>
                            <a:schemeClr val="bg1"/>
                          </a:solidFill>
                          <a:effectLst>
                            <a:outerShdw blurRad="38100" dist="38100" dir="2700000" algn="tl">
                              <a:srgbClr val="000000"/>
                            </a:outerShdw>
                          </a:effectLst>
                          <a:latin typeface="Arial" charset="0"/>
                        </a:rPr>
                        <a:t>Sensitivität</a:t>
                      </a:r>
                    </a:p>
                    <a:p>
                      <a:pPr marL="0" marR="0" lvl="0" indent="0" algn="ctr"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400" b="1" i="0" u="none" strike="noStrike" cap="none" normalizeH="0" baseline="0" dirty="0" smtClean="0">
                          <a:ln>
                            <a:noFill/>
                          </a:ln>
                          <a:solidFill>
                            <a:schemeClr val="bg1"/>
                          </a:solidFill>
                          <a:effectLst>
                            <a:outerShdw blurRad="38100" dist="38100" dir="2700000" algn="tl">
                              <a:srgbClr val="000000"/>
                            </a:outerShdw>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rgbClr val="FF33CC"/>
                        </a:buClr>
                        <a:buFont typeface="Wingdings" pitchFamily="2" charset="2"/>
                        <a:defRPr sz="2000">
                          <a:solidFill>
                            <a:schemeClr val="bg1"/>
                          </a:solidFill>
                          <a:latin typeface="Arial" charset="0"/>
                        </a:defRPr>
                      </a:lvl1pPr>
                      <a:lvl2pPr>
                        <a:spcBef>
                          <a:spcPct val="20000"/>
                        </a:spcBef>
                        <a:buSzPct val="75000"/>
                        <a:buFont typeface="Wingdings" pitchFamily="2" charset="2"/>
                        <a:defRPr>
                          <a:solidFill>
                            <a:schemeClr val="bg1"/>
                          </a:solidFill>
                          <a:latin typeface="Arial" charset="0"/>
                        </a:defRPr>
                      </a:lvl2pPr>
                      <a:lvl3pPr>
                        <a:spcBef>
                          <a:spcPct val="20000"/>
                        </a:spcBef>
                        <a:defRPr sz="1600">
                          <a:solidFill>
                            <a:schemeClr val="bg1"/>
                          </a:solidFill>
                          <a:latin typeface="Arial" charset="0"/>
                        </a:defRPr>
                      </a:lvl3pPr>
                      <a:lvl4pPr>
                        <a:spcBef>
                          <a:spcPct val="20000"/>
                        </a:spcBef>
                        <a:defRPr>
                          <a:solidFill>
                            <a:schemeClr val="bg1"/>
                          </a:solidFill>
                          <a:latin typeface="Arial" charset="0"/>
                        </a:defRPr>
                      </a:lvl4pPr>
                      <a:lvl5pPr>
                        <a:spcBef>
                          <a:spcPct val="20000"/>
                        </a:spcBef>
                        <a:defRPr>
                          <a:solidFill>
                            <a:schemeClr val="bg1"/>
                          </a:solidFill>
                          <a:latin typeface="Arial" charset="0"/>
                        </a:defRPr>
                      </a:lvl5pPr>
                      <a:lvl6pPr fontAlgn="base">
                        <a:spcBef>
                          <a:spcPct val="20000"/>
                        </a:spcBef>
                        <a:spcAft>
                          <a:spcPct val="0"/>
                        </a:spcAft>
                        <a:defRPr>
                          <a:solidFill>
                            <a:schemeClr val="bg1"/>
                          </a:solidFill>
                          <a:latin typeface="Arial" charset="0"/>
                        </a:defRPr>
                      </a:lvl6pPr>
                      <a:lvl7pPr fontAlgn="base">
                        <a:spcBef>
                          <a:spcPct val="20000"/>
                        </a:spcBef>
                        <a:spcAft>
                          <a:spcPct val="0"/>
                        </a:spcAft>
                        <a:defRPr>
                          <a:solidFill>
                            <a:schemeClr val="bg1"/>
                          </a:solidFill>
                          <a:latin typeface="Arial" charset="0"/>
                        </a:defRPr>
                      </a:lvl7pPr>
                      <a:lvl8pPr fontAlgn="base">
                        <a:spcBef>
                          <a:spcPct val="20000"/>
                        </a:spcBef>
                        <a:spcAft>
                          <a:spcPct val="0"/>
                        </a:spcAft>
                        <a:defRPr>
                          <a:solidFill>
                            <a:schemeClr val="bg1"/>
                          </a:solidFill>
                          <a:latin typeface="Arial" charset="0"/>
                        </a:defRPr>
                      </a:lvl8pPr>
                      <a:lvl9pPr fontAlgn="base">
                        <a:spcBef>
                          <a:spcPct val="20000"/>
                        </a:spcBef>
                        <a:spcAft>
                          <a:spcPct val="0"/>
                        </a:spcAft>
                        <a:defRPr>
                          <a:solidFill>
                            <a:schemeClr val="bg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400" b="1" i="0" u="none" strike="noStrike" cap="none" normalizeH="0" baseline="0" dirty="0" smtClean="0">
                          <a:ln>
                            <a:noFill/>
                          </a:ln>
                          <a:solidFill>
                            <a:schemeClr val="bg1"/>
                          </a:solidFill>
                          <a:effectLst>
                            <a:outerShdw blurRad="38100" dist="38100" dir="2700000" algn="tl">
                              <a:srgbClr val="000000"/>
                            </a:outerShdw>
                          </a:effectLst>
                          <a:latin typeface="Arial" charset="0"/>
                        </a:rPr>
                        <a:t>Spezifität</a:t>
                      </a:r>
                    </a:p>
                    <a:p>
                      <a:pPr marL="0" marR="0" lvl="0" indent="0" algn="ctr"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400" b="1" i="0" u="none" strike="noStrike" cap="none" normalizeH="0" baseline="0" dirty="0" smtClean="0">
                          <a:ln>
                            <a:noFill/>
                          </a:ln>
                          <a:solidFill>
                            <a:schemeClr val="bg1"/>
                          </a:solidFill>
                          <a:effectLst>
                            <a:outerShdw blurRad="38100" dist="38100" dir="2700000" algn="tl">
                              <a:srgbClr val="000000"/>
                            </a:outerShdw>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990600">
                <a:tc>
                  <a:txBody>
                    <a:bodyPr/>
                    <a:lstStyle>
                      <a:lvl1pPr>
                        <a:spcBef>
                          <a:spcPct val="20000"/>
                        </a:spcBef>
                        <a:buClr>
                          <a:srgbClr val="FF33CC"/>
                        </a:buClr>
                        <a:buFont typeface="Wingdings" pitchFamily="2" charset="2"/>
                        <a:defRPr sz="2000">
                          <a:solidFill>
                            <a:schemeClr val="bg1"/>
                          </a:solidFill>
                          <a:latin typeface="Arial" charset="0"/>
                        </a:defRPr>
                      </a:lvl1pPr>
                      <a:lvl2pPr>
                        <a:spcBef>
                          <a:spcPct val="20000"/>
                        </a:spcBef>
                        <a:buSzPct val="75000"/>
                        <a:buFont typeface="Wingdings" pitchFamily="2" charset="2"/>
                        <a:defRPr>
                          <a:solidFill>
                            <a:schemeClr val="bg1"/>
                          </a:solidFill>
                          <a:latin typeface="Arial" charset="0"/>
                        </a:defRPr>
                      </a:lvl2pPr>
                      <a:lvl3pPr>
                        <a:spcBef>
                          <a:spcPct val="20000"/>
                        </a:spcBef>
                        <a:defRPr sz="1600">
                          <a:solidFill>
                            <a:schemeClr val="bg1"/>
                          </a:solidFill>
                          <a:latin typeface="Arial" charset="0"/>
                        </a:defRPr>
                      </a:lvl3pPr>
                      <a:lvl4pPr>
                        <a:spcBef>
                          <a:spcPct val="20000"/>
                        </a:spcBef>
                        <a:defRPr>
                          <a:solidFill>
                            <a:schemeClr val="bg1"/>
                          </a:solidFill>
                          <a:latin typeface="Arial" charset="0"/>
                        </a:defRPr>
                      </a:lvl4pPr>
                      <a:lvl5pPr>
                        <a:spcBef>
                          <a:spcPct val="20000"/>
                        </a:spcBef>
                        <a:defRPr>
                          <a:solidFill>
                            <a:schemeClr val="bg1"/>
                          </a:solidFill>
                          <a:latin typeface="Arial" charset="0"/>
                        </a:defRPr>
                      </a:lvl5pPr>
                      <a:lvl6pPr fontAlgn="base">
                        <a:spcBef>
                          <a:spcPct val="20000"/>
                        </a:spcBef>
                        <a:spcAft>
                          <a:spcPct val="0"/>
                        </a:spcAft>
                        <a:defRPr>
                          <a:solidFill>
                            <a:schemeClr val="bg1"/>
                          </a:solidFill>
                          <a:latin typeface="Arial" charset="0"/>
                        </a:defRPr>
                      </a:lvl6pPr>
                      <a:lvl7pPr fontAlgn="base">
                        <a:spcBef>
                          <a:spcPct val="20000"/>
                        </a:spcBef>
                        <a:spcAft>
                          <a:spcPct val="0"/>
                        </a:spcAft>
                        <a:defRPr>
                          <a:solidFill>
                            <a:schemeClr val="bg1"/>
                          </a:solidFill>
                          <a:latin typeface="Arial" charset="0"/>
                        </a:defRPr>
                      </a:lvl7pPr>
                      <a:lvl8pPr fontAlgn="base">
                        <a:spcBef>
                          <a:spcPct val="20000"/>
                        </a:spcBef>
                        <a:spcAft>
                          <a:spcPct val="0"/>
                        </a:spcAft>
                        <a:defRPr>
                          <a:solidFill>
                            <a:schemeClr val="bg1"/>
                          </a:solidFill>
                          <a:latin typeface="Arial" charset="0"/>
                        </a:defRPr>
                      </a:lvl8pPr>
                      <a:lvl9pPr fontAlgn="base">
                        <a:spcBef>
                          <a:spcPct val="20000"/>
                        </a:spcBef>
                        <a:spcAft>
                          <a:spcPct val="0"/>
                        </a:spcAft>
                        <a:defRPr>
                          <a:solidFill>
                            <a:schemeClr val="bg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400" b="1" i="0" u="none" strike="noStrike" cap="none" normalizeH="0" baseline="0" smtClean="0">
                          <a:ln>
                            <a:noFill/>
                          </a:ln>
                          <a:solidFill>
                            <a:schemeClr val="tx1"/>
                          </a:solidFill>
                          <a:effectLst/>
                          <a:latin typeface="Arial" charset="0"/>
                        </a:rPr>
                        <a:t>DD-ELISA*</a:t>
                      </a:r>
                    </a:p>
                    <a:p>
                      <a:pPr marL="0" marR="0" lvl="0" indent="0" algn="l"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000" b="0" i="0" u="none" strike="noStrike" cap="none" normalizeH="0" baseline="0" smtClean="0">
                          <a:ln>
                            <a:noFill/>
                          </a:ln>
                          <a:solidFill>
                            <a:schemeClr val="tx1"/>
                          </a:solidFill>
                          <a:effectLst/>
                          <a:latin typeface="Arial" charset="0"/>
                        </a:rPr>
                        <a:t>Konfidenzintervall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Clr>
                          <a:srgbClr val="FF33CC"/>
                        </a:buClr>
                        <a:buFont typeface="Wingdings" pitchFamily="2" charset="2"/>
                        <a:defRPr sz="2000">
                          <a:solidFill>
                            <a:schemeClr val="bg1"/>
                          </a:solidFill>
                          <a:latin typeface="Arial" charset="0"/>
                        </a:defRPr>
                      </a:lvl1pPr>
                      <a:lvl2pPr>
                        <a:spcBef>
                          <a:spcPct val="20000"/>
                        </a:spcBef>
                        <a:buSzPct val="75000"/>
                        <a:buFont typeface="Wingdings" pitchFamily="2" charset="2"/>
                        <a:defRPr>
                          <a:solidFill>
                            <a:schemeClr val="bg1"/>
                          </a:solidFill>
                          <a:latin typeface="Arial" charset="0"/>
                        </a:defRPr>
                      </a:lvl2pPr>
                      <a:lvl3pPr>
                        <a:spcBef>
                          <a:spcPct val="20000"/>
                        </a:spcBef>
                        <a:defRPr sz="1600">
                          <a:solidFill>
                            <a:schemeClr val="bg1"/>
                          </a:solidFill>
                          <a:latin typeface="Arial" charset="0"/>
                        </a:defRPr>
                      </a:lvl3pPr>
                      <a:lvl4pPr>
                        <a:spcBef>
                          <a:spcPct val="20000"/>
                        </a:spcBef>
                        <a:defRPr>
                          <a:solidFill>
                            <a:schemeClr val="bg1"/>
                          </a:solidFill>
                          <a:latin typeface="Arial" charset="0"/>
                        </a:defRPr>
                      </a:lvl4pPr>
                      <a:lvl5pPr>
                        <a:spcBef>
                          <a:spcPct val="20000"/>
                        </a:spcBef>
                        <a:defRPr>
                          <a:solidFill>
                            <a:schemeClr val="bg1"/>
                          </a:solidFill>
                          <a:latin typeface="Arial" charset="0"/>
                        </a:defRPr>
                      </a:lvl5pPr>
                      <a:lvl6pPr fontAlgn="base">
                        <a:spcBef>
                          <a:spcPct val="20000"/>
                        </a:spcBef>
                        <a:spcAft>
                          <a:spcPct val="0"/>
                        </a:spcAft>
                        <a:defRPr>
                          <a:solidFill>
                            <a:schemeClr val="bg1"/>
                          </a:solidFill>
                          <a:latin typeface="Arial" charset="0"/>
                        </a:defRPr>
                      </a:lvl6pPr>
                      <a:lvl7pPr fontAlgn="base">
                        <a:spcBef>
                          <a:spcPct val="20000"/>
                        </a:spcBef>
                        <a:spcAft>
                          <a:spcPct val="0"/>
                        </a:spcAft>
                        <a:defRPr>
                          <a:solidFill>
                            <a:schemeClr val="bg1"/>
                          </a:solidFill>
                          <a:latin typeface="Arial" charset="0"/>
                        </a:defRPr>
                      </a:lvl7pPr>
                      <a:lvl8pPr fontAlgn="base">
                        <a:spcBef>
                          <a:spcPct val="20000"/>
                        </a:spcBef>
                        <a:spcAft>
                          <a:spcPct val="0"/>
                        </a:spcAft>
                        <a:defRPr>
                          <a:solidFill>
                            <a:schemeClr val="bg1"/>
                          </a:solidFill>
                          <a:latin typeface="Arial" charset="0"/>
                        </a:defRPr>
                      </a:lvl8pPr>
                      <a:lvl9pPr fontAlgn="base">
                        <a:spcBef>
                          <a:spcPct val="20000"/>
                        </a:spcBef>
                        <a:spcAft>
                          <a:spcPct val="0"/>
                        </a:spcAft>
                        <a:defRPr>
                          <a:solidFill>
                            <a:schemeClr val="bg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400" b="0" i="0" u="none" strike="noStrike" cap="none" normalizeH="0" baseline="0" smtClean="0">
                          <a:ln>
                            <a:noFill/>
                          </a:ln>
                          <a:solidFill>
                            <a:schemeClr val="tx1"/>
                          </a:solidFill>
                          <a:effectLst/>
                          <a:latin typeface="Arial" charset="0"/>
                        </a:rPr>
                        <a:t>908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Clr>
                          <a:srgbClr val="FF33CC"/>
                        </a:buClr>
                        <a:buFont typeface="Wingdings" pitchFamily="2" charset="2"/>
                        <a:defRPr sz="2000">
                          <a:solidFill>
                            <a:schemeClr val="bg1"/>
                          </a:solidFill>
                          <a:latin typeface="Arial" charset="0"/>
                        </a:defRPr>
                      </a:lvl1pPr>
                      <a:lvl2pPr>
                        <a:spcBef>
                          <a:spcPct val="20000"/>
                        </a:spcBef>
                        <a:buSzPct val="75000"/>
                        <a:buFont typeface="Wingdings" pitchFamily="2" charset="2"/>
                        <a:defRPr>
                          <a:solidFill>
                            <a:schemeClr val="bg1"/>
                          </a:solidFill>
                          <a:latin typeface="Arial" charset="0"/>
                        </a:defRPr>
                      </a:lvl2pPr>
                      <a:lvl3pPr>
                        <a:spcBef>
                          <a:spcPct val="20000"/>
                        </a:spcBef>
                        <a:defRPr sz="1600">
                          <a:solidFill>
                            <a:schemeClr val="bg1"/>
                          </a:solidFill>
                          <a:latin typeface="Arial" charset="0"/>
                        </a:defRPr>
                      </a:lvl3pPr>
                      <a:lvl4pPr>
                        <a:spcBef>
                          <a:spcPct val="20000"/>
                        </a:spcBef>
                        <a:defRPr>
                          <a:solidFill>
                            <a:schemeClr val="bg1"/>
                          </a:solidFill>
                          <a:latin typeface="Arial" charset="0"/>
                        </a:defRPr>
                      </a:lvl4pPr>
                      <a:lvl5pPr>
                        <a:spcBef>
                          <a:spcPct val="20000"/>
                        </a:spcBef>
                        <a:defRPr>
                          <a:solidFill>
                            <a:schemeClr val="bg1"/>
                          </a:solidFill>
                          <a:latin typeface="Arial" charset="0"/>
                        </a:defRPr>
                      </a:lvl5pPr>
                      <a:lvl6pPr fontAlgn="base">
                        <a:spcBef>
                          <a:spcPct val="20000"/>
                        </a:spcBef>
                        <a:spcAft>
                          <a:spcPct val="0"/>
                        </a:spcAft>
                        <a:defRPr>
                          <a:solidFill>
                            <a:schemeClr val="bg1"/>
                          </a:solidFill>
                          <a:latin typeface="Arial" charset="0"/>
                        </a:defRPr>
                      </a:lvl6pPr>
                      <a:lvl7pPr fontAlgn="base">
                        <a:spcBef>
                          <a:spcPct val="20000"/>
                        </a:spcBef>
                        <a:spcAft>
                          <a:spcPct val="0"/>
                        </a:spcAft>
                        <a:defRPr>
                          <a:solidFill>
                            <a:schemeClr val="bg1"/>
                          </a:solidFill>
                          <a:latin typeface="Arial" charset="0"/>
                        </a:defRPr>
                      </a:lvl7pPr>
                      <a:lvl8pPr fontAlgn="base">
                        <a:spcBef>
                          <a:spcPct val="20000"/>
                        </a:spcBef>
                        <a:spcAft>
                          <a:spcPct val="0"/>
                        </a:spcAft>
                        <a:defRPr>
                          <a:solidFill>
                            <a:schemeClr val="bg1"/>
                          </a:solidFill>
                          <a:latin typeface="Arial" charset="0"/>
                        </a:defRPr>
                      </a:lvl8pPr>
                      <a:lvl9pPr fontAlgn="base">
                        <a:spcBef>
                          <a:spcPct val="20000"/>
                        </a:spcBef>
                        <a:spcAft>
                          <a:spcPct val="0"/>
                        </a:spcAft>
                        <a:defRPr>
                          <a:solidFill>
                            <a:schemeClr val="bg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400" b="0" i="0" u="none" strike="noStrike" cap="none" normalizeH="0" baseline="0" smtClean="0">
                          <a:ln>
                            <a:noFill/>
                          </a:ln>
                          <a:solidFill>
                            <a:schemeClr val="tx1"/>
                          </a:solidFill>
                          <a:effectLst/>
                          <a:latin typeface="Arial" charset="0"/>
                        </a:rPr>
                        <a:t>342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Clr>
                          <a:srgbClr val="FF33CC"/>
                        </a:buClr>
                        <a:buFont typeface="Wingdings" pitchFamily="2" charset="2"/>
                        <a:defRPr sz="2000">
                          <a:solidFill>
                            <a:schemeClr val="bg1"/>
                          </a:solidFill>
                          <a:latin typeface="Arial" charset="0"/>
                        </a:defRPr>
                      </a:lvl1pPr>
                      <a:lvl2pPr>
                        <a:spcBef>
                          <a:spcPct val="20000"/>
                        </a:spcBef>
                        <a:buSzPct val="75000"/>
                        <a:buFont typeface="Wingdings" pitchFamily="2" charset="2"/>
                        <a:defRPr>
                          <a:solidFill>
                            <a:schemeClr val="bg1"/>
                          </a:solidFill>
                          <a:latin typeface="Arial" charset="0"/>
                        </a:defRPr>
                      </a:lvl2pPr>
                      <a:lvl3pPr>
                        <a:spcBef>
                          <a:spcPct val="20000"/>
                        </a:spcBef>
                        <a:defRPr sz="1600">
                          <a:solidFill>
                            <a:schemeClr val="bg1"/>
                          </a:solidFill>
                          <a:latin typeface="Arial" charset="0"/>
                        </a:defRPr>
                      </a:lvl3pPr>
                      <a:lvl4pPr>
                        <a:spcBef>
                          <a:spcPct val="20000"/>
                        </a:spcBef>
                        <a:defRPr>
                          <a:solidFill>
                            <a:schemeClr val="bg1"/>
                          </a:solidFill>
                          <a:latin typeface="Arial" charset="0"/>
                        </a:defRPr>
                      </a:lvl4pPr>
                      <a:lvl5pPr>
                        <a:spcBef>
                          <a:spcPct val="20000"/>
                        </a:spcBef>
                        <a:defRPr>
                          <a:solidFill>
                            <a:schemeClr val="bg1"/>
                          </a:solidFill>
                          <a:latin typeface="Arial" charset="0"/>
                        </a:defRPr>
                      </a:lvl5pPr>
                      <a:lvl6pPr fontAlgn="base">
                        <a:spcBef>
                          <a:spcPct val="20000"/>
                        </a:spcBef>
                        <a:spcAft>
                          <a:spcPct val="0"/>
                        </a:spcAft>
                        <a:defRPr>
                          <a:solidFill>
                            <a:schemeClr val="bg1"/>
                          </a:solidFill>
                          <a:latin typeface="Arial" charset="0"/>
                        </a:defRPr>
                      </a:lvl6pPr>
                      <a:lvl7pPr fontAlgn="base">
                        <a:spcBef>
                          <a:spcPct val="20000"/>
                        </a:spcBef>
                        <a:spcAft>
                          <a:spcPct val="0"/>
                        </a:spcAft>
                        <a:defRPr>
                          <a:solidFill>
                            <a:schemeClr val="bg1"/>
                          </a:solidFill>
                          <a:latin typeface="Arial" charset="0"/>
                        </a:defRPr>
                      </a:lvl7pPr>
                      <a:lvl8pPr fontAlgn="base">
                        <a:spcBef>
                          <a:spcPct val="20000"/>
                        </a:spcBef>
                        <a:spcAft>
                          <a:spcPct val="0"/>
                        </a:spcAft>
                        <a:defRPr>
                          <a:solidFill>
                            <a:schemeClr val="bg1"/>
                          </a:solidFill>
                          <a:latin typeface="Arial" charset="0"/>
                        </a:defRPr>
                      </a:lvl8pPr>
                      <a:lvl9pPr fontAlgn="base">
                        <a:spcBef>
                          <a:spcPct val="20000"/>
                        </a:spcBef>
                        <a:spcAft>
                          <a:spcPct val="0"/>
                        </a:spcAft>
                        <a:defRPr>
                          <a:solidFill>
                            <a:schemeClr val="bg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400" b="0" i="0" u="none" strike="noStrike" cap="none" normalizeH="0" baseline="0" smtClean="0">
                          <a:ln>
                            <a:noFill/>
                          </a:ln>
                          <a:solidFill>
                            <a:schemeClr val="tx1"/>
                          </a:solidFill>
                          <a:effectLst/>
                          <a:latin typeface="Arial" charset="0"/>
                        </a:rPr>
                        <a:t>96.8</a:t>
                      </a:r>
                    </a:p>
                    <a:p>
                      <a:pPr marL="0" marR="0" lvl="0" indent="0" algn="ctr"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000" b="0" i="0" u="none" strike="noStrike" cap="none" normalizeH="0" baseline="0" smtClean="0">
                          <a:ln>
                            <a:noFill/>
                          </a:ln>
                          <a:solidFill>
                            <a:schemeClr val="tx1"/>
                          </a:solidFill>
                          <a:effectLst/>
                          <a:latin typeface="Arial" charset="0"/>
                        </a:rPr>
                        <a:t>95 - 99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Clr>
                          <a:srgbClr val="FF33CC"/>
                        </a:buClr>
                        <a:buFont typeface="Wingdings" pitchFamily="2" charset="2"/>
                        <a:defRPr sz="2000">
                          <a:solidFill>
                            <a:schemeClr val="bg1"/>
                          </a:solidFill>
                          <a:latin typeface="Arial" charset="0"/>
                        </a:defRPr>
                      </a:lvl1pPr>
                      <a:lvl2pPr>
                        <a:spcBef>
                          <a:spcPct val="20000"/>
                        </a:spcBef>
                        <a:buSzPct val="75000"/>
                        <a:buFont typeface="Wingdings" pitchFamily="2" charset="2"/>
                        <a:defRPr>
                          <a:solidFill>
                            <a:schemeClr val="bg1"/>
                          </a:solidFill>
                          <a:latin typeface="Arial" charset="0"/>
                        </a:defRPr>
                      </a:lvl2pPr>
                      <a:lvl3pPr>
                        <a:spcBef>
                          <a:spcPct val="20000"/>
                        </a:spcBef>
                        <a:defRPr sz="1600">
                          <a:solidFill>
                            <a:schemeClr val="bg1"/>
                          </a:solidFill>
                          <a:latin typeface="Arial" charset="0"/>
                        </a:defRPr>
                      </a:lvl3pPr>
                      <a:lvl4pPr>
                        <a:spcBef>
                          <a:spcPct val="20000"/>
                        </a:spcBef>
                        <a:defRPr>
                          <a:solidFill>
                            <a:schemeClr val="bg1"/>
                          </a:solidFill>
                          <a:latin typeface="Arial" charset="0"/>
                        </a:defRPr>
                      </a:lvl4pPr>
                      <a:lvl5pPr>
                        <a:spcBef>
                          <a:spcPct val="20000"/>
                        </a:spcBef>
                        <a:defRPr>
                          <a:solidFill>
                            <a:schemeClr val="bg1"/>
                          </a:solidFill>
                          <a:latin typeface="Arial" charset="0"/>
                        </a:defRPr>
                      </a:lvl5pPr>
                      <a:lvl6pPr fontAlgn="base">
                        <a:spcBef>
                          <a:spcPct val="20000"/>
                        </a:spcBef>
                        <a:spcAft>
                          <a:spcPct val="0"/>
                        </a:spcAft>
                        <a:defRPr>
                          <a:solidFill>
                            <a:schemeClr val="bg1"/>
                          </a:solidFill>
                          <a:latin typeface="Arial" charset="0"/>
                        </a:defRPr>
                      </a:lvl6pPr>
                      <a:lvl7pPr fontAlgn="base">
                        <a:spcBef>
                          <a:spcPct val="20000"/>
                        </a:spcBef>
                        <a:spcAft>
                          <a:spcPct val="0"/>
                        </a:spcAft>
                        <a:defRPr>
                          <a:solidFill>
                            <a:schemeClr val="bg1"/>
                          </a:solidFill>
                          <a:latin typeface="Arial" charset="0"/>
                        </a:defRPr>
                      </a:lvl7pPr>
                      <a:lvl8pPr fontAlgn="base">
                        <a:spcBef>
                          <a:spcPct val="20000"/>
                        </a:spcBef>
                        <a:spcAft>
                          <a:spcPct val="0"/>
                        </a:spcAft>
                        <a:defRPr>
                          <a:solidFill>
                            <a:schemeClr val="bg1"/>
                          </a:solidFill>
                          <a:latin typeface="Arial" charset="0"/>
                        </a:defRPr>
                      </a:lvl8pPr>
                      <a:lvl9pPr fontAlgn="base">
                        <a:spcBef>
                          <a:spcPct val="20000"/>
                        </a:spcBef>
                        <a:spcAft>
                          <a:spcPct val="0"/>
                        </a:spcAft>
                        <a:defRPr>
                          <a:solidFill>
                            <a:schemeClr val="bg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400" b="0" i="0" u="none" strike="noStrike" cap="none" normalizeH="0" baseline="0" smtClean="0">
                          <a:ln>
                            <a:noFill/>
                          </a:ln>
                          <a:solidFill>
                            <a:schemeClr val="tx1"/>
                          </a:solidFill>
                          <a:effectLst/>
                          <a:latin typeface="Arial" charset="0"/>
                        </a:rPr>
                        <a:t>45.1</a:t>
                      </a:r>
                    </a:p>
                    <a:p>
                      <a:pPr marL="0" marR="0" lvl="0" indent="0" algn="ctr"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000" b="0" i="0" u="none" strike="noStrike" cap="none" normalizeH="0" baseline="0" smtClean="0">
                          <a:ln>
                            <a:noFill/>
                          </a:ln>
                          <a:solidFill>
                            <a:schemeClr val="tx1"/>
                          </a:solidFill>
                          <a:effectLst/>
                          <a:latin typeface="Arial" charset="0"/>
                        </a:rPr>
                        <a:t>41 - 49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90600">
                <a:tc>
                  <a:txBody>
                    <a:bodyPr/>
                    <a:lstStyle>
                      <a:lvl1pPr>
                        <a:spcBef>
                          <a:spcPct val="20000"/>
                        </a:spcBef>
                        <a:buClr>
                          <a:srgbClr val="FF33CC"/>
                        </a:buClr>
                        <a:buFont typeface="Wingdings" pitchFamily="2" charset="2"/>
                        <a:defRPr sz="2000">
                          <a:solidFill>
                            <a:schemeClr val="bg1"/>
                          </a:solidFill>
                          <a:latin typeface="Arial" charset="0"/>
                        </a:defRPr>
                      </a:lvl1pPr>
                      <a:lvl2pPr>
                        <a:spcBef>
                          <a:spcPct val="20000"/>
                        </a:spcBef>
                        <a:buSzPct val="75000"/>
                        <a:buFont typeface="Wingdings" pitchFamily="2" charset="2"/>
                        <a:defRPr>
                          <a:solidFill>
                            <a:schemeClr val="bg1"/>
                          </a:solidFill>
                          <a:latin typeface="Arial" charset="0"/>
                        </a:defRPr>
                      </a:lvl2pPr>
                      <a:lvl3pPr>
                        <a:spcBef>
                          <a:spcPct val="20000"/>
                        </a:spcBef>
                        <a:defRPr sz="1600">
                          <a:solidFill>
                            <a:schemeClr val="bg1"/>
                          </a:solidFill>
                          <a:latin typeface="Arial" charset="0"/>
                        </a:defRPr>
                      </a:lvl3pPr>
                      <a:lvl4pPr>
                        <a:spcBef>
                          <a:spcPct val="20000"/>
                        </a:spcBef>
                        <a:defRPr>
                          <a:solidFill>
                            <a:schemeClr val="bg1"/>
                          </a:solidFill>
                          <a:latin typeface="Arial" charset="0"/>
                        </a:defRPr>
                      </a:lvl4pPr>
                      <a:lvl5pPr>
                        <a:spcBef>
                          <a:spcPct val="20000"/>
                        </a:spcBef>
                        <a:defRPr>
                          <a:solidFill>
                            <a:schemeClr val="bg1"/>
                          </a:solidFill>
                          <a:latin typeface="Arial" charset="0"/>
                        </a:defRPr>
                      </a:lvl5pPr>
                      <a:lvl6pPr fontAlgn="base">
                        <a:spcBef>
                          <a:spcPct val="20000"/>
                        </a:spcBef>
                        <a:spcAft>
                          <a:spcPct val="0"/>
                        </a:spcAft>
                        <a:defRPr>
                          <a:solidFill>
                            <a:schemeClr val="bg1"/>
                          </a:solidFill>
                          <a:latin typeface="Arial" charset="0"/>
                        </a:defRPr>
                      </a:lvl6pPr>
                      <a:lvl7pPr fontAlgn="base">
                        <a:spcBef>
                          <a:spcPct val="20000"/>
                        </a:spcBef>
                        <a:spcAft>
                          <a:spcPct val="0"/>
                        </a:spcAft>
                        <a:defRPr>
                          <a:solidFill>
                            <a:schemeClr val="bg1"/>
                          </a:solidFill>
                          <a:latin typeface="Arial" charset="0"/>
                        </a:defRPr>
                      </a:lvl7pPr>
                      <a:lvl8pPr fontAlgn="base">
                        <a:spcBef>
                          <a:spcPct val="20000"/>
                        </a:spcBef>
                        <a:spcAft>
                          <a:spcPct val="0"/>
                        </a:spcAft>
                        <a:defRPr>
                          <a:solidFill>
                            <a:schemeClr val="bg1"/>
                          </a:solidFill>
                          <a:latin typeface="Arial" charset="0"/>
                        </a:defRPr>
                      </a:lvl8pPr>
                      <a:lvl9pPr fontAlgn="base">
                        <a:spcBef>
                          <a:spcPct val="20000"/>
                        </a:spcBef>
                        <a:spcAft>
                          <a:spcPct val="0"/>
                        </a:spcAft>
                        <a:defRPr>
                          <a:solidFill>
                            <a:schemeClr val="bg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400" b="1" i="0" u="none" strike="noStrike" cap="none" normalizeH="0" baseline="0" smtClean="0">
                          <a:ln>
                            <a:noFill/>
                          </a:ln>
                          <a:solidFill>
                            <a:schemeClr val="tx1"/>
                          </a:solidFill>
                          <a:effectLst/>
                          <a:latin typeface="Arial" charset="0"/>
                        </a:rPr>
                        <a:t>DD-Latex**</a:t>
                      </a:r>
                    </a:p>
                    <a:p>
                      <a:pPr marL="0" marR="0" lvl="0" indent="0" algn="l"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000" b="0" i="0" u="none" strike="noStrike" cap="none" normalizeH="0" baseline="0" smtClean="0">
                          <a:ln>
                            <a:noFill/>
                          </a:ln>
                          <a:solidFill>
                            <a:schemeClr val="tx1"/>
                          </a:solidFill>
                          <a:effectLst/>
                          <a:latin typeface="Arial" charset="0"/>
                        </a:rPr>
                        <a:t>Konfidenzintervall</a:t>
                      </a:r>
                      <a:endParaRPr kumimoji="0" lang="de-DE"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Clr>
                          <a:srgbClr val="FF33CC"/>
                        </a:buClr>
                        <a:buFont typeface="Wingdings" pitchFamily="2" charset="2"/>
                        <a:defRPr sz="2000">
                          <a:solidFill>
                            <a:schemeClr val="bg1"/>
                          </a:solidFill>
                          <a:latin typeface="Arial" charset="0"/>
                        </a:defRPr>
                      </a:lvl1pPr>
                      <a:lvl2pPr>
                        <a:spcBef>
                          <a:spcPct val="20000"/>
                        </a:spcBef>
                        <a:buSzPct val="75000"/>
                        <a:buFont typeface="Wingdings" pitchFamily="2" charset="2"/>
                        <a:defRPr>
                          <a:solidFill>
                            <a:schemeClr val="bg1"/>
                          </a:solidFill>
                          <a:latin typeface="Arial" charset="0"/>
                        </a:defRPr>
                      </a:lvl2pPr>
                      <a:lvl3pPr>
                        <a:spcBef>
                          <a:spcPct val="20000"/>
                        </a:spcBef>
                        <a:defRPr sz="1600">
                          <a:solidFill>
                            <a:schemeClr val="bg1"/>
                          </a:solidFill>
                          <a:latin typeface="Arial" charset="0"/>
                        </a:defRPr>
                      </a:lvl3pPr>
                      <a:lvl4pPr>
                        <a:spcBef>
                          <a:spcPct val="20000"/>
                        </a:spcBef>
                        <a:defRPr>
                          <a:solidFill>
                            <a:schemeClr val="bg1"/>
                          </a:solidFill>
                          <a:latin typeface="Arial" charset="0"/>
                        </a:defRPr>
                      </a:lvl4pPr>
                      <a:lvl5pPr>
                        <a:spcBef>
                          <a:spcPct val="20000"/>
                        </a:spcBef>
                        <a:defRPr>
                          <a:solidFill>
                            <a:schemeClr val="bg1"/>
                          </a:solidFill>
                          <a:latin typeface="Arial" charset="0"/>
                        </a:defRPr>
                      </a:lvl5pPr>
                      <a:lvl6pPr fontAlgn="base">
                        <a:spcBef>
                          <a:spcPct val="20000"/>
                        </a:spcBef>
                        <a:spcAft>
                          <a:spcPct val="0"/>
                        </a:spcAft>
                        <a:defRPr>
                          <a:solidFill>
                            <a:schemeClr val="bg1"/>
                          </a:solidFill>
                          <a:latin typeface="Arial" charset="0"/>
                        </a:defRPr>
                      </a:lvl6pPr>
                      <a:lvl7pPr fontAlgn="base">
                        <a:spcBef>
                          <a:spcPct val="20000"/>
                        </a:spcBef>
                        <a:spcAft>
                          <a:spcPct val="0"/>
                        </a:spcAft>
                        <a:defRPr>
                          <a:solidFill>
                            <a:schemeClr val="bg1"/>
                          </a:solidFill>
                          <a:latin typeface="Arial" charset="0"/>
                        </a:defRPr>
                      </a:lvl7pPr>
                      <a:lvl8pPr fontAlgn="base">
                        <a:spcBef>
                          <a:spcPct val="20000"/>
                        </a:spcBef>
                        <a:spcAft>
                          <a:spcPct val="0"/>
                        </a:spcAft>
                        <a:defRPr>
                          <a:solidFill>
                            <a:schemeClr val="bg1"/>
                          </a:solidFill>
                          <a:latin typeface="Arial" charset="0"/>
                        </a:defRPr>
                      </a:lvl8pPr>
                      <a:lvl9pPr fontAlgn="base">
                        <a:spcBef>
                          <a:spcPct val="20000"/>
                        </a:spcBef>
                        <a:spcAft>
                          <a:spcPct val="0"/>
                        </a:spcAft>
                        <a:defRPr>
                          <a:solidFill>
                            <a:schemeClr val="bg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400" b="0" i="0" u="none" strike="noStrike" cap="none" normalizeH="0" baseline="0" smtClean="0">
                          <a:ln>
                            <a:noFill/>
                          </a:ln>
                          <a:solidFill>
                            <a:schemeClr val="tx1"/>
                          </a:solidFill>
                          <a:effectLst/>
                          <a:latin typeface="Arial" charset="0"/>
                        </a:rPr>
                        <a:t>364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Clr>
                          <a:srgbClr val="FF33CC"/>
                        </a:buClr>
                        <a:buFont typeface="Wingdings" pitchFamily="2" charset="2"/>
                        <a:defRPr sz="2000">
                          <a:solidFill>
                            <a:schemeClr val="bg1"/>
                          </a:solidFill>
                          <a:latin typeface="Arial" charset="0"/>
                        </a:defRPr>
                      </a:lvl1pPr>
                      <a:lvl2pPr>
                        <a:spcBef>
                          <a:spcPct val="20000"/>
                        </a:spcBef>
                        <a:buSzPct val="75000"/>
                        <a:buFont typeface="Wingdings" pitchFamily="2" charset="2"/>
                        <a:defRPr>
                          <a:solidFill>
                            <a:schemeClr val="bg1"/>
                          </a:solidFill>
                          <a:latin typeface="Arial" charset="0"/>
                        </a:defRPr>
                      </a:lvl2pPr>
                      <a:lvl3pPr>
                        <a:spcBef>
                          <a:spcPct val="20000"/>
                        </a:spcBef>
                        <a:defRPr sz="1600">
                          <a:solidFill>
                            <a:schemeClr val="bg1"/>
                          </a:solidFill>
                          <a:latin typeface="Arial" charset="0"/>
                        </a:defRPr>
                      </a:lvl3pPr>
                      <a:lvl4pPr>
                        <a:spcBef>
                          <a:spcPct val="20000"/>
                        </a:spcBef>
                        <a:defRPr>
                          <a:solidFill>
                            <a:schemeClr val="bg1"/>
                          </a:solidFill>
                          <a:latin typeface="Arial" charset="0"/>
                        </a:defRPr>
                      </a:lvl4pPr>
                      <a:lvl5pPr>
                        <a:spcBef>
                          <a:spcPct val="20000"/>
                        </a:spcBef>
                        <a:defRPr>
                          <a:solidFill>
                            <a:schemeClr val="bg1"/>
                          </a:solidFill>
                          <a:latin typeface="Arial" charset="0"/>
                        </a:defRPr>
                      </a:lvl5pPr>
                      <a:lvl6pPr fontAlgn="base">
                        <a:spcBef>
                          <a:spcPct val="20000"/>
                        </a:spcBef>
                        <a:spcAft>
                          <a:spcPct val="0"/>
                        </a:spcAft>
                        <a:defRPr>
                          <a:solidFill>
                            <a:schemeClr val="bg1"/>
                          </a:solidFill>
                          <a:latin typeface="Arial" charset="0"/>
                        </a:defRPr>
                      </a:lvl6pPr>
                      <a:lvl7pPr fontAlgn="base">
                        <a:spcBef>
                          <a:spcPct val="20000"/>
                        </a:spcBef>
                        <a:spcAft>
                          <a:spcPct val="0"/>
                        </a:spcAft>
                        <a:defRPr>
                          <a:solidFill>
                            <a:schemeClr val="bg1"/>
                          </a:solidFill>
                          <a:latin typeface="Arial" charset="0"/>
                        </a:defRPr>
                      </a:lvl7pPr>
                      <a:lvl8pPr fontAlgn="base">
                        <a:spcBef>
                          <a:spcPct val="20000"/>
                        </a:spcBef>
                        <a:spcAft>
                          <a:spcPct val="0"/>
                        </a:spcAft>
                        <a:defRPr>
                          <a:solidFill>
                            <a:schemeClr val="bg1"/>
                          </a:solidFill>
                          <a:latin typeface="Arial" charset="0"/>
                        </a:defRPr>
                      </a:lvl8pPr>
                      <a:lvl9pPr fontAlgn="base">
                        <a:spcBef>
                          <a:spcPct val="20000"/>
                        </a:spcBef>
                        <a:spcAft>
                          <a:spcPct val="0"/>
                        </a:spcAft>
                        <a:defRPr>
                          <a:solidFill>
                            <a:schemeClr val="bg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400" b="0" i="0" u="none" strike="noStrike" cap="none" normalizeH="0" baseline="0" dirty="0" smtClean="0">
                          <a:ln>
                            <a:noFill/>
                          </a:ln>
                          <a:solidFill>
                            <a:schemeClr val="tx1"/>
                          </a:solidFill>
                          <a:effectLst/>
                          <a:latin typeface="Arial" charset="0"/>
                        </a:rPr>
                        <a:t>167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Clr>
                          <a:srgbClr val="FF33CC"/>
                        </a:buClr>
                        <a:buFont typeface="Wingdings" pitchFamily="2" charset="2"/>
                        <a:defRPr sz="2000">
                          <a:solidFill>
                            <a:schemeClr val="bg1"/>
                          </a:solidFill>
                          <a:latin typeface="Arial" charset="0"/>
                        </a:defRPr>
                      </a:lvl1pPr>
                      <a:lvl2pPr>
                        <a:spcBef>
                          <a:spcPct val="20000"/>
                        </a:spcBef>
                        <a:buSzPct val="75000"/>
                        <a:buFont typeface="Wingdings" pitchFamily="2" charset="2"/>
                        <a:defRPr>
                          <a:solidFill>
                            <a:schemeClr val="bg1"/>
                          </a:solidFill>
                          <a:latin typeface="Arial" charset="0"/>
                        </a:defRPr>
                      </a:lvl2pPr>
                      <a:lvl3pPr>
                        <a:spcBef>
                          <a:spcPct val="20000"/>
                        </a:spcBef>
                        <a:defRPr sz="1600">
                          <a:solidFill>
                            <a:schemeClr val="bg1"/>
                          </a:solidFill>
                          <a:latin typeface="Arial" charset="0"/>
                        </a:defRPr>
                      </a:lvl3pPr>
                      <a:lvl4pPr>
                        <a:spcBef>
                          <a:spcPct val="20000"/>
                        </a:spcBef>
                        <a:defRPr>
                          <a:solidFill>
                            <a:schemeClr val="bg1"/>
                          </a:solidFill>
                          <a:latin typeface="Arial" charset="0"/>
                        </a:defRPr>
                      </a:lvl4pPr>
                      <a:lvl5pPr>
                        <a:spcBef>
                          <a:spcPct val="20000"/>
                        </a:spcBef>
                        <a:defRPr>
                          <a:solidFill>
                            <a:schemeClr val="bg1"/>
                          </a:solidFill>
                          <a:latin typeface="Arial" charset="0"/>
                        </a:defRPr>
                      </a:lvl5pPr>
                      <a:lvl6pPr fontAlgn="base">
                        <a:spcBef>
                          <a:spcPct val="20000"/>
                        </a:spcBef>
                        <a:spcAft>
                          <a:spcPct val="0"/>
                        </a:spcAft>
                        <a:defRPr>
                          <a:solidFill>
                            <a:schemeClr val="bg1"/>
                          </a:solidFill>
                          <a:latin typeface="Arial" charset="0"/>
                        </a:defRPr>
                      </a:lvl6pPr>
                      <a:lvl7pPr fontAlgn="base">
                        <a:spcBef>
                          <a:spcPct val="20000"/>
                        </a:spcBef>
                        <a:spcAft>
                          <a:spcPct val="0"/>
                        </a:spcAft>
                        <a:defRPr>
                          <a:solidFill>
                            <a:schemeClr val="bg1"/>
                          </a:solidFill>
                          <a:latin typeface="Arial" charset="0"/>
                        </a:defRPr>
                      </a:lvl7pPr>
                      <a:lvl8pPr fontAlgn="base">
                        <a:spcBef>
                          <a:spcPct val="20000"/>
                        </a:spcBef>
                        <a:spcAft>
                          <a:spcPct val="0"/>
                        </a:spcAft>
                        <a:defRPr>
                          <a:solidFill>
                            <a:schemeClr val="bg1"/>
                          </a:solidFill>
                          <a:latin typeface="Arial" charset="0"/>
                        </a:defRPr>
                      </a:lvl8pPr>
                      <a:lvl9pPr fontAlgn="base">
                        <a:spcBef>
                          <a:spcPct val="20000"/>
                        </a:spcBef>
                        <a:spcAft>
                          <a:spcPct val="0"/>
                        </a:spcAft>
                        <a:defRPr>
                          <a:solidFill>
                            <a:schemeClr val="bg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400" b="0" i="0" u="none" strike="noStrike" cap="none" normalizeH="0" baseline="0" smtClean="0">
                          <a:ln>
                            <a:noFill/>
                          </a:ln>
                          <a:solidFill>
                            <a:schemeClr val="tx1"/>
                          </a:solidFill>
                          <a:effectLst/>
                          <a:latin typeface="Arial" charset="0"/>
                        </a:rPr>
                        <a:t>92.2</a:t>
                      </a:r>
                    </a:p>
                    <a:p>
                      <a:pPr marL="0" marR="0" lvl="0" indent="0" algn="ctr"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000" b="0" i="0" u="none" strike="noStrike" cap="none" normalizeH="0" baseline="0" smtClean="0">
                          <a:ln>
                            <a:noFill/>
                          </a:ln>
                          <a:solidFill>
                            <a:schemeClr val="tx1"/>
                          </a:solidFill>
                          <a:effectLst/>
                          <a:latin typeface="Arial" charset="0"/>
                        </a:rPr>
                        <a:t>88 -96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Clr>
                          <a:srgbClr val="FF33CC"/>
                        </a:buClr>
                        <a:buFont typeface="Wingdings" pitchFamily="2" charset="2"/>
                        <a:defRPr sz="2000">
                          <a:solidFill>
                            <a:schemeClr val="bg1"/>
                          </a:solidFill>
                          <a:latin typeface="Arial" charset="0"/>
                        </a:defRPr>
                      </a:lvl1pPr>
                      <a:lvl2pPr>
                        <a:spcBef>
                          <a:spcPct val="20000"/>
                        </a:spcBef>
                        <a:buSzPct val="75000"/>
                        <a:buFont typeface="Wingdings" pitchFamily="2" charset="2"/>
                        <a:defRPr>
                          <a:solidFill>
                            <a:schemeClr val="bg1"/>
                          </a:solidFill>
                          <a:latin typeface="Arial" charset="0"/>
                        </a:defRPr>
                      </a:lvl2pPr>
                      <a:lvl3pPr>
                        <a:spcBef>
                          <a:spcPct val="20000"/>
                        </a:spcBef>
                        <a:defRPr sz="1600">
                          <a:solidFill>
                            <a:schemeClr val="bg1"/>
                          </a:solidFill>
                          <a:latin typeface="Arial" charset="0"/>
                        </a:defRPr>
                      </a:lvl3pPr>
                      <a:lvl4pPr>
                        <a:spcBef>
                          <a:spcPct val="20000"/>
                        </a:spcBef>
                        <a:defRPr>
                          <a:solidFill>
                            <a:schemeClr val="bg1"/>
                          </a:solidFill>
                          <a:latin typeface="Arial" charset="0"/>
                        </a:defRPr>
                      </a:lvl4pPr>
                      <a:lvl5pPr>
                        <a:spcBef>
                          <a:spcPct val="20000"/>
                        </a:spcBef>
                        <a:defRPr>
                          <a:solidFill>
                            <a:schemeClr val="bg1"/>
                          </a:solidFill>
                          <a:latin typeface="Arial" charset="0"/>
                        </a:defRPr>
                      </a:lvl5pPr>
                      <a:lvl6pPr fontAlgn="base">
                        <a:spcBef>
                          <a:spcPct val="20000"/>
                        </a:spcBef>
                        <a:spcAft>
                          <a:spcPct val="0"/>
                        </a:spcAft>
                        <a:defRPr>
                          <a:solidFill>
                            <a:schemeClr val="bg1"/>
                          </a:solidFill>
                          <a:latin typeface="Arial" charset="0"/>
                        </a:defRPr>
                      </a:lvl6pPr>
                      <a:lvl7pPr fontAlgn="base">
                        <a:spcBef>
                          <a:spcPct val="20000"/>
                        </a:spcBef>
                        <a:spcAft>
                          <a:spcPct val="0"/>
                        </a:spcAft>
                        <a:defRPr>
                          <a:solidFill>
                            <a:schemeClr val="bg1"/>
                          </a:solidFill>
                          <a:latin typeface="Arial" charset="0"/>
                        </a:defRPr>
                      </a:lvl7pPr>
                      <a:lvl8pPr fontAlgn="base">
                        <a:spcBef>
                          <a:spcPct val="20000"/>
                        </a:spcBef>
                        <a:spcAft>
                          <a:spcPct val="0"/>
                        </a:spcAft>
                        <a:defRPr>
                          <a:solidFill>
                            <a:schemeClr val="bg1"/>
                          </a:solidFill>
                          <a:latin typeface="Arial" charset="0"/>
                        </a:defRPr>
                      </a:lvl8pPr>
                      <a:lvl9pPr fontAlgn="base">
                        <a:spcBef>
                          <a:spcPct val="20000"/>
                        </a:spcBef>
                        <a:spcAft>
                          <a:spcPct val="0"/>
                        </a:spcAft>
                        <a:defRPr>
                          <a:solidFill>
                            <a:schemeClr val="bg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400" b="0" i="0" u="none" strike="noStrike" cap="none" normalizeH="0" baseline="0" dirty="0" smtClean="0">
                          <a:ln>
                            <a:noFill/>
                          </a:ln>
                          <a:solidFill>
                            <a:schemeClr val="tx1"/>
                          </a:solidFill>
                          <a:effectLst/>
                          <a:latin typeface="Arial" charset="0"/>
                        </a:rPr>
                        <a:t>54.8</a:t>
                      </a:r>
                    </a:p>
                    <a:p>
                      <a:pPr marL="0" marR="0" lvl="0" indent="0" algn="ctr"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000" b="0" i="0" u="none" strike="noStrike" cap="none" normalizeH="0" baseline="0" dirty="0" smtClean="0">
                          <a:ln>
                            <a:noFill/>
                          </a:ln>
                          <a:solidFill>
                            <a:schemeClr val="tx1"/>
                          </a:solidFill>
                          <a:effectLst/>
                          <a:latin typeface="Arial" charset="0"/>
                        </a:rPr>
                        <a:t>48 -62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45760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Line 3"/>
          <p:cNvSpPr>
            <a:spLocks noChangeShapeType="1"/>
          </p:cNvSpPr>
          <p:nvPr/>
        </p:nvSpPr>
        <p:spPr bwMode="auto">
          <a:xfrm flipV="1">
            <a:off x="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8" name="Line 4"/>
          <p:cNvSpPr>
            <a:spLocks noChangeShapeType="1"/>
          </p:cNvSpPr>
          <p:nvPr/>
        </p:nvSpPr>
        <p:spPr bwMode="auto">
          <a:xfrm>
            <a:off x="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9" name="Line 5"/>
          <p:cNvSpPr>
            <a:spLocks noChangeShapeType="1"/>
          </p:cNvSpPr>
          <p:nvPr/>
        </p:nvSpPr>
        <p:spPr bwMode="auto">
          <a:xfrm>
            <a:off x="140335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0" name="Line 6"/>
          <p:cNvSpPr>
            <a:spLocks noChangeShapeType="1"/>
          </p:cNvSpPr>
          <p:nvPr/>
        </p:nvSpPr>
        <p:spPr bwMode="auto">
          <a:xfrm flipV="1">
            <a:off x="140335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1" name="Rectangle 7"/>
          <p:cNvSpPr>
            <a:spLocks noGrp="1" noChangeArrowheads="1"/>
          </p:cNvSpPr>
          <p:nvPr>
            <p:ph type="body" idx="1"/>
          </p:nvPr>
        </p:nvSpPr>
        <p:spPr>
          <a:xfrm>
            <a:off x="457200" y="1447800"/>
            <a:ext cx="8229600" cy="4525963"/>
          </a:xfrm>
        </p:spPr>
        <p:txBody>
          <a:bodyPr/>
          <a:lstStyle/>
          <a:p>
            <a:endParaRPr lang="de-DE" sz="2800" dirty="0"/>
          </a:p>
          <a:p>
            <a:endParaRPr lang="de-DE" sz="3600" dirty="0"/>
          </a:p>
          <a:p>
            <a:endParaRPr lang="de-DE" sz="1600" dirty="0"/>
          </a:p>
        </p:txBody>
      </p:sp>
      <p:sp>
        <p:nvSpPr>
          <p:cNvPr id="31752" name="Rectangle 8"/>
          <p:cNvSpPr>
            <a:spLocks noChangeArrowheads="1"/>
          </p:cNvSpPr>
          <p:nvPr/>
        </p:nvSpPr>
        <p:spPr bwMode="auto">
          <a:xfrm>
            <a:off x="6096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pPr>
            <a:endParaRPr lang="de-DE" sz="2400" dirty="0"/>
          </a:p>
        </p:txBody>
      </p:sp>
      <p:sp>
        <p:nvSpPr>
          <p:cNvPr id="10" name="Rectangle 2"/>
          <p:cNvSpPr txBox="1">
            <a:spLocks noChangeArrowheads="1"/>
          </p:cNvSpPr>
          <p:nvPr/>
        </p:nvSpPr>
        <p:spPr bwMode="auto">
          <a:xfrm>
            <a:off x="1979712"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sz="2800" kern="0" dirty="0" smtClean="0"/>
              <a:t>Echokardiographie</a:t>
            </a:r>
            <a:endParaRPr lang="de-DE" sz="2800" kern="0" dirty="0"/>
          </a:p>
        </p:txBody>
      </p:sp>
      <p:pic>
        <p:nvPicPr>
          <p:cNvPr id="12" name="Picture 3" descr="lungenembolie echo thomae ausschni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57400"/>
            <a:ext cx="8001000" cy="4176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206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Line 3"/>
          <p:cNvSpPr>
            <a:spLocks noChangeShapeType="1"/>
          </p:cNvSpPr>
          <p:nvPr/>
        </p:nvSpPr>
        <p:spPr bwMode="auto">
          <a:xfrm flipV="1">
            <a:off x="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8" name="Line 4"/>
          <p:cNvSpPr>
            <a:spLocks noChangeShapeType="1"/>
          </p:cNvSpPr>
          <p:nvPr/>
        </p:nvSpPr>
        <p:spPr bwMode="auto">
          <a:xfrm>
            <a:off x="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9" name="Line 5"/>
          <p:cNvSpPr>
            <a:spLocks noChangeShapeType="1"/>
          </p:cNvSpPr>
          <p:nvPr/>
        </p:nvSpPr>
        <p:spPr bwMode="auto">
          <a:xfrm>
            <a:off x="140335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0" name="Line 6"/>
          <p:cNvSpPr>
            <a:spLocks noChangeShapeType="1"/>
          </p:cNvSpPr>
          <p:nvPr/>
        </p:nvSpPr>
        <p:spPr bwMode="auto">
          <a:xfrm flipV="1">
            <a:off x="140335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1" name="Rectangle 7"/>
          <p:cNvSpPr>
            <a:spLocks noGrp="1" noChangeArrowheads="1"/>
          </p:cNvSpPr>
          <p:nvPr>
            <p:ph type="body" idx="1"/>
          </p:nvPr>
        </p:nvSpPr>
        <p:spPr>
          <a:xfrm>
            <a:off x="457200" y="1447800"/>
            <a:ext cx="8229600" cy="4525963"/>
          </a:xfrm>
        </p:spPr>
        <p:txBody>
          <a:bodyPr/>
          <a:lstStyle/>
          <a:p>
            <a:endParaRPr lang="de-DE" sz="2800" dirty="0"/>
          </a:p>
          <a:p>
            <a:endParaRPr lang="de-DE" sz="3600" dirty="0"/>
          </a:p>
          <a:p>
            <a:endParaRPr lang="de-DE" sz="1600" dirty="0"/>
          </a:p>
        </p:txBody>
      </p:sp>
      <p:sp>
        <p:nvSpPr>
          <p:cNvPr id="31752" name="Rectangle 8"/>
          <p:cNvSpPr>
            <a:spLocks noChangeArrowheads="1"/>
          </p:cNvSpPr>
          <p:nvPr/>
        </p:nvSpPr>
        <p:spPr bwMode="auto">
          <a:xfrm>
            <a:off x="6096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pPr>
            <a:endParaRPr lang="de-DE" sz="2400" dirty="0"/>
          </a:p>
        </p:txBody>
      </p:sp>
      <p:sp>
        <p:nvSpPr>
          <p:cNvPr id="10" name="Rectangle 2"/>
          <p:cNvSpPr txBox="1">
            <a:spLocks noChangeArrowheads="1"/>
          </p:cNvSpPr>
          <p:nvPr/>
        </p:nvSpPr>
        <p:spPr bwMode="auto">
          <a:xfrm>
            <a:off x="1979712"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sz="2800" kern="0" dirty="0" smtClean="0"/>
              <a:t>Echokardiographie</a:t>
            </a:r>
            <a:endParaRPr lang="de-DE" sz="2800" kern="0" dirty="0"/>
          </a:p>
        </p:txBody>
      </p:sp>
      <p:pic>
        <p:nvPicPr>
          <p:cNvPr id="11" name="_Harde, Andreas_I0028367.006.AVI">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457200" y="2301875"/>
            <a:ext cx="3810000" cy="2709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 Box 4"/>
          <p:cNvSpPr txBox="1">
            <a:spLocks noChangeArrowheads="1"/>
          </p:cNvSpPr>
          <p:nvPr/>
        </p:nvSpPr>
        <p:spPr bwMode="auto">
          <a:xfrm>
            <a:off x="827088" y="1773238"/>
            <a:ext cx="3311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en-US">
                <a:solidFill>
                  <a:srgbClr val="FF33CC"/>
                </a:solidFill>
                <a:latin typeface="Arial" charset="0"/>
              </a:rPr>
              <a:t>Kurzachsenschnitt</a:t>
            </a:r>
          </a:p>
        </p:txBody>
      </p:sp>
      <p:sp>
        <p:nvSpPr>
          <p:cNvPr id="14" name="Text Box 8"/>
          <p:cNvSpPr txBox="1">
            <a:spLocks noChangeArrowheads="1"/>
          </p:cNvSpPr>
          <p:nvPr/>
        </p:nvSpPr>
        <p:spPr bwMode="auto">
          <a:xfrm>
            <a:off x="5005388" y="1773238"/>
            <a:ext cx="3311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en-US">
                <a:solidFill>
                  <a:srgbClr val="FF33CC"/>
                </a:solidFill>
                <a:latin typeface="Arial" charset="0"/>
              </a:rPr>
              <a:t>4 – Kammer-Blick</a:t>
            </a:r>
          </a:p>
        </p:txBody>
      </p:sp>
      <p:pic>
        <p:nvPicPr>
          <p:cNvPr id="15" name="_Harde, Andreas_I0028367.008.AVI">
            <a:hlinkClick r:id="" action="ppaction://media"/>
          </p:cNvPr>
          <p:cNvPicPr>
            <a:picLocks noRot="1" noChangeAspect="1" noChangeArrowheads="1"/>
          </p:cNvPicPr>
          <p:nvPr>
            <a:videoFile r:link="rId2"/>
          </p:nvPr>
        </p:nvPicPr>
        <p:blipFill>
          <a:blip r:embed="rId6">
            <a:extLst>
              <a:ext uri="{28A0092B-C50C-407E-A947-70E740481C1C}">
                <a14:useLocalDpi xmlns:a14="http://schemas.microsoft.com/office/drawing/2010/main" val="0"/>
              </a:ext>
            </a:extLst>
          </a:blip>
          <a:srcRect/>
          <a:stretch>
            <a:fillRect/>
          </a:stretch>
        </p:blipFill>
        <p:spPr>
          <a:xfrm>
            <a:off x="4938713" y="2301875"/>
            <a:ext cx="3810000" cy="2709863"/>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5406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34" fill="hold"/>
                                        <p:tgtEl>
                                          <p:spTgt spid="11"/>
                                        </p:tgtEl>
                                      </p:cBhvr>
                                    </p:cmd>
                                  </p:childTnLst>
                                </p:cTn>
                              </p:par>
                            </p:childTnLst>
                          </p:cTn>
                        </p:par>
                        <p:par>
                          <p:cTn id="7" fill="hold">
                            <p:stCondLst>
                              <p:cond delay="4334"/>
                            </p:stCondLst>
                            <p:childTnLst>
                              <p:par>
                                <p:cTn id="8" presetID="1" presetClass="mediacall" presetSubtype="0" fill="hold" nodeType="afterEffect">
                                  <p:stCondLst>
                                    <p:cond delay="0"/>
                                  </p:stCondLst>
                                  <p:childTnLst>
                                    <p:cmd type="call" cmd="playFrom(0.0)">
                                      <p:cBhvr>
                                        <p:cTn id="9" dur="67"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1"/>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11"/>
                                        </p:tgtEl>
                                      </p:cBhvr>
                                    </p:cmd>
                                  </p:childTnLst>
                                </p:cTn>
                              </p:par>
                            </p:childTnLst>
                          </p:cTn>
                        </p:par>
                      </p:childTnLst>
                    </p:cTn>
                  </p:par>
                </p:childTnLst>
              </p:cTn>
              <p:nextCondLst>
                <p:cond evt="onClick" delay="0">
                  <p:tgtEl>
                    <p:spTgt spid="11"/>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15"/>
                                        </p:tgtEl>
                                      </p:cBhvr>
                                    </p:cmd>
                                  </p:childTnLst>
                                </p:cTn>
                              </p:par>
                            </p:childTnLst>
                          </p:cTn>
                        </p:par>
                      </p:childTnLst>
                    </p:cTn>
                  </p:par>
                </p:childTnLst>
              </p:cTn>
              <p:nextCondLst>
                <p:cond evt="onClick" delay="0">
                  <p:tgtEl>
                    <p:spTgt spid="15"/>
                  </p:tgtEl>
                </p:cond>
              </p:nextCondLst>
            </p:seq>
            <p:video>
              <p:cMediaNode>
                <p:cTn id="20" repeatCount="indefinite" fill="hold" display="0">
                  <p:stCondLst>
                    <p:cond delay="indefinite"/>
                  </p:stCondLst>
                  <p:endCondLst>
                    <p:cond evt="onNext" delay="0">
                      <p:tgtEl>
                        <p:sldTgt/>
                      </p:tgtEl>
                    </p:cond>
                    <p:cond evt="onPrev" delay="0">
                      <p:tgtEl>
                        <p:sldTgt/>
                      </p:tgtEl>
                    </p:cond>
                  </p:endCondLst>
                </p:cTn>
                <p:tgtEl>
                  <p:spTgt spid="11"/>
                </p:tgtEl>
              </p:cMediaNode>
            </p:video>
            <p:video>
              <p:cMediaNode>
                <p:cTn id="21" repeatCount="indefinite" fill="hold" display="0">
                  <p:stCondLst>
                    <p:cond delay="indefinite"/>
                  </p:stCondLst>
                  <p:endCondLst>
                    <p:cond evt="onNext" delay="0">
                      <p:tgtEl>
                        <p:sldTgt/>
                      </p:tgtEl>
                    </p:cond>
                    <p:cond evt="onPrev" delay="0">
                      <p:tgtEl>
                        <p:sldTgt/>
                      </p:tgtEl>
                    </p:cond>
                  </p:endCondLst>
                </p:cTn>
                <p:tgtEl>
                  <p:spTgt spid="15"/>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Line 3"/>
          <p:cNvSpPr>
            <a:spLocks noChangeShapeType="1"/>
          </p:cNvSpPr>
          <p:nvPr/>
        </p:nvSpPr>
        <p:spPr bwMode="auto">
          <a:xfrm flipV="1">
            <a:off x="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8" name="Line 4"/>
          <p:cNvSpPr>
            <a:spLocks noChangeShapeType="1"/>
          </p:cNvSpPr>
          <p:nvPr/>
        </p:nvSpPr>
        <p:spPr bwMode="auto">
          <a:xfrm>
            <a:off x="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9" name="Line 5"/>
          <p:cNvSpPr>
            <a:spLocks noChangeShapeType="1"/>
          </p:cNvSpPr>
          <p:nvPr/>
        </p:nvSpPr>
        <p:spPr bwMode="auto">
          <a:xfrm>
            <a:off x="140335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0" name="Line 6"/>
          <p:cNvSpPr>
            <a:spLocks noChangeShapeType="1"/>
          </p:cNvSpPr>
          <p:nvPr/>
        </p:nvSpPr>
        <p:spPr bwMode="auto">
          <a:xfrm flipV="1">
            <a:off x="140335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1" name="Rectangle 7"/>
          <p:cNvSpPr>
            <a:spLocks noGrp="1" noChangeArrowheads="1"/>
          </p:cNvSpPr>
          <p:nvPr>
            <p:ph type="body" idx="1"/>
          </p:nvPr>
        </p:nvSpPr>
        <p:spPr>
          <a:xfrm>
            <a:off x="457200" y="1447800"/>
            <a:ext cx="8229600" cy="4525963"/>
          </a:xfrm>
        </p:spPr>
        <p:txBody>
          <a:bodyPr/>
          <a:lstStyle/>
          <a:p>
            <a:endParaRPr lang="de-DE" sz="2800" dirty="0"/>
          </a:p>
          <a:p>
            <a:endParaRPr lang="de-DE" sz="3600" dirty="0"/>
          </a:p>
          <a:p>
            <a:endParaRPr lang="de-DE" sz="1600" dirty="0"/>
          </a:p>
        </p:txBody>
      </p:sp>
      <p:sp>
        <p:nvSpPr>
          <p:cNvPr id="31752" name="Rectangle 8"/>
          <p:cNvSpPr>
            <a:spLocks noChangeArrowheads="1"/>
          </p:cNvSpPr>
          <p:nvPr/>
        </p:nvSpPr>
        <p:spPr bwMode="auto">
          <a:xfrm>
            <a:off x="6096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pPr>
            <a:endParaRPr lang="de-DE" sz="2400" dirty="0"/>
          </a:p>
        </p:txBody>
      </p:sp>
      <p:sp>
        <p:nvSpPr>
          <p:cNvPr id="10" name="Rectangle 2"/>
          <p:cNvSpPr txBox="1">
            <a:spLocks noChangeArrowheads="1"/>
          </p:cNvSpPr>
          <p:nvPr/>
        </p:nvSpPr>
        <p:spPr bwMode="auto">
          <a:xfrm>
            <a:off x="1979712"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sz="2800" kern="0" dirty="0" smtClean="0"/>
              <a:t>Echokardiographie</a:t>
            </a:r>
            <a:endParaRPr lang="de-DE" sz="2800" kern="0" dirty="0"/>
          </a:p>
        </p:txBody>
      </p:sp>
      <p:pic>
        <p:nvPicPr>
          <p:cNvPr id="16" name="NOID1271120051209163857_Hoffmann, Sigrid_I0030029.013.AVI">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457200" y="2492375"/>
            <a:ext cx="3810000" cy="2709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Text Box 7"/>
          <p:cNvSpPr txBox="1">
            <a:spLocks noChangeArrowheads="1"/>
          </p:cNvSpPr>
          <p:nvPr/>
        </p:nvSpPr>
        <p:spPr bwMode="auto">
          <a:xfrm>
            <a:off x="-38100" y="1773238"/>
            <a:ext cx="4897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en-US" dirty="0">
                <a:solidFill>
                  <a:srgbClr val="FF33CC"/>
                </a:solidFill>
                <a:latin typeface="Arial" charset="0"/>
              </a:rPr>
              <a:t>CW-Doppler</a:t>
            </a:r>
          </a:p>
        </p:txBody>
      </p:sp>
      <p:sp>
        <p:nvSpPr>
          <p:cNvPr id="18" name="Text Box 8"/>
          <p:cNvSpPr txBox="1">
            <a:spLocks noChangeArrowheads="1"/>
          </p:cNvSpPr>
          <p:nvPr/>
        </p:nvSpPr>
        <p:spPr bwMode="auto">
          <a:xfrm>
            <a:off x="5005388" y="1773238"/>
            <a:ext cx="3311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en-US">
                <a:solidFill>
                  <a:srgbClr val="FF33CC"/>
                </a:solidFill>
                <a:latin typeface="Arial" charset="0"/>
              </a:rPr>
              <a:t>4 – Kammer-Blick</a:t>
            </a:r>
          </a:p>
        </p:txBody>
      </p:sp>
      <p:pic>
        <p:nvPicPr>
          <p:cNvPr id="19" name="NOID1271120051209163857_Hoffmann, Sigrid_I0030029.025.AVI">
            <a:hlinkClick r:id="" action="ppaction://media"/>
          </p:cNvPr>
          <p:cNvPicPr>
            <a:picLocks noRot="1" noChangeAspect="1" noChangeArrowheads="1"/>
          </p:cNvPicPr>
          <p:nvPr>
            <a:videoFile r:link="rId2"/>
          </p:nvPr>
        </p:nvPicPr>
        <p:blipFill>
          <a:blip r:embed="rId6">
            <a:extLst>
              <a:ext uri="{28A0092B-C50C-407E-A947-70E740481C1C}">
                <a14:useLocalDpi xmlns:a14="http://schemas.microsoft.com/office/drawing/2010/main" val="0"/>
              </a:ext>
            </a:extLst>
          </a:blip>
          <a:srcRect/>
          <a:stretch>
            <a:fillRect/>
          </a:stretch>
        </p:blipFill>
        <p:spPr>
          <a:xfrm>
            <a:off x="4932363" y="2492375"/>
            <a:ext cx="3810000" cy="2709863"/>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3813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 fill="hold"/>
                                        <p:tgtEl>
                                          <p:spTgt spid="16"/>
                                        </p:tgtEl>
                                      </p:cBhvr>
                                    </p:cmd>
                                  </p:childTnLst>
                                </p:cTn>
                              </p:par>
                            </p:childTnLst>
                          </p:cTn>
                        </p:par>
                        <p:par>
                          <p:cTn id="7" fill="hold">
                            <p:stCondLst>
                              <p:cond delay="67"/>
                            </p:stCondLst>
                            <p:childTnLst>
                              <p:par>
                                <p:cTn id="8" presetID="1" presetClass="mediacall" presetSubtype="0" fill="hold" nodeType="afterEffect">
                                  <p:stCondLst>
                                    <p:cond delay="0"/>
                                  </p:stCondLst>
                                  <p:childTnLst>
                                    <p:cmd type="call" cmd="playFrom(0.0)">
                                      <p:cBhvr>
                                        <p:cTn id="9" dur="3267"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6"/>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16"/>
                                        </p:tgtEl>
                                      </p:cBhvr>
                                    </p:cmd>
                                  </p:childTnLst>
                                </p:cTn>
                              </p:par>
                            </p:childTnLst>
                          </p:cTn>
                        </p:par>
                      </p:childTnLst>
                    </p:cTn>
                  </p:par>
                </p:childTnLst>
              </p:cTn>
              <p:nextCondLst>
                <p:cond evt="onClick" delay="0">
                  <p:tgtEl>
                    <p:spTgt spid="16"/>
                  </p:tgtEl>
                </p:cond>
              </p:nextCondLst>
            </p:seq>
            <p:seq concurrent="1" nextAc="seek">
              <p:cTn id="15" restart="whenNotActive" fill="hold" evtFilter="cancelBubble" nodeType="interactiveSeq">
                <p:stCondLst>
                  <p:cond evt="onClick" delay="0">
                    <p:tgtEl>
                      <p:spTgt spid="19"/>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19"/>
                                        </p:tgtEl>
                                      </p:cBhvr>
                                    </p:cmd>
                                  </p:childTnLst>
                                </p:cTn>
                              </p:par>
                            </p:childTnLst>
                          </p:cTn>
                        </p:par>
                      </p:childTnLst>
                    </p:cTn>
                  </p:par>
                </p:childTnLst>
              </p:cTn>
              <p:nextCondLst>
                <p:cond evt="onClick" delay="0">
                  <p:tgtEl>
                    <p:spTgt spid="19"/>
                  </p:tgtEl>
                </p:cond>
              </p:nextCondLst>
            </p:seq>
            <p:video>
              <p:cMediaNode>
                <p:cTn id="20" repeatCount="indefinite" fill="hold" display="0">
                  <p:stCondLst>
                    <p:cond delay="indefinite"/>
                  </p:stCondLst>
                  <p:endCondLst>
                    <p:cond evt="onNext" delay="0">
                      <p:tgtEl>
                        <p:sldTgt/>
                      </p:tgtEl>
                    </p:cond>
                    <p:cond evt="onPrev" delay="0">
                      <p:tgtEl>
                        <p:sldTgt/>
                      </p:tgtEl>
                    </p:cond>
                  </p:endCondLst>
                </p:cTn>
                <p:tgtEl>
                  <p:spTgt spid="16"/>
                </p:tgtEl>
              </p:cMediaNode>
            </p:video>
            <p:video>
              <p:cMediaNode>
                <p:cTn id="21" repeatCount="indefinite" fill="hold" display="0">
                  <p:stCondLst>
                    <p:cond delay="indefinite"/>
                  </p:stCondLst>
                  <p:endCondLst>
                    <p:cond evt="onNext" delay="0">
                      <p:tgtEl>
                        <p:sldTgt/>
                      </p:tgtEl>
                    </p:cond>
                    <p:cond evt="onPrev" delay="0">
                      <p:tgtEl>
                        <p:sldTgt/>
                      </p:tgtEl>
                    </p:cond>
                  </p:endCondLst>
                </p:cTn>
                <p:tgtEl>
                  <p:spTgt spid="19"/>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9" name="Picture 3" descr="lungemb spiral ct 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032000"/>
            <a:ext cx="4191000" cy="3527425"/>
          </a:xfrm>
          <a:prstGeom prst="rect">
            <a:avLst/>
          </a:prstGeom>
          <a:noFill/>
          <a:extLst>
            <a:ext uri="{909E8E84-426E-40DD-AFC4-6F175D3DCCD1}">
              <a14:hiddenFill xmlns:a14="http://schemas.microsoft.com/office/drawing/2010/main">
                <a:solidFill>
                  <a:srgbClr val="FFFFFF"/>
                </a:solidFill>
              </a14:hiddenFill>
            </a:ext>
          </a:extLst>
        </p:spPr>
      </p:pic>
      <p:pic>
        <p:nvPicPr>
          <p:cNvPr id="173060" name="Picture 4"/>
          <p:cNvPicPr>
            <a:picLocks noChangeAspect="1" noChangeArrowheads="1"/>
          </p:cNvPicPr>
          <p:nvPr/>
        </p:nvPicPr>
        <p:blipFill>
          <a:blip r:embed="rId3">
            <a:extLst>
              <a:ext uri="{28A0092B-C50C-407E-A947-70E740481C1C}">
                <a14:useLocalDpi xmlns:a14="http://schemas.microsoft.com/office/drawing/2010/main" val="0"/>
              </a:ext>
            </a:extLst>
          </a:blip>
          <a:srcRect l="11456" t="12343" r="13193" b="31792"/>
          <a:stretch>
            <a:fillRect/>
          </a:stretch>
        </p:blipFill>
        <p:spPr bwMode="auto">
          <a:xfrm>
            <a:off x="152400" y="2051050"/>
            <a:ext cx="4343400"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3061" name="Rectangle 5"/>
          <p:cNvSpPr>
            <a:spLocks noChangeArrowheads="1"/>
          </p:cNvSpPr>
          <p:nvPr/>
        </p:nvSpPr>
        <p:spPr bwMode="auto">
          <a:xfrm>
            <a:off x="762000" y="1371600"/>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tabLst>
                <a:tab pos="2286000" algn="l"/>
              </a:tabLst>
              <a:defRPr sz="2400">
                <a:solidFill>
                  <a:schemeClr val="tx1"/>
                </a:solidFill>
                <a:latin typeface="Times New Roman" pitchFamily="18" charset="0"/>
              </a:defRPr>
            </a:lvl1pPr>
            <a:lvl2pPr marL="190500">
              <a:tabLst>
                <a:tab pos="2286000" algn="l"/>
              </a:tabLst>
              <a:defRPr sz="2400">
                <a:solidFill>
                  <a:schemeClr val="tx1"/>
                </a:solidFill>
                <a:latin typeface="Times New Roman" pitchFamily="18" charset="0"/>
              </a:defRPr>
            </a:lvl2pPr>
            <a:lvl3pPr marL="381000">
              <a:tabLst>
                <a:tab pos="2286000" algn="l"/>
              </a:tabLst>
              <a:defRPr sz="2400">
                <a:solidFill>
                  <a:schemeClr val="tx1"/>
                </a:solidFill>
                <a:latin typeface="Times New Roman" pitchFamily="18" charset="0"/>
              </a:defRPr>
            </a:lvl3pPr>
            <a:lvl4pPr marL="571500">
              <a:tabLst>
                <a:tab pos="2286000" algn="l"/>
              </a:tabLst>
              <a:defRPr sz="2400">
                <a:solidFill>
                  <a:schemeClr val="tx1"/>
                </a:solidFill>
                <a:latin typeface="Times New Roman" pitchFamily="18" charset="0"/>
              </a:defRPr>
            </a:lvl4pPr>
            <a:lvl5pPr marL="762000">
              <a:tabLst>
                <a:tab pos="2286000" algn="l"/>
              </a:tabLst>
              <a:defRPr sz="2400">
                <a:solidFill>
                  <a:schemeClr val="tx1"/>
                </a:solidFill>
                <a:latin typeface="Times New Roman" pitchFamily="18" charset="0"/>
              </a:defRPr>
            </a:lvl5pPr>
            <a:lvl6pPr marL="1219200" fontAlgn="base">
              <a:spcBef>
                <a:spcPct val="0"/>
              </a:spcBef>
              <a:spcAft>
                <a:spcPct val="0"/>
              </a:spcAft>
              <a:tabLst>
                <a:tab pos="2286000" algn="l"/>
              </a:tabLst>
              <a:defRPr sz="2400">
                <a:solidFill>
                  <a:schemeClr val="tx1"/>
                </a:solidFill>
                <a:latin typeface="Times New Roman" pitchFamily="18" charset="0"/>
              </a:defRPr>
            </a:lvl6pPr>
            <a:lvl7pPr marL="1676400" fontAlgn="base">
              <a:spcBef>
                <a:spcPct val="0"/>
              </a:spcBef>
              <a:spcAft>
                <a:spcPct val="0"/>
              </a:spcAft>
              <a:tabLst>
                <a:tab pos="2286000" algn="l"/>
              </a:tabLst>
              <a:defRPr sz="2400">
                <a:solidFill>
                  <a:schemeClr val="tx1"/>
                </a:solidFill>
                <a:latin typeface="Times New Roman" pitchFamily="18" charset="0"/>
              </a:defRPr>
            </a:lvl7pPr>
            <a:lvl8pPr marL="2133600" fontAlgn="base">
              <a:spcBef>
                <a:spcPct val="0"/>
              </a:spcBef>
              <a:spcAft>
                <a:spcPct val="0"/>
              </a:spcAft>
              <a:tabLst>
                <a:tab pos="2286000" algn="l"/>
              </a:tabLst>
              <a:defRPr sz="2400">
                <a:solidFill>
                  <a:schemeClr val="tx1"/>
                </a:solidFill>
                <a:latin typeface="Times New Roman" pitchFamily="18" charset="0"/>
              </a:defRPr>
            </a:lvl8pPr>
            <a:lvl9pPr marL="2590800" fontAlgn="base">
              <a:spcBef>
                <a:spcPct val="0"/>
              </a:spcBef>
              <a:spcAft>
                <a:spcPct val="0"/>
              </a:spcAft>
              <a:tabLst>
                <a:tab pos="2286000" algn="l"/>
              </a:tabLst>
              <a:defRPr sz="2400">
                <a:solidFill>
                  <a:schemeClr val="tx1"/>
                </a:solidFill>
                <a:latin typeface="Times New Roman" pitchFamily="18" charset="0"/>
              </a:defRPr>
            </a:lvl9pPr>
          </a:lstStyle>
          <a:p>
            <a:pPr algn="ctr">
              <a:spcBef>
                <a:spcPct val="20000"/>
              </a:spcBef>
              <a:buClr>
                <a:srgbClr val="FF33CC"/>
              </a:buClr>
              <a:buFont typeface="Wingdings" pitchFamily="2" charset="2"/>
              <a:buNone/>
            </a:pPr>
            <a:r>
              <a:rPr lang="de-DE" altLang="en-US">
                <a:solidFill>
                  <a:srgbClr val="FF33CC"/>
                </a:solidFill>
                <a:latin typeface="Arial" charset="0"/>
              </a:rPr>
              <a:t>Heute diagnostische Methode der Wahl</a:t>
            </a:r>
          </a:p>
        </p:txBody>
      </p:sp>
      <p:sp>
        <p:nvSpPr>
          <p:cNvPr id="173062" name="Rectangle 6"/>
          <p:cNvSpPr>
            <a:spLocks noChangeArrowheads="1"/>
          </p:cNvSpPr>
          <p:nvPr/>
        </p:nvSpPr>
        <p:spPr bwMode="auto">
          <a:xfrm>
            <a:off x="4222750" y="5715000"/>
            <a:ext cx="5295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tabLst>
                <a:tab pos="2286000" algn="l"/>
              </a:tabLst>
              <a:defRPr sz="2400">
                <a:solidFill>
                  <a:schemeClr val="tx1"/>
                </a:solidFill>
                <a:latin typeface="Times New Roman" pitchFamily="18" charset="0"/>
              </a:defRPr>
            </a:lvl1pPr>
            <a:lvl2pPr marL="190500">
              <a:tabLst>
                <a:tab pos="2286000" algn="l"/>
              </a:tabLst>
              <a:defRPr sz="2400">
                <a:solidFill>
                  <a:schemeClr val="tx1"/>
                </a:solidFill>
                <a:latin typeface="Times New Roman" pitchFamily="18" charset="0"/>
              </a:defRPr>
            </a:lvl2pPr>
            <a:lvl3pPr marL="381000">
              <a:tabLst>
                <a:tab pos="2286000" algn="l"/>
              </a:tabLst>
              <a:defRPr sz="2400">
                <a:solidFill>
                  <a:schemeClr val="tx1"/>
                </a:solidFill>
                <a:latin typeface="Times New Roman" pitchFamily="18" charset="0"/>
              </a:defRPr>
            </a:lvl3pPr>
            <a:lvl4pPr marL="571500">
              <a:tabLst>
                <a:tab pos="2286000" algn="l"/>
              </a:tabLst>
              <a:defRPr sz="2400">
                <a:solidFill>
                  <a:schemeClr val="tx1"/>
                </a:solidFill>
                <a:latin typeface="Times New Roman" pitchFamily="18" charset="0"/>
              </a:defRPr>
            </a:lvl4pPr>
            <a:lvl5pPr marL="762000">
              <a:tabLst>
                <a:tab pos="2286000" algn="l"/>
              </a:tabLst>
              <a:defRPr sz="2400">
                <a:solidFill>
                  <a:schemeClr val="tx1"/>
                </a:solidFill>
                <a:latin typeface="Times New Roman" pitchFamily="18" charset="0"/>
              </a:defRPr>
            </a:lvl5pPr>
            <a:lvl6pPr marL="1219200" fontAlgn="base">
              <a:spcBef>
                <a:spcPct val="0"/>
              </a:spcBef>
              <a:spcAft>
                <a:spcPct val="0"/>
              </a:spcAft>
              <a:tabLst>
                <a:tab pos="2286000" algn="l"/>
              </a:tabLst>
              <a:defRPr sz="2400">
                <a:solidFill>
                  <a:schemeClr val="tx1"/>
                </a:solidFill>
                <a:latin typeface="Times New Roman" pitchFamily="18" charset="0"/>
              </a:defRPr>
            </a:lvl6pPr>
            <a:lvl7pPr marL="1676400" fontAlgn="base">
              <a:spcBef>
                <a:spcPct val="0"/>
              </a:spcBef>
              <a:spcAft>
                <a:spcPct val="0"/>
              </a:spcAft>
              <a:tabLst>
                <a:tab pos="2286000" algn="l"/>
              </a:tabLst>
              <a:defRPr sz="2400">
                <a:solidFill>
                  <a:schemeClr val="tx1"/>
                </a:solidFill>
                <a:latin typeface="Times New Roman" pitchFamily="18" charset="0"/>
              </a:defRPr>
            </a:lvl7pPr>
            <a:lvl8pPr marL="2133600" fontAlgn="base">
              <a:spcBef>
                <a:spcPct val="0"/>
              </a:spcBef>
              <a:spcAft>
                <a:spcPct val="0"/>
              </a:spcAft>
              <a:tabLst>
                <a:tab pos="2286000" algn="l"/>
              </a:tabLst>
              <a:defRPr sz="2400">
                <a:solidFill>
                  <a:schemeClr val="tx1"/>
                </a:solidFill>
                <a:latin typeface="Times New Roman" pitchFamily="18" charset="0"/>
              </a:defRPr>
            </a:lvl8pPr>
            <a:lvl9pPr marL="2590800" fontAlgn="base">
              <a:spcBef>
                <a:spcPct val="0"/>
              </a:spcBef>
              <a:spcAft>
                <a:spcPct val="0"/>
              </a:spcAft>
              <a:tabLst>
                <a:tab pos="2286000" algn="l"/>
              </a:tabLst>
              <a:defRPr sz="2400">
                <a:solidFill>
                  <a:schemeClr val="tx1"/>
                </a:solidFill>
                <a:latin typeface="Times New Roman" pitchFamily="18" charset="0"/>
              </a:defRPr>
            </a:lvl9pPr>
          </a:lstStyle>
          <a:p>
            <a:pPr algn="ctr">
              <a:spcBef>
                <a:spcPct val="20000"/>
              </a:spcBef>
              <a:buClr>
                <a:srgbClr val="FF33CC"/>
              </a:buClr>
              <a:buFont typeface="Wingdings" pitchFamily="2" charset="2"/>
              <a:buNone/>
            </a:pPr>
            <a:r>
              <a:rPr lang="de-DE" altLang="en-US" sz="2000" b="0">
                <a:solidFill>
                  <a:schemeClr val="bg1"/>
                </a:solidFill>
                <a:latin typeface="Arial" charset="0"/>
              </a:rPr>
              <a:t>Diagnostik segmentaler und größerer Lungenembolien</a:t>
            </a:r>
          </a:p>
          <a:p>
            <a:pPr>
              <a:spcBef>
                <a:spcPct val="20000"/>
              </a:spcBef>
              <a:buClr>
                <a:srgbClr val="FF33CC"/>
              </a:buClr>
              <a:buFont typeface="Wingdings" pitchFamily="2" charset="2"/>
              <a:buNone/>
            </a:pPr>
            <a:endParaRPr lang="de-DE" altLang="en-US" sz="2000" b="0">
              <a:solidFill>
                <a:schemeClr val="bg1"/>
              </a:solidFill>
              <a:latin typeface="Arial" charset="0"/>
            </a:endParaRPr>
          </a:p>
        </p:txBody>
      </p:sp>
      <p:sp>
        <p:nvSpPr>
          <p:cNvPr id="173063" name="Line 7"/>
          <p:cNvSpPr>
            <a:spLocks noChangeShapeType="1"/>
          </p:cNvSpPr>
          <p:nvPr/>
        </p:nvSpPr>
        <p:spPr bwMode="auto">
          <a:xfrm flipH="1" flipV="1">
            <a:off x="7848600" y="4648200"/>
            <a:ext cx="304800" cy="762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3064" name="Line 8"/>
          <p:cNvSpPr>
            <a:spLocks noChangeShapeType="1"/>
          </p:cNvSpPr>
          <p:nvPr/>
        </p:nvSpPr>
        <p:spPr bwMode="auto">
          <a:xfrm flipV="1">
            <a:off x="5486400" y="4267200"/>
            <a:ext cx="228600" cy="1524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3065" name="Rectangle 9"/>
          <p:cNvSpPr>
            <a:spLocks noChangeArrowheads="1"/>
          </p:cNvSpPr>
          <p:nvPr/>
        </p:nvSpPr>
        <p:spPr bwMode="auto">
          <a:xfrm>
            <a:off x="-304800" y="5715000"/>
            <a:ext cx="5295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tabLst>
                <a:tab pos="2286000" algn="l"/>
              </a:tabLst>
              <a:defRPr sz="2400">
                <a:solidFill>
                  <a:schemeClr val="tx1"/>
                </a:solidFill>
                <a:latin typeface="Times New Roman" pitchFamily="18" charset="0"/>
              </a:defRPr>
            </a:lvl1pPr>
            <a:lvl2pPr marL="190500">
              <a:tabLst>
                <a:tab pos="2286000" algn="l"/>
              </a:tabLst>
              <a:defRPr sz="2400">
                <a:solidFill>
                  <a:schemeClr val="tx1"/>
                </a:solidFill>
                <a:latin typeface="Times New Roman" pitchFamily="18" charset="0"/>
              </a:defRPr>
            </a:lvl2pPr>
            <a:lvl3pPr marL="381000">
              <a:tabLst>
                <a:tab pos="2286000" algn="l"/>
              </a:tabLst>
              <a:defRPr sz="2400">
                <a:solidFill>
                  <a:schemeClr val="tx1"/>
                </a:solidFill>
                <a:latin typeface="Times New Roman" pitchFamily="18" charset="0"/>
              </a:defRPr>
            </a:lvl3pPr>
            <a:lvl4pPr marL="571500">
              <a:tabLst>
                <a:tab pos="2286000" algn="l"/>
              </a:tabLst>
              <a:defRPr sz="2400">
                <a:solidFill>
                  <a:schemeClr val="tx1"/>
                </a:solidFill>
                <a:latin typeface="Times New Roman" pitchFamily="18" charset="0"/>
              </a:defRPr>
            </a:lvl4pPr>
            <a:lvl5pPr marL="762000">
              <a:tabLst>
                <a:tab pos="2286000" algn="l"/>
              </a:tabLst>
              <a:defRPr sz="2400">
                <a:solidFill>
                  <a:schemeClr val="tx1"/>
                </a:solidFill>
                <a:latin typeface="Times New Roman" pitchFamily="18" charset="0"/>
              </a:defRPr>
            </a:lvl5pPr>
            <a:lvl6pPr marL="1219200" fontAlgn="base">
              <a:spcBef>
                <a:spcPct val="0"/>
              </a:spcBef>
              <a:spcAft>
                <a:spcPct val="0"/>
              </a:spcAft>
              <a:tabLst>
                <a:tab pos="2286000" algn="l"/>
              </a:tabLst>
              <a:defRPr sz="2400">
                <a:solidFill>
                  <a:schemeClr val="tx1"/>
                </a:solidFill>
                <a:latin typeface="Times New Roman" pitchFamily="18" charset="0"/>
              </a:defRPr>
            </a:lvl6pPr>
            <a:lvl7pPr marL="1676400" fontAlgn="base">
              <a:spcBef>
                <a:spcPct val="0"/>
              </a:spcBef>
              <a:spcAft>
                <a:spcPct val="0"/>
              </a:spcAft>
              <a:tabLst>
                <a:tab pos="2286000" algn="l"/>
              </a:tabLst>
              <a:defRPr sz="2400">
                <a:solidFill>
                  <a:schemeClr val="tx1"/>
                </a:solidFill>
                <a:latin typeface="Times New Roman" pitchFamily="18" charset="0"/>
              </a:defRPr>
            </a:lvl7pPr>
            <a:lvl8pPr marL="2133600" fontAlgn="base">
              <a:spcBef>
                <a:spcPct val="0"/>
              </a:spcBef>
              <a:spcAft>
                <a:spcPct val="0"/>
              </a:spcAft>
              <a:tabLst>
                <a:tab pos="2286000" algn="l"/>
              </a:tabLst>
              <a:defRPr sz="2400">
                <a:solidFill>
                  <a:schemeClr val="tx1"/>
                </a:solidFill>
                <a:latin typeface="Times New Roman" pitchFamily="18" charset="0"/>
              </a:defRPr>
            </a:lvl8pPr>
            <a:lvl9pPr marL="2590800" fontAlgn="base">
              <a:spcBef>
                <a:spcPct val="0"/>
              </a:spcBef>
              <a:spcAft>
                <a:spcPct val="0"/>
              </a:spcAft>
              <a:tabLst>
                <a:tab pos="2286000" algn="l"/>
              </a:tabLst>
              <a:defRPr sz="2400">
                <a:solidFill>
                  <a:schemeClr val="tx1"/>
                </a:solidFill>
                <a:latin typeface="Times New Roman" pitchFamily="18" charset="0"/>
              </a:defRPr>
            </a:lvl9pPr>
          </a:lstStyle>
          <a:p>
            <a:pPr algn="ctr">
              <a:spcBef>
                <a:spcPct val="20000"/>
              </a:spcBef>
              <a:buClr>
                <a:srgbClr val="FF33CC"/>
              </a:buClr>
              <a:buFont typeface="Wingdings" pitchFamily="2" charset="2"/>
              <a:buNone/>
            </a:pPr>
            <a:r>
              <a:rPr lang="de-DE" altLang="en-US" sz="2000" b="0">
                <a:solidFill>
                  <a:schemeClr val="bg1"/>
                </a:solidFill>
                <a:latin typeface="Arial" charset="0"/>
              </a:rPr>
              <a:t>Diagnostik zentraler Lungenembolien</a:t>
            </a:r>
          </a:p>
          <a:p>
            <a:pPr>
              <a:spcBef>
                <a:spcPct val="20000"/>
              </a:spcBef>
              <a:buClr>
                <a:srgbClr val="FF33CC"/>
              </a:buClr>
              <a:buFont typeface="Wingdings" pitchFamily="2" charset="2"/>
              <a:buNone/>
            </a:pPr>
            <a:endParaRPr lang="de-DE" altLang="en-US" sz="2000" b="0">
              <a:solidFill>
                <a:schemeClr val="bg1"/>
              </a:solidFill>
              <a:latin typeface="Arial" charset="0"/>
            </a:endParaRPr>
          </a:p>
        </p:txBody>
      </p:sp>
      <p:sp>
        <p:nvSpPr>
          <p:cNvPr id="173066" name="Line 10"/>
          <p:cNvSpPr>
            <a:spLocks noChangeShapeType="1"/>
          </p:cNvSpPr>
          <p:nvPr/>
        </p:nvSpPr>
        <p:spPr bwMode="auto">
          <a:xfrm flipH="1">
            <a:off x="2667000" y="3276600"/>
            <a:ext cx="152400" cy="30480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3067" name="Text Box 11"/>
          <p:cNvSpPr txBox="1">
            <a:spLocks noChangeArrowheads="1"/>
          </p:cNvSpPr>
          <p:nvPr/>
        </p:nvSpPr>
        <p:spPr bwMode="auto">
          <a:xfrm>
            <a:off x="152400" y="5638800"/>
            <a:ext cx="8763000" cy="1004888"/>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en-US">
                <a:solidFill>
                  <a:schemeClr val="bg1"/>
                </a:solidFill>
                <a:latin typeface="Arial" charset="0"/>
              </a:rPr>
              <a:t>Sensitivität &amp; Spezifität ca. 94%</a:t>
            </a:r>
          </a:p>
          <a:p>
            <a:pPr algn="ctr">
              <a:spcBef>
                <a:spcPct val="50000"/>
              </a:spcBef>
            </a:pPr>
            <a:endParaRPr lang="de-DE" altLang="en-US">
              <a:solidFill>
                <a:schemeClr val="bg1"/>
              </a:solidFill>
              <a:latin typeface="Arial" charset="0"/>
            </a:endParaRPr>
          </a:p>
        </p:txBody>
      </p:sp>
      <p:sp>
        <p:nvSpPr>
          <p:cNvPr id="12" name="Line 3"/>
          <p:cNvSpPr>
            <a:spLocks noChangeShapeType="1"/>
          </p:cNvSpPr>
          <p:nvPr/>
        </p:nvSpPr>
        <p:spPr bwMode="auto">
          <a:xfrm flipV="1">
            <a:off x="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 name="Line 4"/>
          <p:cNvSpPr>
            <a:spLocks noChangeShapeType="1"/>
          </p:cNvSpPr>
          <p:nvPr/>
        </p:nvSpPr>
        <p:spPr bwMode="auto">
          <a:xfrm>
            <a:off x="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Line 5"/>
          <p:cNvSpPr>
            <a:spLocks noChangeShapeType="1"/>
          </p:cNvSpPr>
          <p:nvPr/>
        </p:nvSpPr>
        <p:spPr bwMode="auto">
          <a:xfrm>
            <a:off x="140335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 name="Line 6"/>
          <p:cNvSpPr>
            <a:spLocks noChangeShapeType="1"/>
          </p:cNvSpPr>
          <p:nvPr/>
        </p:nvSpPr>
        <p:spPr bwMode="auto">
          <a:xfrm flipV="1">
            <a:off x="140335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 name="Rectangle 2"/>
          <p:cNvSpPr txBox="1">
            <a:spLocks noChangeArrowheads="1"/>
          </p:cNvSpPr>
          <p:nvPr/>
        </p:nvSpPr>
        <p:spPr bwMode="auto">
          <a:xfrm>
            <a:off x="1979712"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sz="2800" kern="0" dirty="0" smtClean="0"/>
              <a:t>Computertomographie</a:t>
            </a:r>
            <a:endParaRPr lang="de-DE" sz="2800" kern="0" dirty="0"/>
          </a:p>
        </p:txBody>
      </p:sp>
    </p:spTree>
    <p:extLst>
      <p:ext uri="{BB962C8B-B14F-4D97-AF65-F5344CB8AC3E}">
        <p14:creationId xmlns:p14="http://schemas.microsoft.com/office/powerpoint/2010/main" val="1587536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3067"/>
                                        </p:tgtEl>
                                        <p:attrNameLst>
                                          <p:attrName>style.visibility</p:attrName>
                                        </p:attrNameLst>
                                      </p:cBhvr>
                                      <p:to>
                                        <p:strVal val="visible"/>
                                      </p:to>
                                    </p:set>
                                    <p:animEffect transition="in" filter="box(out)">
                                      <p:cBhvr>
                                        <p:cTn id="7" dur="500"/>
                                        <p:tgtEl>
                                          <p:spTgt spid="173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7"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762000" y="1371600"/>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tabLst>
                <a:tab pos="2286000" algn="l"/>
              </a:tabLst>
              <a:defRPr sz="2400">
                <a:solidFill>
                  <a:schemeClr val="tx1"/>
                </a:solidFill>
                <a:latin typeface="Times New Roman" pitchFamily="18" charset="0"/>
              </a:defRPr>
            </a:lvl1pPr>
            <a:lvl2pPr marL="190500">
              <a:tabLst>
                <a:tab pos="2286000" algn="l"/>
              </a:tabLst>
              <a:defRPr sz="2400">
                <a:solidFill>
                  <a:schemeClr val="tx1"/>
                </a:solidFill>
                <a:latin typeface="Times New Roman" pitchFamily="18" charset="0"/>
              </a:defRPr>
            </a:lvl2pPr>
            <a:lvl3pPr marL="381000">
              <a:tabLst>
                <a:tab pos="2286000" algn="l"/>
              </a:tabLst>
              <a:defRPr sz="2400">
                <a:solidFill>
                  <a:schemeClr val="tx1"/>
                </a:solidFill>
                <a:latin typeface="Times New Roman" pitchFamily="18" charset="0"/>
              </a:defRPr>
            </a:lvl3pPr>
            <a:lvl4pPr marL="571500">
              <a:tabLst>
                <a:tab pos="2286000" algn="l"/>
              </a:tabLst>
              <a:defRPr sz="2400">
                <a:solidFill>
                  <a:schemeClr val="tx1"/>
                </a:solidFill>
                <a:latin typeface="Times New Roman" pitchFamily="18" charset="0"/>
              </a:defRPr>
            </a:lvl4pPr>
            <a:lvl5pPr marL="762000">
              <a:tabLst>
                <a:tab pos="2286000" algn="l"/>
              </a:tabLst>
              <a:defRPr sz="2400">
                <a:solidFill>
                  <a:schemeClr val="tx1"/>
                </a:solidFill>
                <a:latin typeface="Times New Roman" pitchFamily="18" charset="0"/>
              </a:defRPr>
            </a:lvl5pPr>
            <a:lvl6pPr marL="1219200" fontAlgn="base">
              <a:spcBef>
                <a:spcPct val="0"/>
              </a:spcBef>
              <a:spcAft>
                <a:spcPct val="0"/>
              </a:spcAft>
              <a:tabLst>
                <a:tab pos="2286000" algn="l"/>
              </a:tabLst>
              <a:defRPr sz="2400">
                <a:solidFill>
                  <a:schemeClr val="tx1"/>
                </a:solidFill>
                <a:latin typeface="Times New Roman" pitchFamily="18" charset="0"/>
              </a:defRPr>
            </a:lvl6pPr>
            <a:lvl7pPr marL="1676400" fontAlgn="base">
              <a:spcBef>
                <a:spcPct val="0"/>
              </a:spcBef>
              <a:spcAft>
                <a:spcPct val="0"/>
              </a:spcAft>
              <a:tabLst>
                <a:tab pos="2286000" algn="l"/>
              </a:tabLst>
              <a:defRPr sz="2400">
                <a:solidFill>
                  <a:schemeClr val="tx1"/>
                </a:solidFill>
                <a:latin typeface="Times New Roman" pitchFamily="18" charset="0"/>
              </a:defRPr>
            </a:lvl7pPr>
            <a:lvl8pPr marL="2133600" fontAlgn="base">
              <a:spcBef>
                <a:spcPct val="0"/>
              </a:spcBef>
              <a:spcAft>
                <a:spcPct val="0"/>
              </a:spcAft>
              <a:tabLst>
                <a:tab pos="2286000" algn="l"/>
              </a:tabLst>
              <a:defRPr sz="2400">
                <a:solidFill>
                  <a:schemeClr val="tx1"/>
                </a:solidFill>
                <a:latin typeface="Times New Roman" pitchFamily="18" charset="0"/>
              </a:defRPr>
            </a:lvl8pPr>
            <a:lvl9pPr marL="2590800" fontAlgn="base">
              <a:spcBef>
                <a:spcPct val="0"/>
              </a:spcBef>
              <a:spcAft>
                <a:spcPct val="0"/>
              </a:spcAft>
              <a:tabLst>
                <a:tab pos="2286000" algn="l"/>
              </a:tabLst>
              <a:defRPr sz="2400">
                <a:solidFill>
                  <a:schemeClr val="tx1"/>
                </a:solidFill>
                <a:latin typeface="Times New Roman" pitchFamily="18" charset="0"/>
              </a:defRPr>
            </a:lvl9pPr>
          </a:lstStyle>
          <a:p>
            <a:pPr algn="ctr">
              <a:spcBef>
                <a:spcPct val="20000"/>
              </a:spcBef>
              <a:buClr>
                <a:srgbClr val="FF33CC"/>
              </a:buClr>
              <a:buFont typeface="Wingdings" pitchFamily="2" charset="2"/>
              <a:buNone/>
            </a:pPr>
            <a:r>
              <a:rPr lang="de-DE" altLang="en-US">
                <a:solidFill>
                  <a:srgbClr val="FF33CC"/>
                </a:solidFill>
                <a:latin typeface="Arial" charset="0"/>
              </a:rPr>
              <a:t>Dilatation des rechten Herzens</a:t>
            </a:r>
          </a:p>
        </p:txBody>
      </p:sp>
      <p:pic>
        <p:nvPicPr>
          <p:cNvPr id="174085" name="Picture 5"/>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l="5769" r="15384" b="53181"/>
          <a:stretch>
            <a:fillRect/>
          </a:stretch>
        </p:blipFill>
        <p:spPr bwMode="auto">
          <a:xfrm>
            <a:off x="685800" y="2587625"/>
            <a:ext cx="3495675" cy="310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086" name="Picture 6"/>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l="4103" t="49301" r="9744"/>
          <a:stretch>
            <a:fillRect/>
          </a:stretch>
        </p:blipFill>
        <p:spPr bwMode="auto">
          <a:xfrm>
            <a:off x="4800600" y="2589213"/>
            <a:ext cx="3581400"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3"/>
          <p:cNvSpPr>
            <a:spLocks noChangeShapeType="1"/>
          </p:cNvSpPr>
          <p:nvPr/>
        </p:nvSpPr>
        <p:spPr bwMode="auto">
          <a:xfrm flipV="1">
            <a:off x="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 name="Line 4"/>
          <p:cNvSpPr>
            <a:spLocks noChangeShapeType="1"/>
          </p:cNvSpPr>
          <p:nvPr/>
        </p:nvSpPr>
        <p:spPr bwMode="auto">
          <a:xfrm>
            <a:off x="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Line 5"/>
          <p:cNvSpPr>
            <a:spLocks noChangeShapeType="1"/>
          </p:cNvSpPr>
          <p:nvPr/>
        </p:nvSpPr>
        <p:spPr bwMode="auto">
          <a:xfrm>
            <a:off x="140335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Line 6"/>
          <p:cNvSpPr>
            <a:spLocks noChangeShapeType="1"/>
          </p:cNvSpPr>
          <p:nvPr/>
        </p:nvSpPr>
        <p:spPr bwMode="auto">
          <a:xfrm flipV="1">
            <a:off x="140335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 name="Rectangle 2"/>
          <p:cNvSpPr txBox="1">
            <a:spLocks noChangeArrowheads="1"/>
          </p:cNvSpPr>
          <p:nvPr/>
        </p:nvSpPr>
        <p:spPr bwMode="auto">
          <a:xfrm>
            <a:off x="1979712"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sz="2800" kern="0" dirty="0" smtClean="0"/>
              <a:t>Computertomographie</a:t>
            </a:r>
            <a:endParaRPr lang="de-DE" sz="2800" kern="0" dirty="0"/>
          </a:p>
        </p:txBody>
      </p:sp>
    </p:spTree>
    <p:extLst>
      <p:ext uri="{BB962C8B-B14F-4D97-AF65-F5344CB8AC3E}">
        <p14:creationId xmlns:p14="http://schemas.microsoft.com/office/powerpoint/2010/main" val="1246065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Line 3"/>
          <p:cNvSpPr>
            <a:spLocks noChangeShapeType="1"/>
          </p:cNvSpPr>
          <p:nvPr/>
        </p:nvSpPr>
        <p:spPr bwMode="auto">
          <a:xfrm flipV="1">
            <a:off x="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8" name="Line 4"/>
          <p:cNvSpPr>
            <a:spLocks noChangeShapeType="1"/>
          </p:cNvSpPr>
          <p:nvPr/>
        </p:nvSpPr>
        <p:spPr bwMode="auto">
          <a:xfrm>
            <a:off x="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9" name="Line 5"/>
          <p:cNvSpPr>
            <a:spLocks noChangeShapeType="1"/>
          </p:cNvSpPr>
          <p:nvPr/>
        </p:nvSpPr>
        <p:spPr bwMode="auto">
          <a:xfrm>
            <a:off x="140335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0" name="Line 6"/>
          <p:cNvSpPr>
            <a:spLocks noChangeShapeType="1"/>
          </p:cNvSpPr>
          <p:nvPr/>
        </p:nvSpPr>
        <p:spPr bwMode="auto">
          <a:xfrm flipV="1">
            <a:off x="140335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1" name="Rectangle 7"/>
          <p:cNvSpPr>
            <a:spLocks noGrp="1" noChangeArrowheads="1"/>
          </p:cNvSpPr>
          <p:nvPr>
            <p:ph type="body" idx="1"/>
          </p:nvPr>
        </p:nvSpPr>
        <p:spPr>
          <a:xfrm>
            <a:off x="457200" y="1447800"/>
            <a:ext cx="8229600" cy="4525963"/>
          </a:xfrm>
        </p:spPr>
        <p:txBody>
          <a:bodyPr/>
          <a:lstStyle/>
          <a:p>
            <a:endParaRPr lang="de-DE" sz="2800" dirty="0"/>
          </a:p>
          <a:p>
            <a:endParaRPr lang="de-DE" sz="3600" dirty="0"/>
          </a:p>
          <a:p>
            <a:pPr marL="0" indent="0">
              <a:buNone/>
            </a:pPr>
            <a:endParaRPr lang="de-DE" sz="1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1" y="4566422"/>
            <a:ext cx="3771652" cy="1867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1259632" y="1772816"/>
            <a:ext cx="6481018" cy="1815882"/>
          </a:xfrm>
          <a:prstGeom prst="rect">
            <a:avLst/>
          </a:prstGeom>
        </p:spPr>
        <p:txBody>
          <a:bodyPr wrap="square">
            <a:spAutoFit/>
          </a:bodyPr>
          <a:lstStyle/>
          <a:p>
            <a:pPr algn="ctr"/>
            <a:r>
              <a:rPr lang="de-DE" altLang="en-US" sz="2800" b="1" dirty="0"/>
              <a:t>Diagnostik &amp; Therapie der Lungenarterienembolie</a:t>
            </a:r>
            <a:r>
              <a:rPr lang="de-DE" sz="2800" dirty="0"/>
              <a:t/>
            </a:r>
            <a:br>
              <a:rPr lang="de-DE" sz="2800" dirty="0"/>
            </a:br>
            <a:r>
              <a:rPr lang="de-DE" sz="2800" dirty="0"/>
              <a:t/>
            </a:r>
            <a:br>
              <a:rPr lang="de-DE" sz="2800" dirty="0"/>
            </a:br>
            <a:r>
              <a:rPr lang="de-DE" sz="2800" dirty="0"/>
              <a:t>Dr. med. Philipp </a:t>
            </a:r>
            <a:r>
              <a:rPr lang="de-DE" sz="2800" dirty="0" err="1"/>
              <a:t>Groha</a:t>
            </a:r>
            <a:endParaRPr lang="en-GB" sz="2800" dirty="0"/>
          </a:p>
        </p:txBody>
      </p:sp>
      <p:pic>
        <p:nvPicPr>
          <p:cNvPr id="9" name="Picture 8"/>
          <p:cNvPicPr>
            <a:picLocks noChangeAspect="1" noChangeArrowheads="1"/>
          </p:cNvPicPr>
          <p:nvPr/>
        </p:nvPicPr>
        <p:blipFill>
          <a:blip r:embed="rId3">
            <a:lum bright="-24000" contrast="36000"/>
            <a:extLst>
              <a:ext uri="{28A0092B-C50C-407E-A947-70E740481C1C}">
                <a14:useLocalDpi xmlns:a14="http://schemas.microsoft.com/office/drawing/2010/main" val="0"/>
              </a:ext>
            </a:extLst>
          </a:blip>
          <a:srcRect l="35135" t="2748" r="2739" b="47931"/>
          <a:stretch>
            <a:fillRect/>
          </a:stretch>
        </p:blipFill>
        <p:spPr bwMode="auto">
          <a:xfrm>
            <a:off x="3761953" y="3867128"/>
            <a:ext cx="1476375"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9138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
          <p:cNvSpPr>
            <a:spLocks noChangeShapeType="1"/>
          </p:cNvSpPr>
          <p:nvPr/>
        </p:nvSpPr>
        <p:spPr bwMode="auto">
          <a:xfrm flipV="1">
            <a:off x="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 name="Line 4"/>
          <p:cNvSpPr>
            <a:spLocks noChangeShapeType="1"/>
          </p:cNvSpPr>
          <p:nvPr/>
        </p:nvSpPr>
        <p:spPr bwMode="auto">
          <a:xfrm>
            <a:off x="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Line 5"/>
          <p:cNvSpPr>
            <a:spLocks noChangeShapeType="1"/>
          </p:cNvSpPr>
          <p:nvPr/>
        </p:nvSpPr>
        <p:spPr bwMode="auto">
          <a:xfrm>
            <a:off x="140335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Line 6"/>
          <p:cNvSpPr>
            <a:spLocks noChangeShapeType="1"/>
          </p:cNvSpPr>
          <p:nvPr/>
        </p:nvSpPr>
        <p:spPr bwMode="auto">
          <a:xfrm flipV="1">
            <a:off x="140335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 name="Rectangle 2"/>
          <p:cNvSpPr txBox="1">
            <a:spLocks noChangeArrowheads="1"/>
          </p:cNvSpPr>
          <p:nvPr/>
        </p:nvSpPr>
        <p:spPr bwMode="auto">
          <a:xfrm>
            <a:off x="1979712"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sz="2800" kern="0" dirty="0" smtClean="0"/>
              <a:t>Kompressionssonographie</a:t>
            </a:r>
            <a:endParaRPr lang="de-DE" sz="2800" kern="0" dirty="0"/>
          </a:p>
        </p:txBody>
      </p:sp>
      <p:pic>
        <p:nvPicPr>
          <p:cNvPr id="10" name="S50309.1117189508_Dumsky, Andrea_I0026376.008.AVI">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l="4506" t="6944" r="13596" b="31111"/>
          <a:stretch>
            <a:fillRect/>
          </a:stretch>
        </p:blipFill>
        <p:spPr bwMode="auto">
          <a:xfrm>
            <a:off x="323528" y="1592957"/>
            <a:ext cx="842486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754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p:cTn id="12"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7" name="Picture 3" descr="szin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1336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8" name="Rectangle 4"/>
          <p:cNvSpPr>
            <a:spLocks noChangeArrowheads="1"/>
          </p:cNvSpPr>
          <p:nvPr/>
        </p:nvSpPr>
        <p:spPr bwMode="auto">
          <a:xfrm>
            <a:off x="762000" y="1371600"/>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tabLst>
                <a:tab pos="2286000" algn="l"/>
              </a:tabLst>
              <a:defRPr sz="2400">
                <a:solidFill>
                  <a:schemeClr val="tx1"/>
                </a:solidFill>
                <a:latin typeface="Times New Roman" pitchFamily="18" charset="0"/>
              </a:defRPr>
            </a:lvl1pPr>
            <a:lvl2pPr marL="190500">
              <a:tabLst>
                <a:tab pos="2286000" algn="l"/>
              </a:tabLst>
              <a:defRPr sz="2400">
                <a:solidFill>
                  <a:schemeClr val="tx1"/>
                </a:solidFill>
                <a:latin typeface="Times New Roman" pitchFamily="18" charset="0"/>
              </a:defRPr>
            </a:lvl2pPr>
            <a:lvl3pPr marL="381000">
              <a:tabLst>
                <a:tab pos="2286000" algn="l"/>
              </a:tabLst>
              <a:defRPr sz="2400">
                <a:solidFill>
                  <a:schemeClr val="tx1"/>
                </a:solidFill>
                <a:latin typeface="Times New Roman" pitchFamily="18" charset="0"/>
              </a:defRPr>
            </a:lvl3pPr>
            <a:lvl4pPr marL="571500">
              <a:tabLst>
                <a:tab pos="2286000" algn="l"/>
              </a:tabLst>
              <a:defRPr sz="2400">
                <a:solidFill>
                  <a:schemeClr val="tx1"/>
                </a:solidFill>
                <a:latin typeface="Times New Roman" pitchFamily="18" charset="0"/>
              </a:defRPr>
            </a:lvl4pPr>
            <a:lvl5pPr marL="762000">
              <a:tabLst>
                <a:tab pos="2286000" algn="l"/>
              </a:tabLst>
              <a:defRPr sz="2400">
                <a:solidFill>
                  <a:schemeClr val="tx1"/>
                </a:solidFill>
                <a:latin typeface="Times New Roman" pitchFamily="18" charset="0"/>
              </a:defRPr>
            </a:lvl5pPr>
            <a:lvl6pPr marL="1219200" fontAlgn="base">
              <a:spcBef>
                <a:spcPct val="0"/>
              </a:spcBef>
              <a:spcAft>
                <a:spcPct val="0"/>
              </a:spcAft>
              <a:tabLst>
                <a:tab pos="2286000" algn="l"/>
              </a:tabLst>
              <a:defRPr sz="2400">
                <a:solidFill>
                  <a:schemeClr val="tx1"/>
                </a:solidFill>
                <a:latin typeface="Times New Roman" pitchFamily="18" charset="0"/>
              </a:defRPr>
            </a:lvl6pPr>
            <a:lvl7pPr marL="1676400" fontAlgn="base">
              <a:spcBef>
                <a:spcPct val="0"/>
              </a:spcBef>
              <a:spcAft>
                <a:spcPct val="0"/>
              </a:spcAft>
              <a:tabLst>
                <a:tab pos="2286000" algn="l"/>
              </a:tabLst>
              <a:defRPr sz="2400">
                <a:solidFill>
                  <a:schemeClr val="tx1"/>
                </a:solidFill>
                <a:latin typeface="Times New Roman" pitchFamily="18" charset="0"/>
              </a:defRPr>
            </a:lvl7pPr>
            <a:lvl8pPr marL="2133600" fontAlgn="base">
              <a:spcBef>
                <a:spcPct val="0"/>
              </a:spcBef>
              <a:spcAft>
                <a:spcPct val="0"/>
              </a:spcAft>
              <a:tabLst>
                <a:tab pos="2286000" algn="l"/>
              </a:tabLst>
              <a:defRPr sz="2400">
                <a:solidFill>
                  <a:schemeClr val="tx1"/>
                </a:solidFill>
                <a:latin typeface="Times New Roman" pitchFamily="18" charset="0"/>
              </a:defRPr>
            </a:lvl8pPr>
            <a:lvl9pPr marL="2590800" fontAlgn="base">
              <a:spcBef>
                <a:spcPct val="0"/>
              </a:spcBef>
              <a:spcAft>
                <a:spcPct val="0"/>
              </a:spcAft>
              <a:tabLst>
                <a:tab pos="2286000" algn="l"/>
              </a:tabLst>
              <a:defRPr sz="2400">
                <a:solidFill>
                  <a:schemeClr val="tx1"/>
                </a:solidFill>
                <a:latin typeface="Times New Roman" pitchFamily="18" charset="0"/>
              </a:defRPr>
            </a:lvl9pPr>
          </a:lstStyle>
          <a:p>
            <a:pPr algn="ctr">
              <a:spcBef>
                <a:spcPct val="20000"/>
              </a:spcBef>
              <a:buClr>
                <a:srgbClr val="FF33CC"/>
              </a:buClr>
              <a:buFont typeface="Wingdings" pitchFamily="2" charset="2"/>
              <a:buNone/>
            </a:pPr>
            <a:r>
              <a:rPr lang="de-DE" altLang="en-US">
                <a:solidFill>
                  <a:srgbClr val="FF33CC"/>
                </a:solidFill>
                <a:latin typeface="Arial" charset="0"/>
              </a:rPr>
              <a:t>Perfusionsszintigraphie der Lunge</a:t>
            </a:r>
          </a:p>
        </p:txBody>
      </p:sp>
      <p:sp>
        <p:nvSpPr>
          <p:cNvPr id="175109" name="Rectangle 5"/>
          <p:cNvSpPr>
            <a:spLocks noChangeArrowheads="1"/>
          </p:cNvSpPr>
          <p:nvPr/>
        </p:nvSpPr>
        <p:spPr bwMode="auto">
          <a:xfrm>
            <a:off x="4876800" y="2209800"/>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rgbClr val="FF33CC"/>
              </a:buClr>
              <a:buFont typeface="Wingdings" pitchFamily="2" charset="2"/>
              <a:buChar char="§"/>
            </a:pPr>
            <a:r>
              <a:rPr lang="de-DE" altLang="en-US" sz="2000" b="0" dirty="0">
                <a:latin typeface="Arial" charset="0"/>
              </a:rPr>
              <a:t>99m-Technetium-markierte </a:t>
            </a:r>
            <a:r>
              <a:rPr lang="de-DE" altLang="en-US" sz="2000" b="0" dirty="0" err="1">
                <a:latin typeface="Arial" charset="0"/>
              </a:rPr>
              <a:t>Albuminmakroaggregate</a:t>
            </a:r>
            <a:endParaRPr lang="de-DE" altLang="en-US" sz="2000" b="0" dirty="0">
              <a:latin typeface="Arial" charset="0"/>
            </a:endParaRPr>
          </a:p>
          <a:p>
            <a:pPr>
              <a:spcBef>
                <a:spcPct val="20000"/>
              </a:spcBef>
              <a:buClr>
                <a:srgbClr val="FF33CC"/>
              </a:buClr>
              <a:buFont typeface="Wingdings" pitchFamily="2" charset="2"/>
              <a:buChar char="§"/>
            </a:pPr>
            <a:endParaRPr lang="de-DE" altLang="en-US" sz="2000" b="0" dirty="0">
              <a:latin typeface="Arial" charset="0"/>
            </a:endParaRPr>
          </a:p>
          <a:p>
            <a:pPr>
              <a:spcBef>
                <a:spcPct val="20000"/>
              </a:spcBef>
              <a:buClr>
                <a:srgbClr val="FF33CC"/>
              </a:buClr>
              <a:buFont typeface="Wingdings" pitchFamily="2" charset="2"/>
              <a:buChar char="§"/>
            </a:pPr>
            <a:r>
              <a:rPr lang="de-DE" altLang="en-US" sz="2000" b="0" dirty="0">
                <a:latin typeface="Arial" charset="0"/>
              </a:rPr>
              <a:t>Oft in Kombination mit Ventilationsszintigraphie</a:t>
            </a:r>
          </a:p>
          <a:p>
            <a:pPr>
              <a:spcBef>
                <a:spcPct val="20000"/>
              </a:spcBef>
              <a:buClr>
                <a:srgbClr val="FF33CC"/>
              </a:buClr>
              <a:buFont typeface="Wingdings" pitchFamily="2" charset="2"/>
              <a:buChar char="§"/>
            </a:pPr>
            <a:endParaRPr lang="de-DE" altLang="en-US" sz="2000" b="0" dirty="0">
              <a:latin typeface="Arial" charset="0"/>
            </a:endParaRPr>
          </a:p>
          <a:p>
            <a:pPr>
              <a:spcBef>
                <a:spcPct val="20000"/>
              </a:spcBef>
              <a:buClr>
                <a:srgbClr val="FF33CC"/>
              </a:buClr>
              <a:buFont typeface="Wingdings" pitchFamily="2" charset="2"/>
              <a:buChar char="§"/>
            </a:pPr>
            <a:r>
              <a:rPr lang="de-DE" altLang="en-US" sz="2000" b="0" dirty="0">
                <a:latin typeface="Arial" charset="0"/>
              </a:rPr>
              <a:t>Zeitaufwendiger als CT</a:t>
            </a:r>
          </a:p>
          <a:p>
            <a:pPr>
              <a:spcBef>
                <a:spcPct val="20000"/>
              </a:spcBef>
              <a:buClr>
                <a:srgbClr val="FF33CC"/>
              </a:buClr>
              <a:buFont typeface="Wingdings" pitchFamily="2" charset="2"/>
              <a:buChar char="§"/>
            </a:pPr>
            <a:endParaRPr lang="de-DE" altLang="en-US" sz="2000" b="0" dirty="0">
              <a:latin typeface="Arial" charset="0"/>
            </a:endParaRPr>
          </a:p>
          <a:p>
            <a:pPr>
              <a:spcBef>
                <a:spcPct val="20000"/>
              </a:spcBef>
              <a:buClr>
                <a:srgbClr val="FF33CC"/>
              </a:buClr>
              <a:buFont typeface="Wingdings" pitchFamily="2" charset="2"/>
              <a:buChar char="§"/>
            </a:pPr>
            <a:r>
              <a:rPr lang="de-DE" altLang="en-US" sz="2000" b="0" dirty="0">
                <a:latin typeface="Arial" charset="0"/>
              </a:rPr>
              <a:t>Bei schwerer Klinik zu zeitintensiv</a:t>
            </a:r>
          </a:p>
        </p:txBody>
      </p:sp>
      <p:sp>
        <p:nvSpPr>
          <p:cNvPr id="6" name="Line 3"/>
          <p:cNvSpPr>
            <a:spLocks noChangeShapeType="1"/>
          </p:cNvSpPr>
          <p:nvPr/>
        </p:nvSpPr>
        <p:spPr bwMode="auto">
          <a:xfrm flipV="1">
            <a:off x="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 name="Line 4"/>
          <p:cNvSpPr>
            <a:spLocks noChangeShapeType="1"/>
          </p:cNvSpPr>
          <p:nvPr/>
        </p:nvSpPr>
        <p:spPr bwMode="auto">
          <a:xfrm>
            <a:off x="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Line 5"/>
          <p:cNvSpPr>
            <a:spLocks noChangeShapeType="1"/>
          </p:cNvSpPr>
          <p:nvPr/>
        </p:nvSpPr>
        <p:spPr bwMode="auto">
          <a:xfrm>
            <a:off x="140335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Line 6"/>
          <p:cNvSpPr>
            <a:spLocks noChangeShapeType="1"/>
          </p:cNvSpPr>
          <p:nvPr/>
        </p:nvSpPr>
        <p:spPr bwMode="auto">
          <a:xfrm flipV="1">
            <a:off x="140335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 name="Rectangle 2"/>
          <p:cNvSpPr txBox="1">
            <a:spLocks noChangeArrowheads="1"/>
          </p:cNvSpPr>
          <p:nvPr/>
        </p:nvSpPr>
        <p:spPr bwMode="auto">
          <a:xfrm>
            <a:off x="1979712"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sz="2800" kern="0" dirty="0" smtClean="0"/>
              <a:t>Computertomographie</a:t>
            </a:r>
            <a:endParaRPr lang="de-DE" sz="2800" kern="0" dirty="0"/>
          </a:p>
        </p:txBody>
      </p:sp>
    </p:spTree>
    <p:extLst>
      <p:ext uri="{BB962C8B-B14F-4D97-AF65-F5344CB8AC3E}">
        <p14:creationId xmlns:p14="http://schemas.microsoft.com/office/powerpoint/2010/main" val="2841990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4" name="Rectangle 6"/>
          <p:cNvSpPr>
            <a:spLocks noGrp="1" noChangeArrowheads="1"/>
          </p:cNvSpPr>
          <p:nvPr>
            <p:ph type="body" idx="1"/>
          </p:nvPr>
        </p:nvSpPr>
        <p:spPr>
          <a:xfrm>
            <a:off x="3200400" y="1946275"/>
            <a:ext cx="2819400" cy="4073525"/>
          </a:xfrm>
          <a:noFill/>
          <a:ln/>
        </p:spPr>
        <p:txBody>
          <a:bodyPr lIns="92075" tIns="46038" rIns="92075" bIns="46038"/>
          <a:lstStyle/>
          <a:p>
            <a:pPr marL="0" indent="0">
              <a:lnSpc>
                <a:spcPct val="120000"/>
              </a:lnSpc>
              <a:buFont typeface="Wingdings" pitchFamily="2" charset="2"/>
              <a:buNone/>
              <a:tabLst>
                <a:tab pos="292100" algn="l"/>
              </a:tabLst>
            </a:pPr>
            <a:r>
              <a:rPr lang="de-DE" altLang="en-US" sz="2000"/>
              <a:t>1	Füllungsabbruch</a:t>
            </a:r>
          </a:p>
          <a:p>
            <a:pPr marL="0" indent="0">
              <a:lnSpc>
                <a:spcPct val="120000"/>
              </a:lnSpc>
              <a:buFont typeface="Wingdings" pitchFamily="2" charset="2"/>
              <a:buNone/>
              <a:tabLst>
                <a:tab pos="292100" algn="l"/>
              </a:tabLst>
            </a:pPr>
            <a:r>
              <a:rPr lang="de-DE" altLang="en-US" sz="2000"/>
              <a:t>2	Füllungsdefekt</a:t>
            </a:r>
          </a:p>
          <a:p>
            <a:pPr marL="0" indent="0">
              <a:lnSpc>
                <a:spcPct val="120000"/>
              </a:lnSpc>
              <a:buFont typeface="Wingdings" pitchFamily="2" charset="2"/>
              <a:buNone/>
              <a:tabLst>
                <a:tab pos="292100" algn="l"/>
              </a:tabLst>
            </a:pPr>
            <a:endParaRPr lang="de-DE" altLang="en-US" sz="2000"/>
          </a:p>
          <a:p>
            <a:pPr marL="0" indent="0">
              <a:lnSpc>
                <a:spcPct val="120000"/>
              </a:lnSpc>
              <a:buFont typeface="Wingdings" pitchFamily="2" charset="2"/>
              <a:buNone/>
              <a:tabLst>
                <a:tab pos="292100" algn="l"/>
              </a:tabLst>
            </a:pPr>
            <a:r>
              <a:rPr lang="de-DE" altLang="en-US" sz="2000"/>
              <a:t>3	Kaliber-	schwankungen</a:t>
            </a:r>
          </a:p>
          <a:p>
            <a:pPr marL="0" indent="0">
              <a:lnSpc>
                <a:spcPct val="120000"/>
              </a:lnSpc>
              <a:buFont typeface="Wingdings" pitchFamily="2" charset="2"/>
              <a:buNone/>
              <a:tabLst>
                <a:tab pos="292100" algn="l"/>
              </a:tabLst>
            </a:pPr>
            <a:r>
              <a:rPr lang="de-DE" altLang="en-US" sz="2000"/>
              <a:t>4	Oligämie</a:t>
            </a:r>
          </a:p>
          <a:p>
            <a:pPr marL="0" indent="0">
              <a:lnSpc>
                <a:spcPct val="120000"/>
              </a:lnSpc>
              <a:buFont typeface="Wingdings" pitchFamily="2" charset="2"/>
              <a:buNone/>
              <a:tabLst>
                <a:tab pos="292100" algn="l"/>
              </a:tabLst>
            </a:pPr>
            <a:endParaRPr lang="de-DE" altLang="en-US" sz="2000"/>
          </a:p>
          <a:p>
            <a:pPr marL="0" indent="0">
              <a:lnSpc>
                <a:spcPct val="120000"/>
              </a:lnSpc>
              <a:buFont typeface="Wingdings" pitchFamily="2" charset="2"/>
              <a:buNone/>
              <a:tabLst>
                <a:tab pos="292100" algn="l"/>
              </a:tabLst>
            </a:pPr>
            <a:r>
              <a:rPr lang="de-DE" altLang="en-US" sz="2000"/>
              <a:t>5	asymmetrische 	Parenchym-	kontrastierung</a:t>
            </a:r>
          </a:p>
        </p:txBody>
      </p:sp>
      <p:pic>
        <p:nvPicPr>
          <p:cNvPr id="176135" name="Picture 7" descr="lungenembolie angio schema neu"/>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auto">
          <a:xfrm>
            <a:off x="106363" y="1676400"/>
            <a:ext cx="2941637" cy="4557713"/>
          </a:xfrm>
          <a:prstGeom prst="rect">
            <a:avLst/>
          </a:prstGeom>
          <a:noFill/>
          <a:extLst>
            <a:ext uri="{909E8E84-426E-40DD-AFC4-6F175D3DCCD1}">
              <a14:hiddenFill xmlns:a14="http://schemas.microsoft.com/office/drawing/2010/main">
                <a:solidFill>
                  <a:srgbClr val="FFFFFF"/>
                </a:solidFill>
              </a14:hiddenFill>
            </a:ext>
          </a:extLst>
        </p:spPr>
      </p:pic>
      <p:pic>
        <p:nvPicPr>
          <p:cNvPr id="176136" name="Picture 8" descr="brendl le lyse angio neu"/>
          <p:cNvPicPr>
            <a:picLocks noChangeAspect="1" noChangeArrowheads="1"/>
          </p:cNvPicPr>
          <p:nvPr/>
        </p:nvPicPr>
        <p:blipFill>
          <a:blip r:embed="rId3">
            <a:lum bright="-12000" contrast="-30000"/>
            <a:extLst>
              <a:ext uri="{28A0092B-C50C-407E-A947-70E740481C1C}">
                <a14:useLocalDpi xmlns:a14="http://schemas.microsoft.com/office/drawing/2010/main" val="0"/>
              </a:ext>
            </a:extLst>
          </a:blip>
          <a:srcRect/>
          <a:stretch>
            <a:fillRect/>
          </a:stretch>
        </p:blipFill>
        <p:spPr bwMode="auto">
          <a:xfrm>
            <a:off x="5943600" y="1676400"/>
            <a:ext cx="3089275" cy="4572000"/>
          </a:xfrm>
          <a:prstGeom prst="rect">
            <a:avLst/>
          </a:prstGeom>
          <a:noFill/>
          <a:extLst>
            <a:ext uri="{909E8E84-426E-40DD-AFC4-6F175D3DCCD1}">
              <a14:hiddenFill xmlns:a14="http://schemas.microsoft.com/office/drawing/2010/main">
                <a:solidFill>
                  <a:srgbClr val="FFFFFF"/>
                </a:solidFill>
              </a14:hiddenFill>
            </a:ext>
          </a:extLst>
        </p:spPr>
      </p:pic>
      <p:sp>
        <p:nvSpPr>
          <p:cNvPr id="176137" name="Text Box 9"/>
          <p:cNvSpPr txBox="1">
            <a:spLocks noChangeArrowheads="1"/>
          </p:cNvSpPr>
          <p:nvPr/>
        </p:nvSpPr>
        <p:spPr bwMode="auto">
          <a:xfrm>
            <a:off x="1295400" y="62484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US" b="0">
                <a:solidFill>
                  <a:srgbClr val="FFFF00"/>
                </a:solidFill>
                <a:latin typeface="Arial" charset="0"/>
              </a:rPr>
              <a:t>Ermöglicht zusätzlich invasive Druckmessung</a:t>
            </a:r>
          </a:p>
        </p:txBody>
      </p:sp>
      <p:sp>
        <p:nvSpPr>
          <p:cNvPr id="7" name="Line 3"/>
          <p:cNvSpPr>
            <a:spLocks noChangeShapeType="1"/>
          </p:cNvSpPr>
          <p:nvPr/>
        </p:nvSpPr>
        <p:spPr bwMode="auto">
          <a:xfrm flipV="1">
            <a:off x="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Line 4"/>
          <p:cNvSpPr>
            <a:spLocks noChangeShapeType="1"/>
          </p:cNvSpPr>
          <p:nvPr/>
        </p:nvSpPr>
        <p:spPr bwMode="auto">
          <a:xfrm>
            <a:off x="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Line 5"/>
          <p:cNvSpPr>
            <a:spLocks noChangeShapeType="1"/>
          </p:cNvSpPr>
          <p:nvPr/>
        </p:nvSpPr>
        <p:spPr bwMode="auto">
          <a:xfrm>
            <a:off x="140335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 name="Line 6"/>
          <p:cNvSpPr>
            <a:spLocks noChangeShapeType="1"/>
          </p:cNvSpPr>
          <p:nvPr/>
        </p:nvSpPr>
        <p:spPr bwMode="auto">
          <a:xfrm flipV="1">
            <a:off x="140335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 name="Rectangle 2"/>
          <p:cNvSpPr txBox="1">
            <a:spLocks noChangeArrowheads="1"/>
          </p:cNvSpPr>
          <p:nvPr/>
        </p:nvSpPr>
        <p:spPr bwMode="auto">
          <a:xfrm>
            <a:off x="1979712"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sz="2800" kern="0" dirty="0" err="1" smtClean="0"/>
              <a:t>Pulmonalisangiographie</a:t>
            </a:r>
            <a:endParaRPr lang="de-DE" sz="2800" kern="0" dirty="0"/>
          </a:p>
        </p:txBody>
      </p:sp>
    </p:spTree>
    <p:extLst>
      <p:ext uri="{BB962C8B-B14F-4D97-AF65-F5344CB8AC3E}">
        <p14:creationId xmlns:p14="http://schemas.microsoft.com/office/powerpoint/2010/main" val="3237091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Line 3"/>
          <p:cNvSpPr>
            <a:spLocks noChangeShapeType="1"/>
          </p:cNvSpPr>
          <p:nvPr/>
        </p:nvSpPr>
        <p:spPr bwMode="auto">
          <a:xfrm flipV="1">
            <a:off x="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8" name="Line 4"/>
          <p:cNvSpPr>
            <a:spLocks noChangeShapeType="1"/>
          </p:cNvSpPr>
          <p:nvPr/>
        </p:nvSpPr>
        <p:spPr bwMode="auto">
          <a:xfrm>
            <a:off x="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9" name="Line 5"/>
          <p:cNvSpPr>
            <a:spLocks noChangeShapeType="1"/>
          </p:cNvSpPr>
          <p:nvPr/>
        </p:nvSpPr>
        <p:spPr bwMode="auto">
          <a:xfrm>
            <a:off x="140335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0" name="Line 6"/>
          <p:cNvSpPr>
            <a:spLocks noChangeShapeType="1"/>
          </p:cNvSpPr>
          <p:nvPr/>
        </p:nvSpPr>
        <p:spPr bwMode="auto">
          <a:xfrm flipV="1">
            <a:off x="140335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1" name="Rectangle 7"/>
          <p:cNvSpPr>
            <a:spLocks noGrp="1" noChangeArrowheads="1"/>
          </p:cNvSpPr>
          <p:nvPr>
            <p:ph type="body" idx="1"/>
          </p:nvPr>
        </p:nvSpPr>
        <p:spPr>
          <a:xfrm>
            <a:off x="457200" y="1447800"/>
            <a:ext cx="8229600" cy="4525963"/>
          </a:xfrm>
        </p:spPr>
        <p:txBody>
          <a:bodyPr/>
          <a:lstStyle/>
          <a:p>
            <a:pPr marL="0" indent="0">
              <a:buNone/>
            </a:pPr>
            <a:endParaRPr lang="de-DE" sz="3600" dirty="0"/>
          </a:p>
          <a:p>
            <a:endParaRPr lang="de-DE" sz="1600" dirty="0"/>
          </a:p>
        </p:txBody>
      </p:sp>
      <p:sp>
        <p:nvSpPr>
          <p:cNvPr id="31752" name="Rectangle 8"/>
          <p:cNvSpPr>
            <a:spLocks noChangeArrowheads="1"/>
          </p:cNvSpPr>
          <p:nvPr/>
        </p:nvSpPr>
        <p:spPr bwMode="auto">
          <a:xfrm>
            <a:off x="6096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pPr>
            <a:endParaRPr lang="de-DE" sz="2400" dirty="0"/>
          </a:p>
        </p:txBody>
      </p:sp>
      <p:sp>
        <p:nvSpPr>
          <p:cNvPr id="10" name="Rectangle 2"/>
          <p:cNvSpPr txBox="1">
            <a:spLocks noChangeArrowheads="1"/>
          </p:cNvSpPr>
          <p:nvPr/>
        </p:nvSpPr>
        <p:spPr bwMode="auto">
          <a:xfrm>
            <a:off x="1979712"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sz="2800" kern="0" dirty="0" smtClean="0"/>
              <a:t>Schweregrad</a:t>
            </a:r>
            <a:endParaRPr lang="de-DE" sz="2800" kern="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8" y="1170384"/>
            <a:ext cx="846772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41719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628800"/>
            <a:ext cx="8681003" cy="3720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7" name="Line 3"/>
          <p:cNvSpPr>
            <a:spLocks noChangeShapeType="1"/>
          </p:cNvSpPr>
          <p:nvPr/>
        </p:nvSpPr>
        <p:spPr bwMode="auto">
          <a:xfrm flipV="1">
            <a:off x="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8" name="Line 4"/>
          <p:cNvSpPr>
            <a:spLocks noChangeShapeType="1"/>
          </p:cNvSpPr>
          <p:nvPr/>
        </p:nvSpPr>
        <p:spPr bwMode="auto">
          <a:xfrm>
            <a:off x="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9" name="Line 5"/>
          <p:cNvSpPr>
            <a:spLocks noChangeShapeType="1"/>
          </p:cNvSpPr>
          <p:nvPr/>
        </p:nvSpPr>
        <p:spPr bwMode="auto">
          <a:xfrm>
            <a:off x="140335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0" name="Line 6"/>
          <p:cNvSpPr>
            <a:spLocks noChangeShapeType="1"/>
          </p:cNvSpPr>
          <p:nvPr/>
        </p:nvSpPr>
        <p:spPr bwMode="auto">
          <a:xfrm flipV="1">
            <a:off x="140335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1" name="Rectangle 7"/>
          <p:cNvSpPr>
            <a:spLocks noGrp="1" noChangeArrowheads="1"/>
          </p:cNvSpPr>
          <p:nvPr>
            <p:ph type="body" idx="1"/>
          </p:nvPr>
        </p:nvSpPr>
        <p:spPr>
          <a:xfrm>
            <a:off x="457200" y="1447800"/>
            <a:ext cx="8229600" cy="4525963"/>
          </a:xfrm>
        </p:spPr>
        <p:txBody>
          <a:bodyPr/>
          <a:lstStyle/>
          <a:p>
            <a:pPr marL="0" indent="0">
              <a:buNone/>
            </a:pPr>
            <a:endParaRPr lang="de-DE" sz="3600" dirty="0"/>
          </a:p>
          <a:p>
            <a:endParaRPr lang="de-DE" sz="1600" dirty="0"/>
          </a:p>
        </p:txBody>
      </p:sp>
      <p:sp>
        <p:nvSpPr>
          <p:cNvPr id="31752" name="Rectangle 8"/>
          <p:cNvSpPr>
            <a:spLocks noChangeArrowheads="1"/>
          </p:cNvSpPr>
          <p:nvPr/>
        </p:nvSpPr>
        <p:spPr bwMode="auto">
          <a:xfrm>
            <a:off x="6096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pPr>
            <a:endParaRPr lang="de-DE" sz="2400" dirty="0"/>
          </a:p>
        </p:txBody>
      </p:sp>
      <p:sp>
        <p:nvSpPr>
          <p:cNvPr id="12" name="Rectangle 2"/>
          <p:cNvSpPr txBox="1">
            <a:spLocks noChangeArrowheads="1"/>
          </p:cNvSpPr>
          <p:nvPr/>
        </p:nvSpPr>
        <p:spPr bwMode="auto">
          <a:xfrm>
            <a:off x="1835696"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sz="2800" kern="0" dirty="0" smtClean="0"/>
              <a:t>Therapie</a:t>
            </a:r>
            <a:endParaRPr lang="de-DE" sz="2800" kern="0" dirty="0"/>
          </a:p>
        </p:txBody>
      </p:sp>
    </p:spTree>
    <p:extLst>
      <p:ext uri="{BB962C8B-B14F-4D97-AF65-F5344CB8AC3E}">
        <p14:creationId xmlns:p14="http://schemas.microsoft.com/office/powerpoint/2010/main" val="1892294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Line 3"/>
          <p:cNvSpPr>
            <a:spLocks noChangeShapeType="1"/>
          </p:cNvSpPr>
          <p:nvPr/>
        </p:nvSpPr>
        <p:spPr bwMode="auto">
          <a:xfrm flipV="1">
            <a:off x="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8" name="Line 4"/>
          <p:cNvSpPr>
            <a:spLocks noChangeShapeType="1"/>
          </p:cNvSpPr>
          <p:nvPr/>
        </p:nvSpPr>
        <p:spPr bwMode="auto">
          <a:xfrm>
            <a:off x="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9" name="Line 5"/>
          <p:cNvSpPr>
            <a:spLocks noChangeShapeType="1"/>
          </p:cNvSpPr>
          <p:nvPr/>
        </p:nvSpPr>
        <p:spPr bwMode="auto">
          <a:xfrm>
            <a:off x="140335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0" name="Line 6"/>
          <p:cNvSpPr>
            <a:spLocks noChangeShapeType="1"/>
          </p:cNvSpPr>
          <p:nvPr/>
        </p:nvSpPr>
        <p:spPr bwMode="auto">
          <a:xfrm flipV="1">
            <a:off x="140335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1" name="Rectangle 7"/>
          <p:cNvSpPr>
            <a:spLocks noGrp="1" noChangeArrowheads="1"/>
          </p:cNvSpPr>
          <p:nvPr>
            <p:ph type="body" idx="1"/>
          </p:nvPr>
        </p:nvSpPr>
        <p:spPr>
          <a:xfrm>
            <a:off x="457200" y="1447800"/>
            <a:ext cx="8229600" cy="4525963"/>
          </a:xfrm>
        </p:spPr>
        <p:txBody>
          <a:bodyPr/>
          <a:lstStyle/>
          <a:p>
            <a:endParaRPr lang="de-DE" sz="2800" dirty="0"/>
          </a:p>
          <a:p>
            <a:endParaRPr lang="de-DE" sz="3600" dirty="0"/>
          </a:p>
          <a:p>
            <a:endParaRPr lang="de-DE" sz="1600" dirty="0"/>
          </a:p>
        </p:txBody>
      </p:sp>
      <p:sp>
        <p:nvSpPr>
          <p:cNvPr id="31752" name="Rectangle 8"/>
          <p:cNvSpPr>
            <a:spLocks noChangeArrowheads="1"/>
          </p:cNvSpPr>
          <p:nvPr/>
        </p:nvSpPr>
        <p:spPr bwMode="auto">
          <a:xfrm>
            <a:off x="6096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pPr>
            <a:endParaRPr lang="de-DE" sz="2400" dirty="0"/>
          </a:p>
        </p:txBody>
      </p:sp>
      <p:sp>
        <p:nvSpPr>
          <p:cNvPr id="10" name="Rectangle 2"/>
          <p:cNvSpPr txBox="1">
            <a:spLocks noChangeArrowheads="1"/>
          </p:cNvSpPr>
          <p:nvPr/>
        </p:nvSpPr>
        <p:spPr bwMode="auto">
          <a:xfrm>
            <a:off x="1835696"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sz="2800" kern="0" dirty="0" err="1" smtClean="0"/>
              <a:t>Intesivmedizinische</a:t>
            </a:r>
            <a:r>
              <a:rPr lang="de-DE" sz="2800" kern="0" dirty="0" smtClean="0"/>
              <a:t> Therapie</a:t>
            </a:r>
            <a:endParaRPr lang="de-DE" sz="2800" kern="0" dirty="0"/>
          </a:p>
        </p:txBody>
      </p:sp>
      <p:sp>
        <p:nvSpPr>
          <p:cNvPr id="9" name="Rechteck 8"/>
          <p:cNvSpPr/>
          <p:nvPr/>
        </p:nvSpPr>
        <p:spPr>
          <a:xfrm>
            <a:off x="467544" y="1556792"/>
            <a:ext cx="8136904" cy="3046988"/>
          </a:xfrm>
          <a:prstGeom prst="rect">
            <a:avLst/>
          </a:prstGeom>
        </p:spPr>
        <p:txBody>
          <a:bodyPr wrap="square">
            <a:spAutoFit/>
          </a:bodyPr>
          <a:lstStyle/>
          <a:p>
            <a:pPr marL="342900" indent="-342900">
              <a:buFont typeface="Arial" panose="020B0604020202020204" pitchFamily="34" charset="0"/>
              <a:buChar char="•"/>
            </a:pPr>
            <a:r>
              <a:rPr lang="de-DE" sz="2400" dirty="0" smtClean="0"/>
              <a:t>Bei Patienten mit Rechtsherzversagen:</a:t>
            </a:r>
            <a:br>
              <a:rPr lang="de-DE" sz="2400" dirty="0" smtClean="0"/>
            </a:br>
            <a:r>
              <a:rPr lang="de-DE" sz="2400" dirty="0" smtClean="0"/>
              <a:t>moderate Volumentherapie</a:t>
            </a:r>
            <a:br>
              <a:rPr lang="de-DE" sz="2400" dirty="0" smtClean="0"/>
            </a:br>
            <a:r>
              <a:rPr lang="de-DE" sz="2400" dirty="0" err="1" smtClean="0"/>
              <a:t>Katecholamine</a:t>
            </a:r>
            <a:r>
              <a:rPr lang="de-DE" sz="2400" dirty="0" smtClean="0"/>
              <a:t> (Noradrenalin, </a:t>
            </a:r>
            <a:r>
              <a:rPr lang="de-DE" sz="2400" dirty="0" err="1" smtClean="0"/>
              <a:t>Dobutamin</a:t>
            </a:r>
            <a:r>
              <a:rPr lang="de-DE" sz="2400" dirty="0" smtClean="0"/>
              <a:t>, Adrenalin)</a:t>
            </a:r>
            <a:br>
              <a:rPr lang="de-DE" sz="2400" dirty="0" smtClean="0"/>
            </a:br>
            <a:r>
              <a:rPr lang="de-DE" sz="2400" dirty="0" err="1" smtClean="0"/>
              <a:t>Levosimendan</a:t>
            </a:r>
            <a:r>
              <a:rPr lang="de-DE" sz="2400" dirty="0" smtClean="0"/>
              <a:t>?</a:t>
            </a:r>
          </a:p>
          <a:p>
            <a:pPr marL="342900" indent="-342900">
              <a:buFont typeface="Arial" panose="020B0604020202020204" pitchFamily="34" charset="0"/>
              <a:buChar char="•"/>
            </a:pPr>
            <a:endParaRPr lang="de-DE" sz="2400" dirty="0" smtClean="0"/>
          </a:p>
          <a:p>
            <a:pPr marL="342900" indent="-342900">
              <a:buFont typeface="Arial" panose="020B0604020202020204" pitchFamily="34" charset="0"/>
              <a:buChar char="•"/>
            </a:pPr>
            <a:r>
              <a:rPr lang="de-DE" sz="2400" dirty="0" smtClean="0">
                <a:effectLst/>
              </a:rPr>
              <a:t>Beatmung (PEEP!!)</a:t>
            </a:r>
          </a:p>
          <a:p>
            <a:pPr marL="342900" indent="-342900">
              <a:buFont typeface="Arial" panose="020B0604020202020204" pitchFamily="34" charset="0"/>
              <a:buChar char="•"/>
            </a:pPr>
            <a:endParaRPr lang="de-DE" sz="2400" dirty="0" smtClean="0"/>
          </a:p>
          <a:p>
            <a:pPr marL="342900" indent="-342900">
              <a:buFont typeface="Arial" panose="020B0604020202020204" pitchFamily="34" charset="0"/>
              <a:buChar char="•"/>
            </a:pPr>
            <a:r>
              <a:rPr lang="de-DE" sz="2400" dirty="0" smtClean="0"/>
              <a:t>ECMO</a:t>
            </a:r>
            <a:endParaRPr lang="de-DE" sz="2400" dirty="0">
              <a:effectLst/>
            </a:endParaRPr>
          </a:p>
        </p:txBody>
      </p:sp>
    </p:spTree>
    <p:extLst>
      <p:ext uri="{BB962C8B-B14F-4D97-AF65-F5344CB8AC3E}">
        <p14:creationId xmlns:p14="http://schemas.microsoft.com/office/powerpoint/2010/main" val="31523401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628800"/>
            <a:ext cx="8681003" cy="3720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7" name="Line 3"/>
          <p:cNvSpPr>
            <a:spLocks noChangeShapeType="1"/>
          </p:cNvSpPr>
          <p:nvPr/>
        </p:nvSpPr>
        <p:spPr bwMode="auto">
          <a:xfrm flipV="1">
            <a:off x="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8" name="Line 4"/>
          <p:cNvSpPr>
            <a:spLocks noChangeShapeType="1"/>
          </p:cNvSpPr>
          <p:nvPr/>
        </p:nvSpPr>
        <p:spPr bwMode="auto">
          <a:xfrm>
            <a:off x="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9" name="Line 5"/>
          <p:cNvSpPr>
            <a:spLocks noChangeShapeType="1"/>
          </p:cNvSpPr>
          <p:nvPr/>
        </p:nvSpPr>
        <p:spPr bwMode="auto">
          <a:xfrm>
            <a:off x="140335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0" name="Line 6"/>
          <p:cNvSpPr>
            <a:spLocks noChangeShapeType="1"/>
          </p:cNvSpPr>
          <p:nvPr/>
        </p:nvSpPr>
        <p:spPr bwMode="auto">
          <a:xfrm flipV="1">
            <a:off x="140335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1" name="Rectangle 7"/>
          <p:cNvSpPr>
            <a:spLocks noGrp="1" noChangeArrowheads="1"/>
          </p:cNvSpPr>
          <p:nvPr>
            <p:ph type="body" idx="1"/>
          </p:nvPr>
        </p:nvSpPr>
        <p:spPr>
          <a:xfrm>
            <a:off x="457200" y="1447800"/>
            <a:ext cx="8229600" cy="4525963"/>
          </a:xfrm>
        </p:spPr>
        <p:txBody>
          <a:bodyPr/>
          <a:lstStyle/>
          <a:p>
            <a:pPr marL="0" indent="0">
              <a:buNone/>
            </a:pPr>
            <a:endParaRPr lang="de-DE" sz="3600" dirty="0"/>
          </a:p>
          <a:p>
            <a:endParaRPr lang="de-DE" sz="1600" dirty="0"/>
          </a:p>
        </p:txBody>
      </p:sp>
      <p:sp>
        <p:nvSpPr>
          <p:cNvPr id="31752" name="Rectangle 8"/>
          <p:cNvSpPr>
            <a:spLocks noChangeArrowheads="1"/>
          </p:cNvSpPr>
          <p:nvPr/>
        </p:nvSpPr>
        <p:spPr bwMode="auto">
          <a:xfrm>
            <a:off x="6096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pPr>
            <a:endParaRPr lang="de-DE" sz="2400" dirty="0"/>
          </a:p>
        </p:txBody>
      </p:sp>
      <p:sp>
        <p:nvSpPr>
          <p:cNvPr id="12" name="Rectangle 2"/>
          <p:cNvSpPr txBox="1">
            <a:spLocks noChangeArrowheads="1"/>
          </p:cNvSpPr>
          <p:nvPr/>
        </p:nvSpPr>
        <p:spPr bwMode="auto">
          <a:xfrm>
            <a:off x="1835696"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sz="2800" kern="0" dirty="0" smtClean="0"/>
              <a:t>Therapie</a:t>
            </a:r>
            <a:endParaRPr lang="de-DE" sz="2800" kern="0" dirty="0"/>
          </a:p>
        </p:txBody>
      </p:sp>
    </p:spTree>
    <p:extLst>
      <p:ext uri="{BB962C8B-B14F-4D97-AF65-F5344CB8AC3E}">
        <p14:creationId xmlns:p14="http://schemas.microsoft.com/office/powerpoint/2010/main" val="626252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hteck 28"/>
          <p:cNvSpPr/>
          <p:nvPr/>
        </p:nvSpPr>
        <p:spPr>
          <a:xfrm>
            <a:off x="350938" y="0"/>
            <a:ext cx="4181446" cy="4571983"/>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 name="Rechteckige Legende 1"/>
          <p:cNvSpPr/>
          <p:nvPr/>
        </p:nvSpPr>
        <p:spPr>
          <a:xfrm>
            <a:off x="4531113" y="0"/>
            <a:ext cx="4269573" cy="4571983"/>
          </a:xfrm>
          <a:prstGeom prst="wedgeRectCallout">
            <a:avLst>
              <a:gd name="adj1" fmla="val -23848"/>
              <a:gd name="adj2" fmla="val -48429"/>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Textfeld 4"/>
          <p:cNvSpPr txBox="1"/>
          <p:nvPr/>
        </p:nvSpPr>
        <p:spPr>
          <a:xfrm>
            <a:off x="5844478" y="3783942"/>
            <a:ext cx="952517" cy="523220"/>
          </a:xfrm>
          <a:prstGeom prst="rect">
            <a:avLst/>
          </a:prstGeom>
          <a:noFill/>
        </p:spPr>
        <p:txBody>
          <a:bodyPr wrap="none" rtlCol="0">
            <a:spAutoFit/>
          </a:bodyPr>
          <a:lstStyle/>
          <a:p>
            <a:pPr algn="ctr"/>
            <a:r>
              <a:rPr lang="de-DE" sz="1400" b="1" dirty="0" smtClean="0">
                <a:cs typeface="Chalkduster"/>
              </a:rPr>
              <a:t>Major </a:t>
            </a:r>
          </a:p>
          <a:p>
            <a:r>
              <a:rPr lang="de-DE" sz="1400" b="1" dirty="0" smtClean="0">
                <a:cs typeface="Chalkduster"/>
              </a:rPr>
              <a:t>Blutungen</a:t>
            </a:r>
            <a:endParaRPr lang="de-DE" sz="1400" b="1" dirty="0">
              <a:cs typeface="Chalkduster"/>
            </a:endParaRPr>
          </a:p>
        </p:txBody>
      </p:sp>
      <p:sp>
        <p:nvSpPr>
          <p:cNvPr id="6" name="Textfeld 5"/>
          <p:cNvSpPr txBox="1"/>
          <p:nvPr/>
        </p:nvSpPr>
        <p:spPr>
          <a:xfrm>
            <a:off x="7253285" y="3772881"/>
            <a:ext cx="1031051" cy="523220"/>
          </a:xfrm>
          <a:prstGeom prst="rect">
            <a:avLst/>
          </a:prstGeom>
          <a:noFill/>
        </p:spPr>
        <p:txBody>
          <a:bodyPr wrap="none" rtlCol="0">
            <a:spAutoFit/>
          </a:bodyPr>
          <a:lstStyle/>
          <a:p>
            <a:pPr algn="ctr"/>
            <a:r>
              <a:rPr lang="de-DE" sz="1400" b="1" dirty="0" err="1" smtClean="0">
                <a:cs typeface="Chalkduster"/>
              </a:rPr>
              <a:t>Apoplex</a:t>
            </a:r>
            <a:endParaRPr lang="de-DE" sz="1400" b="1" dirty="0" smtClean="0">
              <a:cs typeface="Chalkduster"/>
            </a:endParaRPr>
          </a:p>
          <a:p>
            <a:pPr algn="ctr"/>
            <a:r>
              <a:rPr lang="de-DE" sz="1400" b="1" dirty="0" err="1" smtClean="0">
                <a:cs typeface="Chalkduster"/>
              </a:rPr>
              <a:t>i.c</a:t>
            </a:r>
            <a:r>
              <a:rPr lang="de-DE" sz="1400" b="1" dirty="0" smtClean="0">
                <a:cs typeface="Chalkduster"/>
              </a:rPr>
              <a:t>. Blutung</a:t>
            </a:r>
            <a:endParaRPr lang="de-DE" sz="1400" b="1" dirty="0">
              <a:cs typeface="Chalkduster"/>
            </a:endParaRPr>
          </a:p>
        </p:txBody>
      </p:sp>
      <p:sp>
        <p:nvSpPr>
          <p:cNvPr id="7" name="Textfeld 6"/>
          <p:cNvSpPr txBox="1"/>
          <p:nvPr/>
        </p:nvSpPr>
        <p:spPr>
          <a:xfrm>
            <a:off x="3239148" y="731557"/>
            <a:ext cx="2605330" cy="369332"/>
          </a:xfrm>
          <a:prstGeom prst="rect">
            <a:avLst/>
          </a:prstGeom>
          <a:solidFill>
            <a:srgbClr val="DCE6F2"/>
          </a:solidFill>
          <a:ln>
            <a:noFill/>
          </a:ln>
        </p:spPr>
        <p:txBody>
          <a:bodyPr wrap="square" rtlCol="0">
            <a:spAutoFit/>
          </a:bodyPr>
          <a:lstStyle/>
          <a:p>
            <a:r>
              <a:rPr lang="de-DE" b="1" dirty="0" err="1" smtClean="0"/>
              <a:t>Tenecteplase</a:t>
            </a:r>
            <a:r>
              <a:rPr lang="de-DE" dirty="0" smtClean="0"/>
              <a:t> (</a:t>
            </a:r>
            <a:r>
              <a:rPr lang="de-DE" dirty="0" err="1" smtClean="0"/>
              <a:t>n</a:t>
            </a:r>
            <a:r>
              <a:rPr lang="de-DE" dirty="0" smtClean="0"/>
              <a:t>=506)</a:t>
            </a:r>
            <a:endParaRPr lang="de-DE" dirty="0"/>
          </a:p>
        </p:txBody>
      </p:sp>
      <p:sp>
        <p:nvSpPr>
          <p:cNvPr id="8" name="Textfeld 7"/>
          <p:cNvSpPr txBox="1"/>
          <p:nvPr/>
        </p:nvSpPr>
        <p:spPr>
          <a:xfrm>
            <a:off x="6016787" y="725136"/>
            <a:ext cx="2267549" cy="369332"/>
          </a:xfrm>
          <a:prstGeom prst="rect">
            <a:avLst/>
          </a:prstGeom>
          <a:solidFill>
            <a:srgbClr val="DCE6F2"/>
          </a:solidFill>
          <a:ln>
            <a:noFill/>
          </a:ln>
        </p:spPr>
        <p:txBody>
          <a:bodyPr wrap="square" rtlCol="0">
            <a:spAutoFit/>
          </a:bodyPr>
          <a:lstStyle/>
          <a:p>
            <a:r>
              <a:rPr lang="de-DE" b="1" dirty="0" smtClean="0"/>
              <a:t>Placebo</a:t>
            </a:r>
            <a:r>
              <a:rPr lang="de-DE" dirty="0" smtClean="0"/>
              <a:t> (</a:t>
            </a:r>
            <a:r>
              <a:rPr lang="de-DE" dirty="0" err="1" smtClean="0"/>
              <a:t>n</a:t>
            </a:r>
            <a:r>
              <a:rPr lang="de-DE" dirty="0" smtClean="0"/>
              <a:t>=499)</a:t>
            </a:r>
            <a:endParaRPr lang="de-DE" dirty="0"/>
          </a:p>
        </p:txBody>
      </p:sp>
      <p:graphicFrame>
        <p:nvGraphicFramePr>
          <p:cNvPr id="23" name="Diagramm 22"/>
          <p:cNvGraphicFramePr>
            <a:graphicFrameLocks/>
          </p:cNvGraphicFramePr>
          <p:nvPr>
            <p:extLst>
              <p:ext uri="{D42A27DB-BD31-4B8C-83A1-F6EECF244321}">
                <p14:modId xmlns:p14="http://schemas.microsoft.com/office/powerpoint/2010/main" val="1805067406"/>
              </p:ext>
            </p:extLst>
          </p:nvPr>
        </p:nvGraphicFramePr>
        <p:xfrm>
          <a:off x="2396398" y="883832"/>
          <a:ext cx="6262038" cy="3044759"/>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feld 24"/>
          <p:cNvSpPr txBox="1"/>
          <p:nvPr/>
        </p:nvSpPr>
        <p:spPr>
          <a:xfrm>
            <a:off x="4232357" y="3813965"/>
            <a:ext cx="1519091" cy="523220"/>
          </a:xfrm>
          <a:prstGeom prst="rect">
            <a:avLst/>
          </a:prstGeom>
          <a:noFill/>
        </p:spPr>
        <p:txBody>
          <a:bodyPr wrap="none" rtlCol="0">
            <a:spAutoFit/>
          </a:bodyPr>
          <a:lstStyle/>
          <a:p>
            <a:pPr algn="ctr"/>
            <a:r>
              <a:rPr lang="de-DE" sz="1400" b="1" dirty="0" err="1" smtClean="0">
                <a:cs typeface="Chalkduster"/>
              </a:rPr>
              <a:t>Hämodynamische</a:t>
            </a:r>
            <a:r>
              <a:rPr lang="de-DE" sz="1400" b="1" dirty="0" smtClean="0">
                <a:cs typeface="Chalkduster"/>
              </a:rPr>
              <a:t> </a:t>
            </a:r>
          </a:p>
          <a:p>
            <a:pPr algn="ctr"/>
            <a:r>
              <a:rPr lang="de-DE" sz="1400" b="1" dirty="0" smtClean="0">
                <a:cs typeface="Chalkduster"/>
              </a:rPr>
              <a:t>Dekompensation</a:t>
            </a:r>
            <a:endParaRPr lang="de-DE" sz="1400" b="1" dirty="0">
              <a:cs typeface="Chalkduster"/>
            </a:endParaRPr>
          </a:p>
        </p:txBody>
      </p:sp>
      <p:sp>
        <p:nvSpPr>
          <p:cNvPr id="26" name="Textfeld 25"/>
          <p:cNvSpPr txBox="1"/>
          <p:nvPr/>
        </p:nvSpPr>
        <p:spPr>
          <a:xfrm>
            <a:off x="3229630" y="3830453"/>
            <a:ext cx="466419" cy="307777"/>
          </a:xfrm>
          <a:prstGeom prst="rect">
            <a:avLst/>
          </a:prstGeom>
          <a:noFill/>
        </p:spPr>
        <p:txBody>
          <a:bodyPr wrap="none" rtlCol="0">
            <a:spAutoFit/>
          </a:bodyPr>
          <a:lstStyle/>
          <a:p>
            <a:pPr algn="ctr"/>
            <a:r>
              <a:rPr lang="de-DE" sz="1400" b="1" dirty="0" smtClean="0">
                <a:cs typeface="Chalkduster"/>
              </a:rPr>
              <a:t>Tod</a:t>
            </a:r>
            <a:endParaRPr lang="de-DE" sz="1400" b="1" dirty="0">
              <a:cs typeface="Chalkduster"/>
            </a:endParaRPr>
          </a:p>
        </p:txBody>
      </p:sp>
      <p:sp>
        <p:nvSpPr>
          <p:cNvPr id="27" name="Rechteck 26"/>
          <p:cNvSpPr/>
          <p:nvPr/>
        </p:nvSpPr>
        <p:spPr>
          <a:xfrm>
            <a:off x="2966887" y="794519"/>
            <a:ext cx="262743" cy="27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Rechteck 27"/>
          <p:cNvSpPr/>
          <p:nvPr/>
        </p:nvSpPr>
        <p:spPr>
          <a:xfrm>
            <a:off x="5677452" y="783757"/>
            <a:ext cx="262743" cy="274800"/>
          </a:xfrm>
          <a:prstGeom prst="rect">
            <a:avLst/>
          </a:prstGeom>
          <a:gradFill flip="none" rotWithShape="1">
            <a:gsLst>
              <a:gs pos="0">
                <a:schemeClr val="accent2">
                  <a:lumMod val="40000"/>
                  <a:lumOff val="60000"/>
                </a:schemeClr>
              </a:gs>
              <a:gs pos="100000">
                <a:srgbClr val="FFFFFF"/>
              </a:gs>
              <a:gs pos="99000">
                <a:srgbClr val="FF0000"/>
              </a:gs>
            </a:gsLst>
            <a:lin ang="45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Textfeld 29"/>
          <p:cNvSpPr txBox="1"/>
          <p:nvPr/>
        </p:nvSpPr>
        <p:spPr>
          <a:xfrm rot="16200000" flipH="1">
            <a:off x="1551120" y="2314513"/>
            <a:ext cx="1295885" cy="369332"/>
          </a:xfrm>
          <a:prstGeom prst="rect">
            <a:avLst/>
          </a:prstGeom>
          <a:noFill/>
        </p:spPr>
        <p:txBody>
          <a:bodyPr wrap="none" rtlCol="0">
            <a:spAutoFit/>
          </a:bodyPr>
          <a:lstStyle/>
          <a:p>
            <a:r>
              <a:rPr lang="de-DE" b="1" dirty="0" smtClean="0"/>
              <a:t>Prozent [%]</a:t>
            </a:r>
            <a:endParaRPr lang="de-DE" b="1" dirty="0"/>
          </a:p>
        </p:txBody>
      </p:sp>
      <p:pic>
        <p:nvPicPr>
          <p:cNvPr id="24" name="Bild 23"/>
          <p:cNvPicPr>
            <a:picLocks noChangeAspect="1"/>
          </p:cNvPicPr>
          <p:nvPr/>
        </p:nvPicPr>
        <p:blipFill rotWithShape="1">
          <a:blip r:embed="rId4"/>
          <a:srcRect l="17286" r="11222"/>
          <a:stretch/>
        </p:blipFill>
        <p:spPr>
          <a:xfrm>
            <a:off x="503326" y="22392"/>
            <a:ext cx="1743896" cy="863452"/>
          </a:xfrm>
          <a:prstGeom prst="rect">
            <a:avLst/>
          </a:prstGeom>
        </p:spPr>
      </p:pic>
      <p:sp>
        <p:nvSpPr>
          <p:cNvPr id="32" name="Fußzeilenplatzhalter 3"/>
          <p:cNvSpPr>
            <a:spLocks noGrp="1"/>
          </p:cNvSpPr>
          <p:nvPr>
            <p:ph type="ftr" sz="quarter" idx="11"/>
          </p:nvPr>
        </p:nvSpPr>
        <p:spPr>
          <a:xfrm>
            <a:off x="6711957" y="6455881"/>
            <a:ext cx="2895600" cy="365125"/>
          </a:xfrm>
        </p:spPr>
        <p:txBody>
          <a:bodyPr/>
          <a:lstStyle/>
          <a:p>
            <a:pPr fontAlgn="base">
              <a:spcBef>
                <a:spcPct val="0"/>
              </a:spcBef>
              <a:spcAft>
                <a:spcPct val="0"/>
              </a:spcAft>
              <a:defRPr/>
            </a:pPr>
            <a:r>
              <a:rPr lang="en-US" sz="1400" dirty="0" smtClean="0">
                <a:solidFill>
                  <a:srgbClr val="000000"/>
                </a:solidFill>
              </a:rPr>
              <a:t>Meyer </a:t>
            </a:r>
            <a:r>
              <a:rPr lang="en-US" sz="1400" i="1" dirty="0">
                <a:solidFill>
                  <a:srgbClr val="000000"/>
                </a:solidFill>
              </a:rPr>
              <a:t>et al. </a:t>
            </a:r>
            <a:r>
              <a:rPr lang="en-US" sz="1400" dirty="0" smtClean="0">
                <a:solidFill>
                  <a:srgbClr val="000000"/>
                </a:solidFill>
              </a:rPr>
              <a:t>NEJM </a:t>
            </a:r>
            <a:r>
              <a:rPr lang="en-US" sz="1600" dirty="0" smtClean="0">
                <a:solidFill>
                  <a:srgbClr val="000000"/>
                </a:solidFill>
              </a:rPr>
              <a:t>2014</a:t>
            </a:r>
            <a:endParaRPr lang="da-DK" sz="1600" dirty="0">
              <a:solidFill>
                <a:srgbClr val="000000"/>
              </a:solidFill>
              <a:cs typeface="Arial" charset="0"/>
            </a:endParaRPr>
          </a:p>
        </p:txBody>
      </p:sp>
      <p:sp>
        <p:nvSpPr>
          <p:cNvPr id="33" name="Textfeld 32"/>
          <p:cNvSpPr txBox="1"/>
          <p:nvPr/>
        </p:nvSpPr>
        <p:spPr>
          <a:xfrm>
            <a:off x="4511222" y="4294984"/>
            <a:ext cx="697627" cy="276999"/>
          </a:xfrm>
          <a:prstGeom prst="rect">
            <a:avLst/>
          </a:prstGeom>
          <a:noFill/>
        </p:spPr>
        <p:txBody>
          <a:bodyPr wrap="none" rtlCol="0">
            <a:spAutoFit/>
          </a:bodyPr>
          <a:lstStyle/>
          <a:p>
            <a:r>
              <a:rPr lang="de-DE" sz="1200" dirty="0" smtClean="0"/>
              <a:t>P=0,002</a:t>
            </a:r>
            <a:endParaRPr lang="de-DE" sz="1200" dirty="0"/>
          </a:p>
        </p:txBody>
      </p:sp>
      <p:sp>
        <p:nvSpPr>
          <p:cNvPr id="34" name="Textfeld 33"/>
          <p:cNvSpPr txBox="1"/>
          <p:nvPr/>
        </p:nvSpPr>
        <p:spPr>
          <a:xfrm>
            <a:off x="5961415" y="4308884"/>
            <a:ext cx="697627" cy="276999"/>
          </a:xfrm>
          <a:prstGeom prst="rect">
            <a:avLst/>
          </a:prstGeom>
          <a:noFill/>
        </p:spPr>
        <p:txBody>
          <a:bodyPr wrap="none" rtlCol="0">
            <a:spAutoFit/>
          </a:bodyPr>
          <a:lstStyle/>
          <a:p>
            <a:r>
              <a:rPr lang="de-DE" sz="1200" b="1" dirty="0" smtClean="0"/>
              <a:t>P&lt;</a:t>
            </a:r>
            <a:r>
              <a:rPr lang="de-DE" sz="1200" dirty="0" smtClean="0"/>
              <a:t>0,001</a:t>
            </a:r>
            <a:endParaRPr lang="de-DE" sz="1200" dirty="0"/>
          </a:p>
        </p:txBody>
      </p:sp>
      <p:sp>
        <p:nvSpPr>
          <p:cNvPr id="35" name="Textfeld 34"/>
          <p:cNvSpPr txBox="1"/>
          <p:nvPr/>
        </p:nvSpPr>
        <p:spPr>
          <a:xfrm>
            <a:off x="7436452" y="4299086"/>
            <a:ext cx="697627" cy="276999"/>
          </a:xfrm>
          <a:prstGeom prst="rect">
            <a:avLst/>
          </a:prstGeom>
          <a:noFill/>
        </p:spPr>
        <p:txBody>
          <a:bodyPr wrap="none" rtlCol="0">
            <a:spAutoFit/>
          </a:bodyPr>
          <a:lstStyle/>
          <a:p>
            <a:r>
              <a:rPr lang="de-DE" sz="1200" dirty="0" smtClean="0"/>
              <a:t>P=0,003</a:t>
            </a:r>
            <a:endParaRPr lang="de-DE" sz="1200" dirty="0"/>
          </a:p>
        </p:txBody>
      </p:sp>
      <p:sp>
        <p:nvSpPr>
          <p:cNvPr id="4" name="Textfeld 3"/>
          <p:cNvSpPr txBox="1"/>
          <p:nvPr/>
        </p:nvSpPr>
        <p:spPr>
          <a:xfrm>
            <a:off x="3939458" y="135880"/>
            <a:ext cx="3339376" cy="369332"/>
          </a:xfrm>
          <a:prstGeom prst="rect">
            <a:avLst/>
          </a:prstGeom>
          <a:noFill/>
        </p:spPr>
        <p:txBody>
          <a:bodyPr wrap="none" rtlCol="0">
            <a:spAutoFit/>
          </a:bodyPr>
          <a:lstStyle/>
          <a:p>
            <a:r>
              <a:rPr lang="de-DE" dirty="0" smtClean="0"/>
              <a:t>LAE mit RV Dysfunktion + </a:t>
            </a:r>
            <a:r>
              <a:rPr lang="de-DE" dirty="0" err="1" smtClean="0"/>
              <a:t>pos</a:t>
            </a:r>
            <a:r>
              <a:rPr lang="de-DE" dirty="0" smtClean="0"/>
              <a:t> </a:t>
            </a:r>
            <a:r>
              <a:rPr lang="de-DE" dirty="0" err="1" smtClean="0"/>
              <a:t>TnT</a:t>
            </a:r>
            <a:endParaRPr lang="de-DE" dirty="0"/>
          </a:p>
        </p:txBody>
      </p:sp>
      <p:sp>
        <p:nvSpPr>
          <p:cNvPr id="36" name="Textfeld 35"/>
          <p:cNvSpPr txBox="1"/>
          <p:nvPr/>
        </p:nvSpPr>
        <p:spPr>
          <a:xfrm>
            <a:off x="5291707" y="284586"/>
            <a:ext cx="785597" cy="584776"/>
          </a:xfrm>
          <a:prstGeom prst="rect">
            <a:avLst/>
          </a:prstGeom>
          <a:noFill/>
        </p:spPr>
        <p:txBody>
          <a:bodyPr wrap="square" rtlCol="0">
            <a:spAutoFit/>
          </a:bodyPr>
          <a:lstStyle/>
          <a:p>
            <a:r>
              <a:rPr lang="de-DE" sz="3200" dirty="0" smtClean="0"/>
              <a:t>®</a:t>
            </a:r>
            <a:endParaRPr lang="de-DE" sz="3200" dirty="0"/>
          </a:p>
        </p:txBody>
      </p:sp>
      <p:cxnSp>
        <p:nvCxnSpPr>
          <p:cNvPr id="11" name="Gerade Verbindung 10"/>
          <p:cNvCxnSpPr/>
          <p:nvPr/>
        </p:nvCxnSpPr>
        <p:spPr>
          <a:xfrm>
            <a:off x="5546909" y="571038"/>
            <a:ext cx="595137" cy="156426"/>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Gerade Verbindung 36"/>
          <p:cNvCxnSpPr/>
          <p:nvPr/>
        </p:nvCxnSpPr>
        <p:spPr>
          <a:xfrm flipV="1">
            <a:off x="4802022" y="577696"/>
            <a:ext cx="595137" cy="163729"/>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feld 37"/>
          <p:cNvSpPr txBox="1"/>
          <p:nvPr/>
        </p:nvSpPr>
        <p:spPr>
          <a:xfrm>
            <a:off x="3271677" y="4285120"/>
            <a:ext cx="403401" cy="276999"/>
          </a:xfrm>
          <a:prstGeom prst="rect">
            <a:avLst/>
          </a:prstGeom>
          <a:noFill/>
        </p:spPr>
        <p:txBody>
          <a:bodyPr wrap="none" rtlCol="0">
            <a:spAutoFit/>
          </a:bodyPr>
          <a:lstStyle/>
          <a:p>
            <a:r>
              <a:rPr lang="de-DE" sz="1200" dirty="0" err="1" smtClean="0"/>
              <a:t>n.s</a:t>
            </a:r>
            <a:r>
              <a:rPr lang="de-DE" sz="1200" dirty="0" smtClean="0"/>
              <a:t>.</a:t>
            </a:r>
            <a:endParaRPr lang="de-DE" sz="1200" dirty="0"/>
          </a:p>
        </p:txBody>
      </p:sp>
      <p:sp>
        <p:nvSpPr>
          <p:cNvPr id="19" name="Rechteckige Legende 18"/>
          <p:cNvSpPr/>
          <p:nvPr/>
        </p:nvSpPr>
        <p:spPr>
          <a:xfrm>
            <a:off x="2383729" y="5034375"/>
            <a:ext cx="1567561" cy="1259417"/>
          </a:xfrm>
          <a:prstGeom prst="wedgeRectCallout">
            <a:avLst>
              <a:gd name="adj1" fmla="val 85347"/>
              <a:gd name="adj2" fmla="val -108088"/>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18" name="Tabelle 17"/>
          <p:cNvGraphicFramePr>
            <a:graphicFrameLocks noGrp="1"/>
          </p:cNvGraphicFramePr>
          <p:nvPr>
            <p:extLst>
              <p:ext uri="{D42A27DB-BD31-4B8C-83A1-F6EECF244321}">
                <p14:modId xmlns:p14="http://schemas.microsoft.com/office/powerpoint/2010/main" val="2152673573"/>
              </p:ext>
            </p:extLst>
          </p:nvPr>
        </p:nvGraphicFramePr>
        <p:xfrm>
          <a:off x="1026852" y="5034375"/>
          <a:ext cx="4668219" cy="1630680"/>
        </p:xfrm>
        <a:graphic>
          <a:graphicData uri="http://schemas.openxmlformats.org/drawingml/2006/table">
            <a:tbl>
              <a:tblPr firstRow="1" bandRow="1">
                <a:tableStyleId>{2D5ABB26-0587-4C30-8999-92F81FD0307C}</a:tableStyleId>
              </a:tblPr>
              <a:tblGrid>
                <a:gridCol w="3083747"/>
                <a:gridCol w="784967"/>
                <a:gridCol w="799505"/>
              </a:tblGrid>
              <a:tr h="370840">
                <a:tc>
                  <a:txBody>
                    <a:bodyPr/>
                    <a:lstStyle/>
                    <a:p>
                      <a:r>
                        <a:rPr lang="de-DE" sz="1400" dirty="0" err="1" smtClean="0">
                          <a:latin typeface="Avenir Light"/>
                          <a:cs typeface="Avenir Light"/>
                        </a:rPr>
                        <a:t>Hämodynamische</a:t>
                      </a:r>
                      <a:r>
                        <a:rPr lang="de-DE" sz="1400" dirty="0" smtClean="0">
                          <a:latin typeface="Avenir Light"/>
                          <a:cs typeface="Avenir Light"/>
                        </a:rPr>
                        <a:t> Dekompensation</a:t>
                      </a:r>
                      <a:endParaRPr lang="de-DE" sz="1400" dirty="0">
                        <a:latin typeface="Avenir Light"/>
                        <a:cs typeface="Avenir Light"/>
                      </a:endParaRPr>
                    </a:p>
                  </a:txBody>
                  <a:tcPr>
                    <a:lnL w="12700" cap="flat" cmpd="sng" algn="ctr">
                      <a:solidFill>
                        <a:srgbClr val="B9CDE5"/>
                      </a:solidFill>
                      <a:prstDash val="solid"/>
                      <a:round/>
                      <a:headEnd type="none" w="med" len="med"/>
                      <a:tailEnd type="none" w="med" len="med"/>
                    </a:lnL>
                    <a:lnT w="12700" cap="flat" cmpd="sng" algn="ctr">
                      <a:solidFill>
                        <a:srgbClr val="B9CDE5"/>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r>
                        <a:rPr lang="de-DE" sz="1400" dirty="0" smtClean="0">
                          <a:latin typeface="Avenir Light"/>
                          <a:cs typeface="Avenir Light"/>
                        </a:rPr>
                        <a:t>8 (1,6%) </a:t>
                      </a:r>
                      <a:endParaRPr lang="de-DE" sz="1400" dirty="0">
                        <a:latin typeface="Avenir Light"/>
                        <a:cs typeface="Avenir Light"/>
                      </a:endParaRPr>
                    </a:p>
                  </a:txBody>
                  <a:tcPr>
                    <a:lnT w="12700" cap="flat" cmpd="sng" algn="ctr">
                      <a:solidFill>
                        <a:srgbClr val="B9CDE5"/>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r>
                        <a:rPr lang="de-DE" sz="1400" dirty="0" smtClean="0">
                          <a:latin typeface="Avenir Light"/>
                          <a:cs typeface="Avenir Light"/>
                        </a:rPr>
                        <a:t>25(5%)</a:t>
                      </a:r>
                      <a:endParaRPr lang="de-DE" sz="1400" dirty="0">
                        <a:latin typeface="Avenir Light"/>
                        <a:cs typeface="Avenir Light"/>
                      </a:endParaRPr>
                    </a:p>
                  </a:txBody>
                  <a:tcPr>
                    <a:lnR w="12700" cap="flat" cmpd="sng" algn="ctr">
                      <a:solidFill>
                        <a:srgbClr val="B9CDE5"/>
                      </a:solidFill>
                      <a:prstDash val="solid"/>
                      <a:round/>
                      <a:headEnd type="none" w="med" len="med"/>
                      <a:tailEnd type="none" w="med" len="med"/>
                    </a:lnR>
                    <a:lnT w="12700" cap="flat" cmpd="sng" algn="ctr">
                      <a:solidFill>
                        <a:srgbClr val="B9CDE5"/>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r h="370840">
                <a:tc>
                  <a:txBody>
                    <a:bodyPr/>
                    <a:lstStyle/>
                    <a:p>
                      <a:r>
                        <a:rPr lang="de-DE" sz="1400" dirty="0" smtClean="0">
                          <a:latin typeface="Avenir Light"/>
                          <a:cs typeface="Avenir Light"/>
                        </a:rPr>
                        <a:t>Kardiopulmonale Reanimation</a:t>
                      </a:r>
                      <a:endParaRPr lang="de-DE" sz="1400" dirty="0">
                        <a:latin typeface="Avenir Light"/>
                        <a:cs typeface="Avenir Light"/>
                      </a:endParaRPr>
                    </a:p>
                  </a:txBody>
                  <a:tcPr>
                    <a:lnL w="12700" cap="flat" cmpd="sng" algn="ctr">
                      <a:solidFill>
                        <a:srgbClr val="B9CDE5"/>
                      </a:solidFill>
                      <a:prstDash val="solid"/>
                      <a:round/>
                      <a:headEnd type="none" w="med" len="med"/>
                      <a:tailEnd type="none" w="med" len="med"/>
                    </a:lnL>
                    <a:lnT w="12700" cap="flat" cmpd="sng" algn="ctr">
                      <a:solidFill>
                        <a:scrgbClr r="0" g="0" b="0"/>
                      </a:solidFill>
                      <a:prstDash val="solid"/>
                      <a:round/>
                      <a:headEnd type="none" w="med" len="med"/>
                      <a:tailEnd type="none" w="med" len="med"/>
                    </a:lnT>
                    <a:solidFill>
                      <a:schemeClr val="bg1"/>
                    </a:solidFill>
                  </a:tcPr>
                </a:tc>
                <a:tc>
                  <a:txBody>
                    <a:bodyPr/>
                    <a:lstStyle/>
                    <a:p>
                      <a:r>
                        <a:rPr lang="de-DE" sz="1400" dirty="0" smtClean="0">
                          <a:latin typeface="Avenir Light"/>
                          <a:cs typeface="Avenir Light"/>
                        </a:rPr>
                        <a:t>1</a:t>
                      </a:r>
                      <a:endParaRPr lang="de-DE" sz="1400" dirty="0">
                        <a:latin typeface="Avenir Light"/>
                        <a:cs typeface="Avenir Light"/>
                      </a:endParaRPr>
                    </a:p>
                  </a:txBody>
                  <a:tcPr>
                    <a:lnT w="12700" cap="flat" cmpd="sng" algn="ctr">
                      <a:solidFill>
                        <a:scrgbClr r="0" g="0" b="0"/>
                      </a:solidFill>
                      <a:prstDash val="solid"/>
                      <a:round/>
                      <a:headEnd type="none" w="med" len="med"/>
                      <a:tailEnd type="none" w="med" len="med"/>
                    </a:lnT>
                    <a:solidFill>
                      <a:schemeClr val="bg1"/>
                    </a:solidFill>
                  </a:tcPr>
                </a:tc>
                <a:tc>
                  <a:txBody>
                    <a:bodyPr/>
                    <a:lstStyle/>
                    <a:p>
                      <a:r>
                        <a:rPr lang="de-DE" sz="1400" dirty="0" smtClean="0">
                          <a:latin typeface="Avenir Light"/>
                          <a:cs typeface="Avenir Light"/>
                        </a:rPr>
                        <a:t>5</a:t>
                      </a:r>
                      <a:endParaRPr lang="de-DE" sz="1400" dirty="0">
                        <a:latin typeface="Avenir Light"/>
                        <a:cs typeface="Avenir Light"/>
                      </a:endParaRPr>
                    </a:p>
                  </a:txBody>
                  <a:tcPr>
                    <a:lnR w="12700" cap="flat" cmpd="sng" algn="ctr">
                      <a:solidFill>
                        <a:srgbClr val="B9CDE5"/>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bg1"/>
                    </a:solidFill>
                  </a:tcPr>
                </a:tc>
              </a:tr>
              <a:tr h="370840">
                <a:tc>
                  <a:txBody>
                    <a:bodyPr/>
                    <a:lstStyle/>
                    <a:p>
                      <a:r>
                        <a:rPr lang="de-DE" sz="1400" dirty="0" smtClean="0">
                          <a:latin typeface="Avenir Light"/>
                          <a:cs typeface="Avenir Light"/>
                        </a:rPr>
                        <a:t>Hypotension/RR Abfall</a:t>
                      </a:r>
                      <a:endParaRPr lang="de-DE" sz="1400" dirty="0">
                        <a:latin typeface="Avenir Light"/>
                        <a:cs typeface="Avenir Light"/>
                      </a:endParaRPr>
                    </a:p>
                  </a:txBody>
                  <a:tcPr>
                    <a:lnL w="12700" cap="flat" cmpd="sng" algn="ctr">
                      <a:solidFill>
                        <a:srgbClr val="B9CDE5"/>
                      </a:solidFill>
                      <a:prstDash val="solid"/>
                      <a:round/>
                      <a:headEnd type="none" w="med" len="med"/>
                      <a:tailEnd type="none" w="med" len="med"/>
                    </a:lnL>
                    <a:solidFill>
                      <a:schemeClr val="bg1"/>
                    </a:solidFill>
                  </a:tcPr>
                </a:tc>
                <a:tc>
                  <a:txBody>
                    <a:bodyPr/>
                    <a:lstStyle/>
                    <a:p>
                      <a:r>
                        <a:rPr lang="de-DE" sz="1400" dirty="0" smtClean="0">
                          <a:latin typeface="Avenir Light"/>
                          <a:cs typeface="Avenir Light"/>
                        </a:rPr>
                        <a:t>8</a:t>
                      </a:r>
                      <a:endParaRPr lang="de-DE" sz="1400" dirty="0">
                        <a:latin typeface="Avenir Light"/>
                        <a:cs typeface="Avenir Light"/>
                      </a:endParaRPr>
                    </a:p>
                  </a:txBody>
                  <a:tcPr>
                    <a:solidFill>
                      <a:schemeClr val="bg1"/>
                    </a:solidFill>
                  </a:tcPr>
                </a:tc>
                <a:tc>
                  <a:txBody>
                    <a:bodyPr/>
                    <a:lstStyle/>
                    <a:p>
                      <a:r>
                        <a:rPr lang="de-DE" sz="1400" dirty="0" smtClean="0">
                          <a:latin typeface="Avenir Light"/>
                          <a:cs typeface="Avenir Light"/>
                        </a:rPr>
                        <a:t>18</a:t>
                      </a:r>
                      <a:endParaRPr lang="de-DE" sz="1400" dirty="0">
                        <a:latin typeface="Avenir Light"/>
                        <a:cs typeface="Avenir Light"/>
                      </a:endParaRPr>
                    </a:p>
                  </a:txBody>
                  <a:tcPr>
                    <a:lnR w="12700" cap="flat" cmpd="sng" algn="ctr">
                      <a:solidFill>
                        <a:srgbClr val="B9CDE5"/>
                      </a:solidFill>
                      <a:prstDash val="solid"/>
                      <a:round/>
                      <a:headEnd type="none" w="med" len="med"/>
                      <a:tailEnd type="none" w="med" len="med"/>
                    </a:lnR>
                    <a:solidFill>
                      <a:schemeClr val="bg1"/>
                    </a:solidFill>
                  </a:tcPr>
                </a:tc>
              </a:tr>
              <a:tr h="370840">
                <a:tc>
                  <a:txBody>
                    <a:bodyPr/>
                    <a:lstStyle/>
                    <a:p>
                      <a:r>
                        <a:rPr lang="de-DE" sz="1400" dirty="0" err="1" smtClean="0">
                          <a:latin typeface="Avenir Light"/>
                          <a:cs typeface="Avenir Light"/>
                        </a:rPr>
                        <a:t>Katecholamin</a:t>
                      </a:r>
                      <a:r>
                        <a:rPr lang="de-DE" sz="1400" dirty="0" smtClean="0">
                          <a:latin typeface="Avenir Light"/>
                          <a:cs typeface="Avenir Light"/>
                        </a:rPr>
                        <a:t>-Gabe</a:t>
                      </a:r>
                      <a:endParaRPr lang="de-DE" sz="1400" dirty="0">
                        <a:latin typeface="Avenir Light"/>
                        <a:cs typeface="Avenir Light"/>
                      </a:endParaRPr>
                    </a:p>
                  </a:txBody>
                  <a:tcPr>
                    <a:lnL w="12700" cap="flat" cmpd="sng" algn="ctr">
                      <a:solidFill>
                        <a:srgbClr val="B9CDE5"/>
                      </a:solidFill>
                      <a:prstDash val="solid"/>
                      <a:round/>
                      <a:headEnd type="none" w="med" len="med"/>
                      <a:tailEnd type="none" w="med" len="med"/>
                    </a:lnL>
                    <a:lnB w="12700" cap="flat" cmpd="sng" algn="ctr">
                      <a:solidFill>
                        <a:srgbClr val="B9CDE5"/>
                      </a:solidFill>
                      <a:prstDash val="solid"/>
                      <a:round/>
                      <a:headEnd type="none" w="med" len="med"/>
                      <a:tailEnd type="none" w="med" len="med"/>
                    </a:lnB>
                    <a:solidFill>
                      <a:schemeClr val="bg1"/>
                    </a:solidFill>
                  </a:tcPr>
                </a:tc>
                <a:tc>
                  <a:txBody>
                    <a:bodyPr/>
                    <a:lstStyle/>
                    <a:p>
                      <a:r>
                        <a:rPr lang="de-DE" sz="1400" dirty="0" smtClean="0">
                          <a:latin typeface="Avenir Light"/>
                          <a:cs typeface="Avenir Light"/>
                        </a:rPr>
                        <a:t>3</a:t>
                      </a:r>
                      <a:endParaRPr lang="de-DE" sz="1400" dirty="0">
                        <a:latin typeface="Avenir Light"/>
                        <a:cs typeface="Avenir Light"/>
                      </a:endParaRPr>
                    </a:p>
                  </a:txBody>
                  <a:tcPr>
                    <a:lnB w="12700" cap="flat" cmpd="sng" algn="ctr">
                      <a:solidFill>
                        <a:srgbClr val="B9CDE5"/>
                      </a:solidFill>
                      <a:prstDash val="solid"/>
                      <a:round/>
                      <a:headEnd type="none" w="med" len="med"/>
                      <a:tailEnd type="none" w="med" len="med"/>
                    </a:lnB>
                    <a:solidFill>
                      <a:schemeClr val="bg1"/>
                    </a:solidFill>
                  </a:tcPr>
                </a:tc>
                <a:tc>
                  <a:txBody>
                    <a:bodyPr/>
                    <a:lstStyle/>
                    <a:p>
                      <a:r>
                        <a:rPr lang="de-DE" sz="1400" dirty="0" smtClean="0">
                          <a:latin typeface="Avenir Light"/>
                          <a:cs typeface="Avenir Light"/>
                        </a:rPr>
                        <a:t>14</a:t>
                      </a:r>
                      <a:endParaRPr lang="de-DE" sz="1400" dirty="0">
                        <a:latin typeface="Avenir Light"/>
                        <a:cs typeface="Avenir Light"/>
                      </a:endParaRPr>
                    </a:p>
                  </a:txBody>
                  <a:tcPr>
                    <a:lnR w="12700" cap="flat" cmpd="sng" algn="ctr">
                      <a:solidFill>
                        <a:srgbClr val="B9CDE5"/>
                      </a:solidFill>
                      <a:prstDash val="solid"/>
                      <a:round/>
                      <a:headEnd type="none" w="med" len="med"/>
                      <a:tailEnd type="none" w="med" len="med"/>
                    </a:lnR>
                    <a:lnB w="12700" cap="flat" cmpd="sng" algn="ctr">
                      <a:solidFill>
                        <a:srgbClr val="B9CDE5"/>
                      </a:solidFill>
                      <a:prstDash val="solid"/>
                      <a:round/>
                      <a:headEnd type="none" w="med" len="med"/>
                      <a:tailEnd type="none" w="med" len="med"/>
                    </a:lnB>
                    <a:solidFill>
                      <a:schemeClr val="bg1"/>
                    </a:solidFill>
                  </a:tcPr>
                </a:tc>
              </a:tr>
            </a:tbl>
          </a:graphicData>
        </a:graphic>
      </p:graphicFrame>
      <p:sp>
        <p:nvSpPr>
          <p:cNvPr id="40" name="Rechteck 39"/>
          <p:cNvSpPr/>
          <p:nvPr/>
        </p:nvSpPr>
        <p:spPr>
          <a:xfrm>
            <a:off x="1026852" y="5034375"/>
            <a:ext cx="4668219" cy="148336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2480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Graphic spid="23" grpId="0">
        <p:bldAsOne/>
      </p:bldGraphic>
      <p:bldP spid="25" grpId="0"/>
      <p:bldP spid="26" grpId="0"/>
      <p:bldP spid="30" grpId="0"/>
      <p:bldP spid="33" grpId="0"/>
      <p:bldP spid="34" grpId="0"/>
      <p:bldP spid="35" grpId="0"/>
      <p:bldP spid="38" grpId="0"/>
      <p:bldP spid="38" grpId="1"/>
      <p:bldP spid="19" grpId="0" animBg="1"/>
      <p:bldP spid="4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Line 3"/>
          <p:cNvSpPr>
            <a:spLocks noChangeShapeType="1"/>
          </p:cNvSpPr>
          <p:nvPr/>
        </p:nvSpPr>
        <p:spPr bwMode="auto">
          <a:xfrm flipV="1">
            <a:off x="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8" name="Line 4"/>
          <p:cNvSpPr>
            <a:spLocks noChangeShapeType="1"/>
          </p:cNvSpPr>
          <p:nvPr/>
        </p:nvSpPr>
        <p:spPr bwMode="auto">
          <a:xfrm>
            <a:off x="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9" name="Line 5"/>
          <p:cNvSpPr>
            <a:spLocks noChangeShapeType="1"/>
          </p:cNvSpPr>
          <p:nvPr/>
        </p:nvSpPr>
        <p:spPr bwMode="auto">
          <a:xfrm>
            <a:off x="140335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0" name="Line 6"/>
          <p:cNvSpPr>
            <a:spLocks noChangeShapeType="1"/>
          </p:cNvSpPr>
          <p:nvPr/>
        </p:nvSpPr>
        <p:spPr bwMode="auto">
          <a:xfrm flipV="1">
            <a:off x="140335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1" name="Rectangle 7"/>
          <p:cNvSpPr>
            <a:spLocks noGrp="1" noChangeArrowheads="1"/>
          </p:cNvSpPr>
          <p:nvPr>
            <p:ph type="body" idx="1"/>
          </p:nvPr>
        </p:nvSpPr>
        <p:spPr>
          <a:xfrm>
            <a:off x="457200" y="1447800"/>
            <a:ext cx="8229600" cy="4525963"/>
          </a:xfrm>
        </p:spPr>
        <p:txBody>
          <a:bodyPr/>
          <a:lstStyle/>
          <a:p>
            <a:endParaRPr lang="de-DE" sz="2800" dirty="0"/>
          </a:p>
          <a:p>
            <a:endParaRPr lang="de-DE" sz="3600" dirty="0"/>
          </a:p>
          <a:p>
            <a:endParaRPr lang="de-DE" sz="1600" dirty="0"/>
          </a:p>
        </p:txBody>
      </p:sp>
      <p:sp>
        <p:nvSpPr>
          <p:cNvPr id="31752" name="Rectangle 8"/>
          <p:cNvSpPr>
            <a:spLocks noChangeArrowheads="1"/>
          </p:cNvSpPr>
          <p:nvPr/>
        </p:nvSpPr>
        <p:spPr bwMode="auto">
          <a:xfrm>
            <a:off x="6096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pPr>
            <a:endParaRPr lang="de-DE" sz="2400" dirty="0"/>
          </a:p>
        </p:txBody>
      </p:sp>
      <p:sp>
        <p:nvSpPr>
          <p:cNvPr id="10" name="Rectangle 2"/>
          <p:cNvSpPr txBox="1">
            <a:spLocks noChangeArrowheads="1"/>
          </p:cNvSpPr>
          <p:nvPr/>
        </p:nvSpPr>
        <p:spPr bwMode="auto">
          <a:xfrm>
            <a:off x="1835696"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sz="2800" kern="0" dirty="0" err="1" smtClean="0"/>
              <a:t>Lyse</a:t>
            </a:r>
            <a:r>
              <a:rPr lang="de-DE" sz="2800" kern="0" dirty="0" smtClean="0"/>
              <a:t>- Therapie</a:t>
            </a:r>
            <a:endParaRPr lang="de-DE" sz="2800" kern="0" dirty="0"/>
          </a:p>
        </p:txBody>
      </p:sp>
      <p:sp>
        <p:nvSpPr>
          <p:cNvPr id="9" name="Rechteck 8"/>
          <p:cNvSpPr/>
          <p:nvPr/>
        </p:nvSpPr>
        <p:spPr>
          <a:xfrm>
            <a:off x="467544" y="1556792"/>
            <a:ext cx="8136904" cy="3416320"/>
          </a:xfrm>
          <a:prstGeom prst="rect">
            <a:avLst/>
          </a:prstGeom>
        </p:spPr>
        <p:txBody>
          <a:bodyPr wrap="square">
            <a:spAutoFit/>
          </a:bodyPr>
          <a:lstStyle/>
          <a:p>
            <a:pPr marL="342900" indent="-342900">
              <a:buFont typeface="Arial" panose="020B0604020202020204" pitchFamily="34" charset="0"/>
              <a:buChar char="•"/>
            </a:pPr>
            <a:r>
              <a:rPr lang="en-GB" sz="2400" dirty="0" err="1" smtClean="0"/>
              <a:t>Alteplase</a:t>
            </a:r>
            <a:r>
              <a:rPr lang="en-GB" sz="2400" dirty="0" smtClean="0"/>
              <a:t> </a:t>
            </a:r>
            <a:r>
              <a:rPr lang="en-GB" sz="2400" dirty="0"/>
              <a:t>(</a:t>
            </a:r>
            <a:r>
              <a:rPr lang="en-GB" sz="2400" dirty="0" err="1"/>
              <a:t>rtPA</a:t>
            </a:r>
            <a:r>
              <a:rPr lang="en-GB" sz="2400" dirty="0"/>
              <a:t>): 10 mg </a:t>
            </a:r>
            <a:r>
              <a:rPr lang="en-GB" sz="2400" dirty="0" err="1"/>
              <a:t>i.v.</a:t>
            </a:r>
            <a:r>
              <a:rPr lang="en-GB" sz="2400" dirty="0"/>
              <a:t>-Bolus </a:t>
            </a:r>
            <a:r>
              <a:rPr lang="en-GB" sz="2400" dirty="0" err="1"/>
              <a:t>über</a:t>
            </a:r>
            <a:r>
              <a:rPr lang="en-GB" sz="2400" dirty="0"/>
              <a:t> 1 </a:t>
            </a:r>
            <a:r>
              <a:rPr lang="en-GB" sz="2400" dirty="0" err="1"/>
              <a:t>bis</a:t>
            </a:r>
            <a:r>
              <a:rPr lang="en-GB" sz="2400" dirty="0"/>
              <a:t> 2 </a:t>
            </a:r>
            <a:r>
              <a:rPr lang="en-GB" sz="2400" dirty="0" err="1"/>
              <a:t>Minuten</a:t>
            </a:r>
            <a:r>
              <a:rPr lang="en-GB" sz="2400" dirty="0"/>
              <a:t> </a:t>
            </a:r>
            <a:r>
              <a:rPr lang="en-GB" sz="2400" dirty="0" err="1"/>
              <a:t>gefolgt</a:t>
            </a:r>
            <a:r>
              <a:rPr lang="en-GB" sz="2400" dirty="0"/>
              <a:t> von 90 mg </a:t>
            </a:r>
            <a:r>
              <a:rPr lang="en-GB" sz="2400" dirty="0" err="1"/>
              <a:t>über</a:t>
            </a:r>
            <a:r>
              <a:rPr lang="en-GB" sz="2400" dirty="0"/>
              <a:t> 2 </a:t>
            </a:r>
            <a:r>
              <a:rPr lang="en-GB" sz="2400" dirty="0" err="1"/>
              <a:t>Stunden</a:t>
            </a:r>
            <a:r>
              <a:rPr lang="en-GB" sz="2400" dirty="0"/>
              <a:t> (</a:t>
            </a:r>
            <a:r>
              <a:rPr lang="en-GB" sz="2400" dirty="0" err="1"/>
              <a:t>bei</a:t>
            </a:r>
            <a:r>
              <a:rPr lang="en-GB" sz="2400" dirty="0"/>
              <a:t> </a:t>
            </a:r>
            <a:r>
              <a:rPr lang="en-GB" sz="2400" dirty="0" err="1"/>
              <a:t>Gewicht</a:t>
            </a:r>
            <a:r>
              <a:rPr lang="en-GB" sz="2400" dirty="0"/>
              <a:t> &lt; 65 kg maximal 1,5 </a:t>
            </a:r>
            <a:r>
              <a:rPr lang="en-GB" sz="2400" dirty="0" smtClean="0"/>
              <a:t>mg/kg) + Heparin</a:t>
            </a:r>
          </a:p>
          <a:p>
            <a:pPr marL="342900" indent="-342900">
              <a:buFont typeface="Arial" panose="020B0604020202020204" pitchFamily="34" charset="0"/>
              <a:buChar char="•"/>
            </a:pPr>
            <a:r>
              <a:rPr lang="en-GB" sz="2400" dirty="0" err="1" smtClean="0"/>
              <a:t>Urokinase</a:t>
            </a:r>
            <a:r>
              <a:rPr lang="en-GB" sz="2400" dirty="0"/>
              <a:t>: 3 </a:t>
            </a:r>
            <a:r>
              <a:rPr lang="en-GB" sz="2400" dirty="0" err="1"/>
              <a:t>Millionen</a:t>
            </a:r>
            <a:r>
              <a:rPr lang="en-GB" sz="2400" dirty="0"/>
              <a:t> IE </a:t>
            </a:r>
            <a:r>
              <a:rPr lang="en-GB" sz="2400" dirty="0" err="1"/>
              <a:t>über</a:t>
            </a:r>
            <a:r>
              <a:rPr lang="en-GB" sz="2400" dirty="0"/>
              <a:t> 2 </a:t>
            </a:r>
            <a:r>
              <a:rPr lang="en-GB" sz="2400" dirty="0" err="1" smtClean="0"/>
              <a:t>Stunden</a:t>
            </a:r>
            <a:r>
              <a:rPr lang="en-GB" sz="2400" dirty="0" smtClean="0"/>
              <a:t> - Heparin</a:t>
            </a:r>
          </a:p>
          <a:p>
            <a:pPr marL="342900" indent="-342900">
              <a:buFont typeface="Arial" panose="020B0604020202020204" pitchFamily="34" charset="0"/>
              <a:buChar char="•"/>
            </a:pPr>
            <a:r>
              <a:rPr lang="en-GB" sz="2400" dirty="0" smtClean="0"/>
              <a:t>Streptokinase</a:t>
            </a:r>
            <a:r>
              <a:rPr lang="en-GB" sz="2400" dirty="0"/>
              <a:t>: 1,5 </a:t>
            </a:r>
            <a:r>
              <a:rPr lang="en-GB" sz="2400" dirty="0" err="1"/>
              <a:t>Millionen</a:t>
            </a:r>
            <a:r>
              <a:rPr lang="en-GB" sz="2400" dirty="0"/>
              <a:t> IE </a:t>
            </a:r>
            <a:r>
              <a:rPr lang="en-GB" sz="2400" dirty="0" err="1"/>
              <a:t>über</a:t>
            </a:r>
            <a:r>
              <a:rPr lang="en-GB" sz="2400" dirty="0"/>
              <a:t> 2 </a:t>
            </a:r>
            <a:r>
              <a:rPr lang="en-GB" sz="2400" dirty="0" err="1" smtClean="0"/>
              <a:t>Stunden</a:t>
            </a:r>
            <a:r>
              <a:rPr lang="en-GB" sz="2400" dirty="0" smtClean="0"/>
              <a:t> </a:t>
            </a:r>
            <a:br>
              <a:rPr lang="en-GB" sz="2400" dirty="0" smtClean="0"/>
            </a:br>
            <a:r>
              <a:rPr lang="en-GB" sz="2400" dirty="0" smtClean="0"/>
              <a:t>- Heparin</a:t>
            </a:r>
            <a:endParaRPr lang="en-GB" sz="2400" dirty="0"/>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err="1"/>
              <a:t>R</a:t>
            </a:r>
            <a:r>
              <a:rPr lang="en-GB" sz="2400" dirty="0" err="1" smtClean="0"/>
              <a:t>eteplase</a:t>
            </a:r>
            <a:r>
              <a:rPr lang="en-GB" sz="2400" dirty="0" smtClean="0"/>
              <a:t> </a:t>
            </a:r>
            <a:r>
              <a:rPr lang="en-GB" sz="2400" dirty="0"/>
              <a:t>und </a:t>
            </a:r>
            <a:r>
              <a:rPr lang="en-GB" sz="2400" dirty="0" err="1"/>
              <a:t>Tenecteplase</a:t>
            </a:r>
            <a:r>
              <a:rPr lang="en-GB" sz="2400" dirty="0"/>
              <a:t> </a:t>
            </a:r>
            <a:r>
              <a:rPr lang="en-GB" sz="2400" dirty="0" err="1"/>
              <a:t>sind</a:t>
            </a:r>
            <a:r>
              <a:rPr lang="en-GB" sz="2400" dirty="0"/>
              <a:t> </a:t>
            </a:r>
            <a:r>
              <a:rPr lang="en-GB" sz="2400" dirty="0" err="1"/>
              <a:t>bei</a:t>
            </a:r>
            <a:r>
              <a:rPr lang="en-GB" sz="2400" dirty="0"/>
              <a:t> </a:t>
            </a:r>
            <a:r>
              <a:rPr lang="en-GB" sz="2400" dirty="0" err="1"/>
              <a:t>akuter</a:t>
            </a:r>
            <a:r>
              <a:rPr lang="en-GB" sz="2400" dirty="0"/>
              <a:t> LE </a:t>
            </a:r>
            <a:r>
              <a:rPr lang="en-GB" sz="2400" dirty="0" smtClean="0"/>
              <a:t>in </a:t>
            </a:r>
            <a:r>
              <a:rPr lang="en-GB" sz="2400" dirty="0" err="1" smtClean="0"/>
              <a:t>Dtl</a:t>
            </a:r>
            <a:r>
              <a:rPr lang="en-GB" sz="2400" dirty="0" smtClean="0"/>
              <a:t>. </a:t>
            </a:r>
            <a:r>
              <a:rPr lang="en-GB" sz="2400" dirty="0" err="1" smtClean="0"/>
              <a:t>nicht</a:t>
            </a:r>
            <a:r>
              <a:rPr lang="en-GB" sz="2400" dirty="0" smtClean="0"/>
              <a:t> </a:t>
            </a:r>
            <a:r>
              <a:rPr lang="en-GB" sz="2400" dirty="0" err="1"/>
              <a:t>zugelassen</a:t>
            </a:r>
            <a:r>
              <a:rPr lang="en-GB" sz="2400" dirty="0"/>
              <a:t>. </a:t>
            </a:r>
            <a:endParaRPr lang="en-GB" sz="2400" dirty="0">
              <a:effectLst/>
            </a:endParaRPr>
          </a:p>
        </p:txBody>
      </p:sp>
    </p:spTree>
    <p:extLst>
      <p:ext uri="{BB962C8B-B14F-4D97-AF65-F5344CB8AC3E}">
        <p14:creationId xmlns:p14="http://schemas.microsoft.com/office/powerpoint/2010/main" val="25448162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628800"/>
            <a:ext cx="8681003" cy="3720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7" name="Line 3"/>
          <p:cNvSpPr>
            <a:spLocks noChangeShapeType="1"/>
          </p:cNvSpPr>
          <p:nvPr/>
        </p:nvSpPr>
        <p:spPr bwMode="auto">
          <a:xfrm flipV="1">
            <a:off x="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8" name="Line 4"/>
          <p:cNvSpPr>
            <a:spLocks noChangeShapeType="1"/>
          </p:cNvSpPr>
          <p:nvPr/>
        </p:nvSpPr>
        <p:spPr bwMode="auto">
          <a:xfrm>
            <a:off x="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9" name="Line 5"/>
          <p:cNvSpPr>
            <a:spLocks noChangeShapeType="1"/>
          </p:cNvSpPr>
          <p:nvPr/>
        </p:nvSpPr>
        <p:spPr bwMode="auto">
          <a:xfrm>
            <a:off x="140335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0" name="Line 6"/>
          <p:cNvSpPr>
            <a:spLocks noChangeShapeType="1"/>
          </p:cNvSpPr>
          <p:nvPr/>
        </p:nvSpPr>
        <p:spPr bwMode="auto">
          <a:xfrm flipV="1">
            <a:off x="140335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1" name="Rectangle 7"/>
          <p:cNvSpPr>
            <a:spLocks noGrp="1" noChangeArrowheads="1"/>
          </p:cNvSpPr>
          <p:nvPr>
            <p:ph type="body" idx="1"/>
          </p:nvPr>
        </p:nvSpPr>
        <p:spPr>
          <a:xfrm>
            <a:off x="457200" y="1447800"/>
            <a:ext cx="8229600" cy="4525963"/>
          </a:xfrm>
        </p:spPr>
        <p:txBody>
          <a:bodyPr/>
          <a:lstStyle/>
          <a:p>
            <a:pPr marL="0" indent="0">
              <a:buNone/>
            </a:pPr>
            <a:endParaRPr lang="de-DE" sz="3600" dirty="0"/>
          </a:p>
          <a:p>
            <a:endParaRPr lang="de-DE" sz="1600" dirty="0"/>
          </a:p>
        </p:txBody>
      </p:sp>
      <p:sp>
        <p:nvSpPr>
          <p:cNvPr id="31752" name="Rectangle 8"/>
          <p:cNvSpPr>
            <a:spLocks noChangeArrowheads="1"/>
          </p:cNvSpPr>
          <p:nvPr/>
        </p:nvSpPr>
        <p:spPr bwMode="auto">
          <a:xfrm>
            <a:off x="6096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pPr>
            <a:endParaRPr lang="de-DE" sz="2400" dirty="0"/>
          </a:p>
        </p:txBody>
      </p:sp>
      <p:sp>
        <p:nvSpPr>
          <p:cNvPr id="12" name="Rectangle 2"/>
          <p:cNvSpPr txBox="1">
            <a:spLocks noChangeArrowheads="1"/>
          </p:cNvSpPr>
          <p:nvPr/>
        </p:nvSpPr>
        <p:spPr bwMode="auto">
          <a:xfrm>
            <a:off x="1835696"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sz="2800" kern="0" dirty="0" smtClean="0"/>
              <a:t>Therapie</a:t>
            </a:r>
            <a:endParaRPr lang="de-DE" sz="2800" kern="0" dirty="0"/>
          </a:p>
        </p:txBody>
      </p:sp>
    </p:spTree>
    <p:extLst>
      <p:ext uri="{BB962C8B-B14F-4D97-AF65-F5344CB8AC3E}">
        <p14:creationId xmlns:p14="http://schemas.microsoft.com/office/powerpoint/2010/main" val="62625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Line 3"/>
          <p:cNvSpPr>
            <a:spLocks noChangeShapeType="1"/>
          </p:cNvSpPr>
          <p:nvPr/>
        </p:nvSpPr>
        <p:spPr bwMode="auto">
          <a:xfrm flipV="1">
            <a:off x="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8" name="Line 4"/>
          <p:cNvSpPr>
            <a:spLocks noChangeShapeType="1"/>
          </p:cNvSpPr>
          <p:nvPr/>
        </p:nvSpPr>
        <p:spPr bwMode="auto">
          <a:xfrm>
            <a:off x="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9" name="Line 5"/>
          <p:cNvSpPr>
            <a:spLocks noChangeShapeType="1"/>
          </p:cNvSpPr>
          <p:nvPr/>
        </p:nvSpPr>
        <p:spPr bwMode="auto">
          <a:xfrm>
            <a:off x="140335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0" name="Line 6"/>
          <p:cNvSpPr>
            <a:spLocks noChangeShapeType="1"/>
          </p:cNvSpPr>
          <p:nvPr/>
        </p:nvSpPr>
        <p:spPr bwMode="auto">
          <a:xfrm flipV="1">
            <a:off x="140335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1" name="Rectangle 7"/>
          <p:cNvSpPr>
            <a:spLocks noGrp="1" noChangeArrowheads="1"/>
          </p:cNvSpPr>
          <p:nvPr>
            <p:ph type="body" idx="1"/>
          </p:nvPr>
        </p:nvSpPr>
        <p:spPr>
          <a:xfrm>
            <a:off x="457200" y="1447800"/>
            <a:ext cx="8229600" cy="4525963"/>
          </a:xfrm>
        </p:spPr>
        <p:txBody>
          <a:bodyPr/>
          <a:lstStyle/>
          <a:p>
            <a:endParaRPr lang="de-DE" sz="2800" dirty="0"/>
          </a:p>
          <a:p>
            <a:endParaRPr lang="de-DE" sz="3600" dirty="0"/>
          </a:p>
          <a:p>
            <a:endParaRPr lang="de-DE" sz="1600" dirty="0"/>
          </a:p>
        </p:txBody>
      </p:sp>
      <p:sp>
        <p:nvSpPr>
          <p:cNvPr id="31752" name="Rectangle 8"/>
          <p:cNvSpPr>
            <a:spLocks noChangeArrowheads="1"/>
          </p:cNvSpPr>
          <p:nvPr/>
        </p:nvSpPr>
        <p:spPr bwMode="auto">
          <a:xfrm>
            <a:off x="6096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pPr>
            <a:endParaRPr lang="de-DE" sz="2400" dirty="0"/>
          </a:p>
        </p:txBody>
      </p:sp>
      <p:sp>
        <p:nvSpPr>
          <p:cNvPr id="10" name="Rectangle 2"/>
          <p:cNvSpPr txBox="1">
            <a:spLocks noChangeArrowheads="1"/>
          </p:cNvSpPr>
          <p:nvPr/>
        </p:nvSpPr>
        <p:spPr bwMode="auto">
          <a:xfrm>
            <a:off x="1979712"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sz="2800" kern="0" dirty="0" smtClean="0"/>
              <a:t>Lungenarterienembolie</a:t>
            </a:r>
            <a:endParaRPr lang="de-DE" sz="2800" kern="0" dirty="0"/>
          </a:p>
        </p:txBody>
      </p:sp>
      <p:sp>
        <p:nvSpPr>
          <p:cNvPr id="9" name="Rechteck 8"/>
          <p:cNvSpPr/>
          <p:nvPr/>
        </p:nvSpPr>
        <p:spPr>
          <a:xfrm>
            <a:off x="467544" y="1556792"/>
            <a:ext cx="8136904" cy="3046988"/>
          </a:xfrm>
          <a:prstGeom prst="rect">
            <a:avLst/>
          </a:prstGeom>
        </p:spPr>
        <p:txBody>
          <a:bodyPr wrap="square">
            <a:spAutoFit/>
          </a:bodyPr>
          <a:lstStyle/>
          <a:p>
            <a:r>
              <a:rPr lang="de-DE" sz="2400" dirty="0" smtClean="0"/>
              <a:t>Definition:</a:t>
            </a:r>
          </a:p>
          <a:p>
            <a:pPr marL="342900" indent="-342900">
              <a:buFont typeface="Arial" panose="020B0604020202020204" pitchFamily="34" charset="0"/>
              <a:buChar char="•"/>
            </a:pPr>
            <a:r>
              <a:rPr lang="de-DE" sz="2400" dirty="0" smtClean="0"/>
              <a:t>Partielle </a:t>
            </a:r>
            <a:r>
              <a:rPr lang="de-DE" sz="2400" dirty="0"/>
              <a:t>oder vollständige Verlegung der Lungenarterien durch eingeschwemmte Blutgerinnsel aus der </a:t>
            </a:r>
            <a:r>
              <a:rPr lang="de-DE" sz="2400" dirty="0" smtClean="0"/>
              <a:t>Peripherie</a:t>
            </a:r>
            <a:endParaRPr lang="de-DE" sz="2400" dirty="0"/>
          </a:p>
          <a:p>
            <a:endParaRPr lang="de-DE" sz="2400" dirty="0" smtClean="0"/>
          </a:p>
          <a:p>
            <a:r>
              <a:rPr lang="de-DE" sz="2400" dirty="0" smtClean="0"/>
              <a:t>Epidemiologie:</a:t>
            </a:r>
          </a:p>
          <a:p>
            <a:pPr marL="342900" indent="-342900">
              <a:buFont typeface="Arial" panose="020B0604020202020204" pitchFamily="34" charset="0"/>
              <a:buChar char="•"/>
            </a:pPr>
            <a:r>
              <a:rPr lang="de-DE" sz="2400" dirty="0" smtClean="0"/>
              <a:t>Inzidenz: 100-200/100.000 jährlich</a:t>
            </a:r>
          </a:p>
          <a:p>
            <a:pPr marL="342900" indent="-342900">
              <a:buFont typeface="Arial" panose="020B0604020202020204" pitchFamily="34" charset="0"/>
              <a:buChar char="•"/>
            </a:pPr>
            <a:r>
              <a:rPr lang="de-DE" sz="2400" dirty="0" smtClean="0"/>
              <a:t>30 d-Mortalität 9-11%</a:t>
            </a:r>
            <a:endParaRPr lang="en-GB" sz="2400" dirty="0"/>
          </a:p>
        </p:txBody>
      </p:sp>
    </p:spTree>
    <p:extLst>
      <p:ext uri="{BB962C8B-B14F-4D97-AF65-F5344CB8AC3E}">
        <p14:creationId xmlns:p14="http://schemas.microsoft.com/office/powerpoint/2010/main" val="23907438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030210" y="434203"/>
            <a:ext cx="979755" cy="369332"/>
          </a:xfrm>
          <a:prstGeom prst="rect">
            <a:avLst/>
          </a:prstGeom>
          <a:noFill/>
        </p:spPr>
        <p:txBody>
          <a:bodyPr wrap="none" rtlCol="0">
            <a:spAutoFit/>
          </a:bodyPr>
          <a:lstStyle/>
          <a:p>
            <a:r>
              <a:rPr lang="de-DE" b="1" u="sng" dirty="0" err="1" smtClean="0">
                <a:latin typeface="+mj-lt"/>
                <a:cs typeface="Bangla Sangam MN"/>
              </a:rPr>
              <a:t>Bridging</a:t>
            </a:r>
            <a:endParaRPr lang="de-DE" b="1" u="sng" dirty="0">
              <a:latin typeface="+mj-lt"/>
              <a:cs typeface="Bangla Sangam MN"/>
            </a:endParaRPr>
          </a:p>
        </p:txBody>
      </p:sp>
      <p:pic>
        <p:nvPicPr>
          <p:cNvPr id="7" name="Bild 6"/>
          <p:cNvPicPr>
            <a:picLocks noChangeAspect="1"/>
          </p:cNvPicPr>
          <p:nvPr/>
        </p:nvPicPr>
        <p:blipFill rotWithShape="1">
          <a:blip r:embed="rId3"/>
          <a:srcRect t="34584" b="32690"/>
          <a:stretch/>
        </p:blipFill>
        <p:spPr>
          <a:xfrm>
            <a:off x="1082" y="5067913"/>
            <a:ext cx="1938058" cy="573888"/>
          </a:xfrm>
          <a:prstGeom prst="rect">
            <a:avLst/>
          </a:prstGeom>
        </p:spPr>
      </p:pic>
      <p:pic>
        <p:nvPicPr>
          <p:cNvPr id="8" name="Bild 7"/>
          <p:cNvPicPr>
            <a:picLocks noChangeAspect="1"/>
          </p:cNvPicPr>
          <p:nvPr/>
        </p:nvPicPr>
        <p:blipFill rotWithShape="1">
          <a:blip r:embed="rId4"/>
          <a:srcRect b="14042"/>
          <a:stretch/>
        </p:blipFill>
        <p:spPr>
          <a:xfrm>
            <a:off x="226020" y="2679482"/>
            <a:ext cx="1730502" cy="569142"/>
          </a:xfrm>
          <a:prstGeom prst="rect">
            <a:avLst/>
          </a:prstGeom>
          <a:solidFill>
            <a:schemeClr val="bg1"/>
          </a:solidFill>
        </p:spPr>
      </p:pic>
      <p:pic>
        <p:nvPicPr>
          <p:cNvPr id="9" name="Bild 8"/>
          <p:cNvPicPr>
            <a:picLocks noChangeAspect="1"/>
          </p:cNvPicPr>
          <p:nvPr/>
        </p:nvPicPr>
        <p:blipFill>
          <a:blip r:embed="rId5"/>
          <a:stretch>
            <a:fillRect/>
          </a:stretch>
        </p:blipFill>
        <p:spPr>
          <a:xfrm>
            <a:off x="568304" y="5890267"/>
            <a:ext cx="1366016" cy="571418"/>
          </a:xfrm>
          <a:prstGeom prst="rect">
            <a:avLst/>
          </a:prstGeom>
        </p:spPr>
      </p:pic>
      <p:grpSp>
        <p:nvGrpSpPr>
          <p:cNvPr id="12" name="Gruppierung 11"/>
          <p:cNvGrpSpPr/>
          <p:nvPr/>
        </p:nvGrpSpPr>
        <p:grpSpPr>
          <a:xfrm>
            <a:off x="611928" y="3379434"/>
            <a:ext cx="1399116" cy="928439"/>
            <a:chOff x="7439563" y="52299"/>
            <a:chExt cx="1399116" cy="941955"/>
          </a:xfrm>
        </p:grpSpPr>
        <p:pic>
          <p:nvPicPr>
            <p:cNvPr id="10" name="Bild 9"/>
            <p:cNvPicPr>
              <a:picLocks noChangeAspect="1"/>
            </p:cNvPicPr>
            <p:nvPr/>
          </p:nvPicPr>
          <p:blipFill>
            <a:blip r:embed="rId6"/>
            <a:stretch>
              <a:fillRect/>
            </a:stretch>
          </p:blipFill>
          <p:spPr>
            <a:xfrm>
              <a:off x="7439563" y="52299"/>
              <a:ext cx="1399116" cy="741957"/>
            </a:xfrm>
            <a:prstGeom prst="rect">
              <a:avLst/>
            </a:prstGeom>
          </p:spPr>
        </p:pic>
        <p:sp>
          <p:nvSpPr>
            <p:cNvPr id="11" name="Textfeld 10"/>
            <p:cNvSpPr txBox="1"/>
            <p:nvPr/>
          </p:nvSpPr>
          <p:spPr>
            <a:xfrm>
              <a:off x="7511676" y="655700"/>
              <a:ext cx="923851" cy="338554"/>
            </a:xfrm>
            <a:prstGeom prst="rect">
              <a:avLst/>
            </a:prstGeom>
            <a:noFill/>
          </p:spPr>
          <p:txBody>
            <a:bodyPr wrap="none" rtlCol="0">
              <a:spAutoFit/>
            </a:bodyPr>
            <a:lstStyle/>
            <a:p>
              <a:r>
                <a:rPr lang="de-DE" sz="1600" dirty="0" err="1">
                  <a:solidFill>
                    <a:schemeClr val="tx1">
                      <a:lumMod val="50000"/>
                      <a:lumOff val="50000"/>
                    </a:schemeClr>
                  </a:solidFill>
                  <a:latin typeface="Arial Narrow"/>
                  <a:cs typeface="Arial Narrow"/>
                </a:rPr>
                <a:t>e</a:t>
              </a:r>
              <a:r>
                <a:rPr lang="de-DE" sz="1600" dirty="0" err="1" smtClean="0">
                  <a:solidFill>
                    <a:schemeClr val="tx1">
                      <a:lumMod val="50000"/>
                      <a:lumOff val="50000"/>
                    </a:schemeClr>
                  </a:solidFill>
                  <a:latin typeface="Arial Narrow"/>
                  <a:cs typeface="Arial Narrow"/>
                </a:rPr>
                <a:t>doxaban</a:t>
              </a:r>
              <a:endParaRPr lang="de-DE" sz="1600" dirty="0">
                <a:solidFill>
                  <a:schemeClr val="tx1">
                    <a:lumMod val="50000"/>
                    <a:lumOff val="50000"/>
                  </a:schemeClr>
                </a:solidFill>
                <a:latin typeface="Arial Narrow"/>
                <a:cs typeface="Arial Narrow"/>
              </a:endParaRPr>
            </a:p>
          </p:txBody>
        </p:sp>
      </p:grpSp>
      <p:sp>
        <p:nvSpPr>
          <p:cNvPr id="14" name="Rechteck 13"/>
          <p:cNvSpPr/>
          <p:nvPr/>
        </p:nvSpPr>
        <p:spPr>
          <a:xfrm>
            <a:off x="2927158" y="2661130"/>
            <a:ext cx="3892743" cy="581025"/>
          </a:xfrm>
          <a:prstGeom prst="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a:solidFill>
                <a:prstClr val="white"/>
              </a:solidFill>
              <a:ea typeface="Verdana" pitchFamily="34" charset="0"/>
              <a:cs typeface="Verdana" pitchFamily="34" charset="0"/>
            </a:endParaRPr>
          </a:p>
        </p:txBody>
      </p:sp>
      <p:sp>
        <p:nvSpPr>
          <p:cNvPr id="15" name="Rechteck 14"/>
          <p:cNvSpPr/>
          <p:nvPr/>
        </p:nvSpPr>
        <p:spPr>
          <a:xfrm>
            <a:off x="2916304" y="3548429"/>
            <a:ext cx="3903598" cy="586110"/>
          </a:xfrm>
          <a:prstGeom prst="rect">
            <a:avLst/>
          </a:prstGeom>
          <a:solidFill>
            <a:srgbClr val="FFDEF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a:solidFill>
                <a:prstClr val="white"/>
              </a:solidFill>
              <a:ea typeface="Verdana" pitchFamily="34" charset="0"/>
              <a:cs typeface="Verdana" pitchFamily="34" charset="0"/>
            </a:endParaRPr>
          </a:p>
        </p:txBody>
      </p:sp>
      <p:sp>
        <p:nvSpPr>
          <p:cNvPr id="16" name="Rechteck 15"/>
          <p:cNvSpPr/>
          <p:nvPr/>
        </p:nvSpPr>
        <p:spPr>
          <a:xfrm>
            <a:off x="2120708" y="2660918"/>
            <a:ext cx="900112" cy="581025"/>
          </a:xfrm>
          <a:prstGeom prst="rect">
            <a:avLst/>
          </a:prstGeom>
          <a:solidFill>
            <a:srgbClr val="D9D9D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a:solidFill>
                <a:prstClr val="white"/>
              </a:solidFill>
              <a:ea typeface="Verdana" pitchFamily="34" charset="0"/>
              <a:cs typeface="Verdana" pitchFamily="34" charset="0"/>
            </a:endParaRPr>
          </a:p>
        </p:txBody>
      </p:sp>
      <p:sp>
        <p:nvSpPr>
          <p:cNvPr id="17" name="Rechteck 16"/>
          <p:cNvSpPr/>
          <p:nvPr/>
        </p:nvSpPr>
        <p:spPr>
          <a:xfrm>
            <a:off x="2109853" y="3548428"/>
            <a:ext cx="900112" cy="581025"/>
          </a:xfrm>
          <a:prstGeom prst="rect">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a:solidFill>
                <a:prstClr val="white"/>
              </a:solidFill>
              <a:ea typeface="Verdana" pitchFamily="34" charset="0"/>
              <a:cs typeface="Verdana" pitchFamily="34" charset="0"/>
            </a:endParaRPr>
          </a:p>
        </p:txBody>
      </p:sp>
      <p:sp>
        <p:nvSpPr>
          <p:cNvPr id="18" name="TextBox 59"/>
          <p:cNvSpPr txBox="1">
            <a:spLocks noChangeArrowheads="1"/>
          </p:cNvSpPr>
          <p:nvPr/>
        </p:nvSpPr>
        <p:spPr bwMode="auto">
          <a:xfrm>
            <a:off x="2084194" y="2716992"/>
            <a:ext cx="952500" cy="522288"/>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zh-TW" sz="1400" b="1" dirty="0">
                <a:solidFill>
                  <a:prstClr val="black"/>
                </a:solidFill>
              </a:rPr>
              <a:t>NMH</a:t>
            </a:r>
          </a:p>
          <a:p>
            <a:pPr algn="ctr"/>
            <a:r>
              <a:rPr lang="en-US" altLang="zh-TW" sz="1400" dirty="0" smtClean="0">
                <a:solidFill>
                  <a:prstClr val="black"/>
                </a:solidFill>
              </a:rPr>
              <a:t>&gt;5 d</a:t>
            </a:r>
            <a:endParaRPr lang="en-US" altLang="zh-TW" sz="1400" dirty="0">
              <a:solidFill>
                <a:prstClr val="black"/>
              </a:solidFill>
            </a:endParaRPr>
          </a:p>
        </p:txBody>
      </p:sp>
      <p:sp>
        <p:nvSpPr>
          <p:cNvPr id="19" name="TextBox 59"/>
          <p:cNvSpPr txBox="1">
            <a:spLocks noChangeArrowheads="1"/>
          </p:cNvSpPr>
          <p:nvPr/>
        </p:nvSpPr>
        <p:spPr bwMode="auto">
          <a:xfrm>
            <a:off x="1987090" y="3580996"/>
            <a:ext cx="1163201" cy="523220"/>
          </a:xfrm>
          <a:prstGeom prst="rect">
            <a:avLst/>
          </a:prstGeom>
          <a:noFill/>
          <a:ln>
            <a:noFill/>
          </a:ln>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zh-TW" sz="1400" b="1" dirty="0" smtClean="0">
                <a:solidFill>
                  <a:prstClr val="black"/>
                </a:solidFill>
              </a:rPr>
              <a:t>NMH</a:t>
            </a:r>
            <a:endParaRPr lang="en-US" altLang="zh-TW" sz="1400" b="1" dirty="0">
              <a:solidFill>
                <a:prstClr val="black"/>
              </a:solidFill>
            </a:endParaRPr>
          </a:p>
          <a:p>
            <a:pPr algn="ctr"/>
            <a:r>
              <a:rPr lang="en-US" altLang="zh-TW" sz="1400" dirty="0" smtClean="0">
                <a:solidFill>
                  <a:prstClr val="black"/>
                </a:solidFill>
              </a:rPr>
              <a:t>&gt; 5 d</a:t>
            </a:r>
            <a:endParaRPr lang="en-US" altLang="zh-TW" sz="1400" dirty="0">
              <a:solidFill>
                <a:prstClr val="black"/>
              </a:solidFill>
            </a:endParaRPr>
          </a:p>
        </p:txBody>
      </p:sp>
      <p:sp>
        <p:nvSpPr>
          <p:cNvPr id="20" name="TextBox 59"/>
          <p:cNvSpPr txBox="1">
            <a:spLocks noChangeArrowheads="1"/>
          </p:cNvSpPr>
          <p:nvPr/>
        </p:nvSpPr>
        <p:spPr bwMode="auto">
          <a:xfrm>
            <a:off x="3117400" y="2782128"/>
            <a:ext cx="28146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zh-TW" sz="1600" b="1" dirty="0">
                <a:solidFill>
                  <a:srgbClr val="000000"/>
                </a:solidFill>
                <a:latin typeface="Avenir Black Oblique"/>
                <a:cs typeface="Avenir Black Oblique"/>
              </a:rPr>
              <a:t>2x 150 mg </a:t>
            </a:r>
            <a:r>
              <a:rPr lang="en-US" altLang="zh-TW" sz="1600" b="1" dirty="0" err="1">
                <a:solidFill>
                  <a:srgbClr val="000000"/>
                </a:solidFill>
                <a:latin typeface="Avenir Light"/>
                <a:cs typeface="Avenir Light"/>
              </a:rPr>
              <a:t>Dabigatran</a:t>
            </a:r>
            <a:endParaRPr lang="en-US" altLang="zh-TW" sz="1600" b="1" dirty="0">
              <a:solidFill>
                <a:srgbClr val="000000"/>
              </a:solidFill>
              <a:latin typeface="Avenir Light"/>
              <a:cs typeface="Avenir Light"/>
            </a:endParaRPr>
          </a:p>
        </p:txBody>
      </p:sp>
      <p:sp>
        <p:nvSpPr>
          <p:cNvPr id="21" name="TextBox 59"/>
          <p:cNvSpPr txBox="1">
            <a:spLocks noChangeArrowheads="1"/>
          </p:cNvSpPr>
          <p:nvPr/>
        </p:nvSpPr>
        <p:spPr bwMode="auto">
          <a:xfrm>
            <a:off x="3116070" y="3668326"/>
            <a:ext cx="28146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zh-TW" sz="1600" b="1" dirty="0">
                <a:solidFill>
                  <a:srgbClr val="000000"/>
                </a:solidFill>
                <a:latin typeface="Avenir Black Oblique"/>
                <a:cs typeface="Avenir Black Oblique"/>
              </a:rPr>
              <a:t>1x 60 mg </a:t>
            </a:r>
            <a:r>
              <a:rPr lang="en-US" altLang="zh-TW" sz="1600" b="1" dirty="0" err="1">
                <a:solidFill>
                  <a:srgbClr val="000000"/>
                </a:solidFill>
                <a:latin typeface="Avenir Light"/>
                <a:cs typeface="Avenir Light"/>
              </a:rPr>
              <a:t>Edoxaban</a:t>
            </a:r>
            <a:endParaRPr lang="en-US" altLang="zh-TW" sz="1600" b="1" dirty="0">
              <a:solidFill>
                <a:srgbClr val="000000"/>
              </a:solidFill>
              <a:latin typeface="Avenir Light"/>
              <a:cs typeface="Avenir Light"/>
            </a:endParaRPr>
          </a:p>
        </p:txBody>
      </p:sp>
      <p:sp>
        <p:nvSpPr>
          <p:cNvPr id="22" name="Gleichschenkliges Dreieck 21"/>
          <p:cNvSpPr/>
          <p:nvPr/>
        </p:nvSpPr>
        <p:spPr>
          <a:xfrm rot="5400000">
            <a:off x="6559806" y="2747188"/>
            <a:ext cx="720725" cy="184150"/>
          </a:xfrm>
          <a:prstGeom prst="triangle">
            <a:avLst/>
          </a:prstGeom>
          <a:solidFill>
            <a:srgbClr val="DCE6F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a:solidFill>
                <a:prstClr val="white"/>
              </a:solidFill>
              <a:ea typeface="Verdana" pitchFamily="34" charset="0"/>
              <a:cs typeface="Verdana" pitchFamily="34" charset="0"/>
            </a:endParaRPr>
          </a:p>
        </p:txBody>
      </p:sp>
      <p:sp>
        <p:nvSpPr>
          <p:cNvPr id="23" name="Gleichschenkliges Dreieck 22"/>
          <p:cNvSpPr/>
          <p:nvPr/>
        </p:nvSpPr>
        <p:spPr>
          <a:xfrm rot="5400000">
            <a:off x="6558476" y="3753538"/>
            <a:ext cx="720725" cy="184150"/>
          </a:xfrm>
          <a:prstGeom prst="triangle">
            <a:avLst/>
          </a:prstGeom>
          <a:solidFill>
            <a:srgbClr val="FFDEF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a:solidFill>
                <a:prstClr val="white"/>
              </a:solidFill>
              <a:ea typeface="Verdana" pitchFamily="34" charset="0"/>
              <a:cs typeface="Verdana" pitchFamily="34" charset="0"/>
            </a:endParaRPr>
          </a:p>
        </p:txBody>
      </p:sp>
      <p:sp>
        <p:nvSpPr>
          <p:cNvPr id="24" name="Rechteck 23"/>
          <p:cNvSpPr/>
          <p:nvPr/>
        </p:nvSpPr>
        <p:spPr>
          <a:xfrm>
            <a:off x="3138600" y="5893494"/>
            <a:ext cx="3671533" cy="581025"/>
          </a:xfrm>
          <a:prstGeom prst="rect">
            <a:avLst/>
          </a:prstGeom>
          <a:solidFill>
            <a:srgbClr val="E75F8E">
              <a:alpha val="71000"/>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a:solidFill>
                <a:prstClr val="white"/>
              </a:solidFill>
              <a:ea typeface="Verdana" pitchFamily="34" charset="0"/>
              <a:cs typeface="Verdana" pitchFamily="34" charset="0"/>
            </a:endParaRPr>
          </a:p>
        </p:txBody>
      </p:sp>
      <p:sp>
        <p:nvSpPr>
          <p:cNvPr id="25" name="Rechteck 24"/>
          <p:cNvSpPr/>
          <p:nvPr/>
        </p:nvSpPr>
        <p:spPr>
          <a:xfrm>
            <a:off x="2125727" y="5043412"/>
            <a:ext cx="2409825" cy="581025"/>
          </a:xfrm>
          <a:prstGeom prst="rect">
            <a:avLst/>
          </a:prstGeom>
          <a:solidFill>
            <a:srgbClr val="9140A2">
              <a:alpha val="63000"/>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a:solidFill>
                <a:prstClr val="white"/>
              </a:solidFill>
              <a:ea typeface="Verdana" pitchFamily="34" charset="0"/>
              <a:cs typeface="Verdana" pitchFamily="34" charset="0"/>
            </a:endParaRPr>
          </a:p>
        </p:txBody>
      </p:sp>
      <p:sp>
        <p:nvSpPr>
          <p:cNvPr id="26" name="Rechteck 25"/>
          <p:cNvSpPr/>
          <p:nvPr/>
        </p:nvSpPr>
        <p:spPr>
          <a:xfrm>
            <a:off x="2115428" y="5889196"/>
            <a:ext cx="1022086" cy="581025"/>
          </a:xfrm>
          <a:prstGeom prst="rect">
            <a:avLst/>
          </a:prstGeom>
          <a:solidFill>
            <a:srgbClr val="990033">
              <a:alpha val="67000"/>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a:solidFill>
                <a:prstClr val="white"/>
              </a:solidFill>
              <a:ea typeface="Verdana" pitchFamily="34" charset="0"/>
              <a:cs typeface="Verdana" pitchFamily="34" charset="0"/>
            </a:endParaRPr>
          </a:p>
        </p:txBody>
      </p:sp>
      <p:sp>
        <p:nvSpPr>
          <p:cNvPr id="27" name="TextBox 59"/>
          <p:cNvSpPr txBox="1">
            <a:spLocks noChangeArrowheads="1"/>
          </p:cNvSpPr>
          <p:nvPr/>
        </p:nvSpPr>
        <p:spPr bwMode="auto">
          <a:xfrm>
            <a:off x="2125727" y="5926100"/>
            <a:ext cx="977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zh-TW" sz="1400" b="1" dirty="0">
                <a:solidFill>
                  <a:prstClr val="black"/>
                </a:solidFill>
              </a:rPr>
              <a:t>2x 10 mg</a:t>
            </a:r>
          </a:p>
          <a:p>
            <a:pPr algn="ctr"/>
            <a:r>
              <a:rPr lang="en-US" altLang="zh-TW" sz="1400" dirty="0" smtClean="0">
                <a:solidFill>
                  <a:prstClr val="black"/>
                </a:solidFill>
              </a:rPr>
              <a:t>1 </a:t>
            </a:r>
            <a:r>
              <a:rPr lang="en-US" altLang="zh-TW" sz="1400" dirty="0" err="1" smtClean="0">
                <a:solidFill>
                  <a:prstClr val="black"/>
                </a:solidFill>
              </a:rPr>
              <a:t>Wo</a:t>
            </a:r>
            <a:endParaRPr lang="en-US" altLang="zh-TW" sz="1400" dirty="0">
              <a:solidFill>
                <a:prstClr val="black"/>
              </a:solidFill>
            </a:endParaRPr>
          </a:p>
        </p:txBody>
      </p:sp>
      <p:sp>
        <p:nvSpPr>
          <p:cNvPr id="28" name="TextBox 59"/>
          <p:cNvSpPr txBox="1">
            <a:spLocks noChangeArrowheads="1"/>
          </p:cNvSpPr>
          <p:nvPr/>
        </p:nvSpPr>
        <p:spPr bwMode="auto">
          <a:xfrm>
            <a:off x="3415505" y="6030497"/>
            <a:ext cx="2892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zh-TW" sz="1400" b="1" dirty="0">
                <a:solidFill>
                  <a:srgbClr val="000000"/>
                </a:solidFill>
              </a:rPr>
              <a:t>2x 5 mg </a:t>
            </a:r>
            <a:r>
              <a:rPr lang="en-US" altLang="zh-TW" sz="1400" b="1" dirty="0" err="1">
                <a:solidFill>
                  <a:srgbClr val="000000"/>
                </a:solidFill>
              </a:rPr>
              <a:t>Apixaban</a:t>
            </a:r>
            <a:endParaRPr lang="en-US" altLang="zh-TW" sz="1400" b="1" dirty="0">
              <a:solidFill>
                <a:srgbClr val="000000"/>
              </a:solidFill>
            </a:endParaRPr>
          </a:p>
        </p:txBody>
      </p:sp>
      <p:sp>
        <p:nvSpPr>
          <p:cNvPr id="29" name="TextBox 59"/>
          <p:cNvSpPr txBox="1">
            <a:spLocks noChangeArrowheads="1"/>
          </p:cNvSpPr>
          <p:nvPr/>
        </p:nvSpPr>
        <p:spPr bwMode="auto">
          <a:xfrm>
            <a:off x="2073339" y="5066383"/>
            <a:ext cx="2419350" cy="523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zh-TW" sz="1400" b="1" dirty="0">
                <a:solidFill>
                  <a:prstClr val="black"/>
                </a:solidFill>
              </a:rPr>
              <a:t>2x 15 mg</a:t>
            </a:r>
          </a:p>
          <a:p>
            <a:pPr algn="ctr"/>
            <a:r>
              <a:rPr lang="en-US" altLang="zh-TW" sz="1400" dirty="0">
                <a:solidFill>
                  <a:prstClr val="black"/>
                </a:solidFill>
              </a:rPr>
              <a:t>3 </a:t>
            </a:r>
            <a:r>
              <a:rPr lang="en-US" altLang="zh-TW" sz="1400" dirty="0" err="1">
                <a:solidFill>
                  <a:prstClr val="black"/>
                </a:solidFill>
              </a:rPr>
              <a:t>Wochen</a:t>
            </a:r>
            <a:endParaRPr lang="en-US" altLang="zh-TW" sz="1400" dirty="0">
              <a:solidFill>
                <a:prstClr val="black"/>
              </a:solidFill>
            </a:endParaRPr>
          </a:p>
        </p:txBody>
      </p:sp>
      <p:sp>
        <p:nvSpPr>
          <p:cNvPr id="30" name="Rechteck 29"/>
          <p:cNvSpPr/>
          <p:nvPr/>
        </p:nvSpPr>
        <p:spPr>
          <a:xfrm>
            <a:off x="4527614" y="5043412"/>
            <a:ext cx="2290785" cy="581025"/>
          </a:xfrm>
          <a:prstGeom prst="rect">
            <a:avLst/>
          </a:prstGeom>
          <a:solidFill>
            <a:srgbClr val="CDA5D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a:solidFill>
                <a:prstClr val="white"/>
              </a:solidFill>
              <a:ea typeface="Verdana" pitchFamily="34" charset="0"/>
              <a:cs typeface="Verdana" pitchFamily="34" charset="0"/>
            </a:endParaRPr>
          </a:p>
        </p:txBody>
      </p:sp>
      <p:sp>
        <p:nvSpPr>
          <p:cNvPr id="31" name="TextBox 59"/>
          <p:cNvSpPr txBox="1">
            <a:spLocks noChangeArrowheads="1"/>
          </p:cNvSpPr>
          <p:nvPr/>
        </p:nvSpPr>
        <p:spPr bwMode="auto">
          <a:xfrm>
            <a:off x="4638739" y="5179727"/>
            <a:ext cx="2420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zh-TW" sz="1400" b="1" dirty="0">
                <a:solidFill>
                  <a:srgbClr val="000000"/>
                </a:solidFill>
              </a:rPr>
              <a:t>1x 20 mg </a:t>
            </a:r>
            <a:r>
              <a:rPr lang="en-US" altLang="zh-TW" sz="1400" b="1" dirty="0" err="1">
                <a:solidFill>
                  <a:srgbClr val="000000"/>
                </a:solidFill>
              </a:rPr>
              <a:t>Rivaroxaban</a:t>
            </a:r>
            <a:endParaRPr lang="en-US" altLang="zh-TW" sz="1400" b="1" dirty="0">
              <a:solidFill>
                <a:srgbClr val="000000"/>
              </a:solidFill>
            </a:endParaRPr>
          </a:p>
        </p:txBody>
      </p:sp>
      <p:sp>
        <p:nvSpPr>
          <p:cNvPr id="32" name="Gleichschenkliges Dreieck 31"/>
          <p:cNvSpPr/>
          <p:nvPr/>
        </p:nvSpPr>
        <p:spPr>
          <a:xfrm rot="5400000">
            <a:off x="6553586" y="5241850"/>
            <a:ext cx="720725" cy="184150"/>
          </a:xfrm>
          <a:prstGeom prst="triangle">
            <a:avLst/>
          </a:prstGeom>
          <a:solidFill>
            <a:srgbClr val="CDA5D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a:solidFill>
                <a:prstClr val="white"/>
              </a:solidFill>
              <a:ea typeface="Verdana" pitchFamily="34" charset="0"/>
              <a:cs typeface="Verdana" pitchFamily="34" charset="0"/>
            </a:endParaRPr>
          </a:p>
        </p:txBody>
      </p:sp>
      <p:sp>
        <p:nvSpPr>
          <p:cNvPr id="33" name="Gleichschenkliges Dreieck 32"/>
          <p:cNvSpPr/>
          <p:nvPr/>
        </p:nvSpPr>
        <p:spPr>
          <a:xfrm rot="5400000">
            <a:off x="6546630" y="6093521"/>
            <a:ext cx="720725" cy="184150"/>
          </a:xfrm>
          <a:prstGeom prst="triangle">
            <a:avLst/>
          </a:prstGeom>
          <a:solidFill>
            <a:srgbClr val="E75F8E">
              <a:alpha val="70000"/>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a:solidFill>
                <a:prstClr val="white"/>
              </a:solidFill>
              <a:ea typeface="Verdana" pitchFamily="34" charset="0"/>
              <a:cs typeface="Verdana" pitchFamily="34" charset="0"/>
            </a:endParaRPr>
          </a:p>
        </p:txBody>
      </p:sp>
      <p:sp>
        <p:nvSpPr>
          <p:cNvPr id="34" name="Rechteck 33"/>
          <p:cNvSpPr/>
          <p:nvPr/>
        </p:nvSpPr>
        <p:spPr>
          <a:xfrm>
            <a:off x="2112729" y="1321841"/>
            <a:ext cx="4707172" cy="586110"/>
          </a:xfrm>
          <a:prstGeom prst="rect">
            <a:avLst/>
          </a:prstGeom>
          <a:solidFill>
            <a:schemeClr val="bg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a:solidFill>
                <a:prstClr val="white"/>
              </a:solidFill>
              <a:ea typeface="Verdana" pitchFamily="34" charset="0"/>
              <a:cs typeface="Verdana" pitchFamily="34" charset="0"/>
            </a:endParaRPr>
          </a:p>
        </p:txBody>
      </p:sp>
      <p:sp>
        <p:nvSpPr>
          <p:cNvPr id="35" name="Rechteck 34"/>
          <p:cNvSpPr/>
          <p:nvPr/>
        </p:nvSpPr>
        <p:spPr>
          <a:xfrm>
            <a:off x="2112728" y="968955"/>
            <a:ext cx="900112" cy="581025"/>
          </a:xfrm>
          <a:prstGeom prst="rect">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a:solidFill>
                <a:prstClr val="white"/>
              </a:solidFill>
              <a:ea typeface="Verdana" pitchFamily="34" charset="0"/>
              <a:cs typeface="Verdana" pitchFamily="34" charset="0"/>
            </a:endParaRPr>
          </a:p>
        </p:txBody>
      </p:sp>
      <p:sp>
        <p:nvSpPr>
          <p:cNvPr id="36" name="TextBox 59"/>
          <p:cNvSpPr txBox="1">
            <a:spLocks noChangeArrowheads="1"/>
          </p:cNvSpPr>
          <p:nvPr/>
        </p:nvSpPr>
        <p:spPr bwMode="auto">
          <a:xfrm>
            <a:off x="1999283" y="997858"/>
            <a:ext cx="1163201" cy="523220"/>
          </a:xfrm>
          <a:prstGeom prst="rect">
            <a:avLst/>
          </a:prstGeom>
          <a:noFill/>
          <a:ln>
            <a:noFill/>
          </a:ln>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zh-TW" sz="1400" b="1" dirty="0" smtClean="0">
                <a:solidFill>
                  <a:prstClr val="black"/>
                </a:solidFill>
              </a:rPr>
              <a:t>NMH</a:t>
            </a:r>
            <a:endParaRPr lang="en-US" altLang="zh-TW" sz="1400" b="1" dirty="0">
              <a:solidFill>
                <a:prstClr val="black"/>
              </a:solidFill>
            </a:endParaRPr>
          </a:p>
          <a:p>
            <a:pPr algn="ctr"/>
            <a:r>
              <a:rPr lang="en-US" altLang="zh-TW" sz="1400" dirty="0" smtClean="0">
                <a:solidFill>
                  <a:prstClr val="black"/>
                </a:solidFill>
              </a:rPr>
              <a:t>&gt; 5 d</a:t>
            </a:r>
            <a:endParaRPr lang="en-US" altLang="zh-TW" sz="1400" dirty="0">
              <a:solidFill>
                <a:prstClr val="black"/>
              </a:solidFill>
            </a:endParaRPr>
          </a:p>
        </p:txBody>
      </p:sp>
      <p:sp>
        <p:nvSpPr>
          <p:cNvPr id="37" name="TextBox 59"/>
          <p:cNvSpPr txBox="1">
            <a:spLocks noChangeArrowheads="1"/>
          </p:cNvSpPr>
          <p:nvPr/>
        </p:nvSpPr>
        <p:spPr bwMode="auto">
          <a:xfrm>
            <a:off x="3118945" y="1441738"/>
            <a:ext cx="28146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zh-TW" sz="1600" b="1" dirty="0" smtClean="0">
                <a:solidFill>
                  <a:srgbClr val="000000"/>
                </a:solidFill>
                <a:latin typeface="Avenir Black Oblique"/>
                <a:cs typeface="Avenir Black Oblique"/>
              </a:rPr>
              <a:t>VKA</a:t>
            </a:r>
            <a:endParaRPr lang="en-US" altLang="zh-TW" sz="1600" b="1" dirty="0">
              <a:solidFill>
                <a:srgbClr val="000000"/>
              </a:solidFill>
              <a:latin typeface="Avenir Light"/>
              <a:cs typeface="Avenir Light"/>
            </a:endParaRPr>
          </a:p>
        </p:txBody>
      </p:sp>
      <p:sp>
        <p:nvSpPr>
          <p:cNvPr id="38" name="Gleichschenkliges Dreieck 37"/>
          <p:cNvSpPr/>
          <p:nvPr/>
        </p:nvSpPr>
        <p:spPr>
          <a:xfrm rot="5400000">
            <a:off x="6550112" y="1526950"/>
            <a:ext cx="720725" cy="184150"/>
          </a:xfrm>
          <a:prstGeom prst="triangle">
            <a:avLst/>
          </a:prstGeom>
          <a:solidFill>
            <a:srgbClr val="BFBFB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a:solidFill>
                <a:prstClr val="white"/>
              </a:solidFill>
              <a:ea typeface="Verdana" pitchFamily="34" charset="0"/>
              <a:cs typeface="Verdana" pitchFamily="34" charset="0"/>
            </a:endParaRPr>
          </a:p>
        </p:txBody>
      </p:sp>
      <p:sp>
        <p:nvSpPr>
          <p:cNvPr id="39" name="Textfeld 38"/>
          <p:cNvSpPr txBox="1"/>
          <p:nvPr/>
        </p:nvSpPr>
        <p:spPr>
          <a:xfrm>
            <a:off x="2052013" y="2167951"/>
            <a:ext cx="1120820" cy="369332"/>
          </a:xfrm>
          <a:prstGeom prst="rect">
            <a:avLst/>
          </a:prstGeom>
          <a:noFill/>
        </p:spPr>
        <p:txBody>
          <a:bodyPr wrap="none" rtlCol="0">
            <a:spAutoFit/>
          </a:bodyPr>
          <a:lstStyle/>
          <a:p>
            <a:r>
              <a:rPr lang="de-DE" b="1" u="sng" dirty="0" err="1" smtClean="0"/>
              <a:t>Switching</a:t>
            </a:r>
            <a:endParaRPr lang="de-DE" b="1" u="sng" dirty="0"/>
          </a:p>
        </p:txBody>
      </p:sp>
      <p:sp>
        <p:nvSpPr>
          <p:cNvPr id="40" name="Textfeld 39"/>
          <p:cNvSpPr txBox="1"/>
          <p:nvPr/>
        </p:nvSpPr>
        <p:spPr>
          <a:xfrm>
            <a:off x="2052013" y="4495875"/>
            <a:ext cx="2287067" cy="369332"/>
          </a:xfrm>
          <a:prstGeom prst="rect">
            <a:avLst/>
          </a:prstGeom>
          <a:noFill/>
        </p:spPr>
        <p:txBody>
          <a:bodyPr wrap="none" rtlCol="0">
            <a:spAutoFit/>
          </a:bodyPr>
          <a:lstStyle/>
          <a:p>
            <a:r>
              <a:rPr lang="de-DE" b="1" u="sng" dirty="0" smtClean="0"/>
              <a:t>Single-Drug-Approach</a:t>
            </a:r>
            <a:endParaRPr lang="de-DE" b="1" u="sng" dirty="0"/>
          </a:p>
        </p:txBody>
      </p:sp>
      <p:sp>
        <p:nvSpPr>
          <p:cNvPr id="2" name="Textfeld 1"/>
          <p:cNvSpPr txBox="1"/>
          <p:nvPr/>
        </p:nvSpPr>
        <p:spPr>
          <a:xfrm>
            <a:off x="6999675" y="2593374"/>
            <a:ext cx="992579" cy="461665"/>
          </a:xfrm>
          <a:prstGeom prst="rect">
            <a:avLst/>
          </a:prstGeom>
          <a:noFill/>
        </p:spPr>
        <p:txBody>
          <a:bodyPr wrap="none" rtlCol="0">
            <a:spAutoFit/>
          </a:bodyPr>
          <a:lstStyle/>
          <a:p>
            <a:pPr marL="171450" indent="-171450">
              <a:buFont typeface="Arial"/>
              <a:buChar char="•"/>
            </a:pPr>
            <a:r>
              <a:rPr lang="de-DE" sz="1200" dirty="0" smtClean="0"/>
              <a:t>≥80a</a:t>
            </a:r>
          </a:p>
          <a:p>
            <a:pPr marL="171450" indent="-171450">
              <a:buFont typeface="Arial"/>
              <a:buChar char="•"/>
            </a:pPr>
            <a:r>
              <a:rPr lang="de-DE" sz="1200" dirty="0" err="1" smtClean="0"/>
              <a:t>Verapamil</a:t>
            </a:r>
            <a:endParaRPr lang="de-DE" sz="1200" dirty="0"/>
          </a:p>
        </p:txBody>
      </p:sp>
      <p:sp>
        <p:nvSpPr>
          <p:cNvPr id="3" name="Textfeld 2"/>
          <p:cNvSpPr txBox="1"/>
          <p:nvPr/>
        </p:nvSpPr>
        <p:spPr>
          <a:xfrm>
            <a:off x="8143290" y="2649564"/>
            <a:ext cx="1042773" cy="338554"/>
          </a:xfrm>
          <a:prstGeom prst="rect">
            <a:avLst/>
          </a:prstGeom>
          <a:noFill/>
        </p:spPr>
        <p:txBody>
          <a:bodyPr wrap="none" rtlCol="0">
            <a:spAutoFit/>
          </a:bodyPr>
          <a:lstStyle/>
          <a:p>
            <a:r>
              <a:rPr lang="de-DE" sz="1600" dirty="0" smtClean="0"/>
              <a:t>2x 110 mg</a:t>
            </a:r>
            <a:endParaRPr lang="de-DE" sz="1600" dirty="0"/>
          </a:p>
        </p:txBody>
      </p:sp>
      <p:sp>
        <p:nvSpPr>
          <p:cNvPr id="42" name="Textfeld 41"/>
          <p:cNvSpPr txBox="1"/>
          <p:nvPr/>
        </p:nvSpPr>
        <p:spPr>
          <a:xfrm>
            <a:off x="6986359" y="3502330"/>
            <a:ext cx="1556836" cy="646331"/>
          </a:xfrm>
          <a:prstGeom prst="rect">
            <a:avLst/>
          </a:prstGeom>
          <a:noFill/>
        </p:spPr>
        <p:txBody>
          <a:bodyPr wrap="none" rtlCol="0">
            <a:spAutoFit/>
          </a:bodyPr>
          <a:lstStyle/>
          <a:p>
            <a:pPr marL="171450" indent="-171450">
              <a:buFont typeface="Arial"/>
              <a:buChar char="•"/>
            </a:pPr>
            <a:r>
              <a:rPr lang="de-DE" sz="1200" dirty="0" smtClean="0"/>
              <a:t>GFR30-50 ml/min</a:t>
            </a:r>
          </a:p>
          <a:p>
            <a:pPr marL="171450" indent="-171450">
              <a:buFont typeface="Arial"/>
              <a:buChar char="•"/>
            </a:pPr>
            <a:r>
              <a:rPr lang="de-DE" sz="1200" dirty="0" smtClean="0"/>
              <a:t>&lt; 60 kg</a:t>
            </a:r>
          </a:p>
          <a:p>
            <a:pPr marL="171450" indent="-171450">
              <a:buFont typeface="Arial"/>
              <a:buChar char="•"/>
            </a:pPr>
            <a:r>
              <a:rPr lang="de-DE" sz="1200" dirty="0" smtClean="0"/>
              <a:t>Potente P-</a:t>
            </a:r>
            <a:r>
              <a:rPr lang="de-DE" sz="1200" dirty="0" err="1" smtClean="0"/>
              <a:t>gp</a:t>
            </a:r>
            <a:r>
              <a:rPr lang="de-DE" sz="1200" dirty="0" smtClean="0"/>
              <a:t>-</a:t>
            </a:r>
            <a:r>
              <a:rPr lang="de-DE" sz="1200" dirty="0" err="1" smtClean="0"/>
              <a:t>Inhib</a:t>
            </a:r>
            <a:r>
              <a:rPr lang="de-DE" sz="1200" dirty="0" smtClean="0"/>
              <a:t>. </a:t>
            </a:r>
            <a:endParaRPr lang="de-DE" sz="1200" dirty="0"/>
          </a:p>
        </p:txBody>
      </p:sp>
      <p:sp>
        <p:nvSpPr>
          <p:cNvPr id="43" name="Textfeld 42"/>
          <p:cNvSpPr txBox="1"/>
          <p:nvPr/>
        </p:nvSpPr>
        <p:spPr>
          <a:xfrm>
            <a:off x="8239817" y="3635623"/>
            <a:ext cx="938779" cy="338554"/>
          </a:xfrm>
          <a:prstGeom prst="rect">
            <a:avLst/>
          </a:prstGeom>
          <a:noFill/>
        </p:spPr>
        <p:txBody>
          <a:bodyPr wrap="none" rtlCol="0">
            <a:spAutoFit/>
          </a:bodyPr>
          <a:lstStyle/>
          <a:p>
            <a:r>
              <a:rPr lang="de-DE" sz="1600" dirty="0"/>
              <a:t>1</a:t>
            </a:r>
            <a:r>
              <a:rPr lang="de-DE" sz="1600" dirty="0" smtClean="0"/>
              <a:t>x 30 mg</a:t>
            </a:r>
            <a:endParaRPr lang="de-DE" sz="1600" dirty="0"/>
          </a:p>
        </p:txBody>
      </p:sp>
      <p:sp>
        <p:nvSpPr>
          <p:cNvPr id="45" name="Textfeld 44"/>
          <p:cNvSpPr txBox="1"/>
          <p:nvPr/>
        </p:nvSpPr>
        <p:spPr>
          <a:xfrm>
            <a:off x="7059677" y="6461685"/>
            <a:ext cx="1249260" cy="307777"/>
          </a:xfrm>
          <a:prstGeom prst="rect">
            <a:avLst/>
          </a:prstGeom>
          <a:noFill/>
        </p:spPr>
        <p:txBody>
          <a:bodyPr wrap="none" rtlCol="0">
            <a:spAutoFit/>
          </a:bodyPr>
          <a:lstStyle/>
          <a:p>
            <a:r>
              <a:rPr lang="de-DE" sz="1400" dirty="0" smtClean="0"/>
              <a:t>KI &lt; 15 ml/min</a:t>
            </a:r>
            <a:endParaRPr lang="de-DE" sz="1400" dirty="0"/>
          </a:p>
        </p:txBody>
      </p:sp>
      <p:sp>
        <p:nvSpPr>
          <p:cNvPr id="46" name="Textfeld 45"/>
          <p:cNvSpPr txBox="1"/>
          <p:nvPr/>
        </p:nvSpPr>
        <p:spPr>
          <a:xfrm>
            <a:off x="7059677" y="4163167"/>
            <a:ext cx="1249260" cy="307777"/>
          </a:xfrm>
          <a:prstGeom prst="rect">
            <a:avLst/>
          </a:prstGeom>
          <a:noFill/>
        </p:spPr>
        <p:txBody>
          <a:bodyPr wrap="none" rtlCol="0">
            <a:spAutoFit/>
          </a:bodyPr>
          <a:lstStyle/>
          <a:p>
            <a:r>
              <a:rPr lang="de-DE" sz="1400" dirty="0" smtClean="0"/>
              <a:t>KI &lt; 30 ml/min</a:t>
            </a:r>
            <a:endParaRPr lang="de-DE" sz="1400" dirty="0"/>
          </a:p>
        </p:txBody>
      </p:sp>
      <p:sp>
        <p:nvSpPr>
          <p:cNvPr id="6" name="Freihandform 5"/>
          <p:cNvSpPr/>
          <p:nvPr/>
        </p:nvSpPr>
        <p:spPr>
          <a:xfrm>
            <a:off x="2056000" y="839413"/>
            <a:ext cx="2551160" cy="5855007"/>
          </a:xfrm>
          <a:custGeom>
            <a:avLst/>
            <a:gdLst>
              <a:gd name="connsiteX0" fmla="*/ 0 w 2551160"/>
              <a:gd name="connsiteY0" fmla="*/ 0 h 5855007"/>
              <a:gd name="connsiteX1" fmla="*/ 11238 w 2551160"/>
              <a:gd name="connsiteY1" fmla="*/ 5832531 h 5855007"/>
              <a:gd name="connsiteX2" fmla="*/ 1180052 w 2551160"/>
              <a:gd name="connsiteY2" fmla="*/ 5855007 h 5855007"/>
              <a:gd name="connsiteX3" fmla="*/ 1180052 w 2551160"/>
              <a:gd name="connsiteY3" fmla="*/ 4933489 h 5855007"/>
              <a:gd name="connsiteX4" fmla="*/ 2551160 w 2551160"/>
              <a:gd name="connsiteY4" fmla="*/ 4922251 h 5855007"/>
              <a:gd name="connsiteX5" fmla="*/ 2539922 w 2551160"/>
              <a:gd name="connsiteY5" fmla="*/ 4113114 h 5855007"/>
              <a:gd name="connsiteX6" fmla="*/ 1033950 w 2551160"/>
              <a:gd name="connsiteY6" fmla="*/ 4124352 h 5855007"/>
              <a:gd name="connsiteX7" fmla="*/ 1045189 w 2551160"/>
              <a:gd name="connsiteY7" fmla="*/ 11238 h 5855007"/>
              <a:gd name="connsiteX8" fmla="*/ 0 w 2551160"/>
              <a:gd name="connsiteY8" fmla="*/ 0 h 585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1160" h="5855007">
                <a:moveTo>
                  <a:pt x="0" y="0"/>
                </a:moveTo>
                <a:lnTo>
                  <a:pt x="11238" y="5832531"/>
                </a:lnTo>
                <a:lnTo>
                  <a:pt x="1180052" y="5855007"/>
                </a:lnTo>
                <a:lnTo>
                  <a:pt x="1180052" y="4933489"/>
                </a:lnTo>
                <a:lnTo>
                  <a:pt x="2551160" y="4922251"/>
                </a:lnTo>
                <a:lnTo>
                  <a:pt x="2539922" y="4113114"/>
                </a:lnTo>
                <a:lnTo>
                  <a:pt x="1033950" y="4124352"/>
                </a:lnTo>
                <a:cubicBezTo>
                  <a:pt x="1037696" y="2753314"/>
                  <a:pt x="1041443" y="1382276"/>
                  <a:pt x="1045189" y="11238"/>
                </a:cubicBezTo>
                <a:lnTo>
                  <a:pt x="0" y="0"/>
                </a:lnTo>
                <a:close/>
              </a:path>
            </a:pathLst>
          </a:custGeom>
          <a:noFill/>
          <a:ln w="12700" cmpd="sng">
            <a:solidFill>
              <a:schemeClr val="tx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8" name="Titel 1"/>
          <p:cNvSpPr txBox="1">
            <a:spLocks/>
          </p:cNvSpPr>
          <p:nvPr/>
        </p:nvSpPr>
        <p:spPr>
          <a:xfrm>
            <a:off x="5031153" y="145626"/>
            <a:ext cx="4493837" cy="660144"/>
          </a:xfrm>
          <a:prstGeom prst="rect">
            <a:avLst/>
          </a:prstGeom>
          <a:solidFill>
            <a:schemeClr val="bg1">
              <a:lumMod val="95000"/>
              <a:alpha val="29000"/>
            </a:schemeClr>
          </a:solidFill>
        </p:spPr>
        <p:txBody>
          <a:bodyPr vert="horz" wrap="square" lIns="360000" tIns="72000" rIns="360000" bIns="216000" rtlCol="0" anchor="t" anchorCtr="0">
            <a:spAutoFit/>
          </a:bodyPr>
          <a:lstStyle>
            <a:lvl1pPr algn="l" defTabSz="457200" rtl="0" eaLnBrk="1" latinLnBrk="0" hangingPunct="1">
              <a:spcBef>
                <a:spcPct val="0"/>
              </a:spcBef>
              <a:buNone/>
              <a:defRPr sz="2400" b="1" kern="1200" baseline="0">
                <a:solidFill>
                  <a:schemeClr val="tx2"/>
                </a:solidFill>
                <a:latin typeface="+mj-lt"/>
                <a:ea typeface="+mj-ea"/>
                <a:cs typeface="+mj-cs"/>
              </a:defRPr>
            </a:lvl1pPr>
          </a:lstStyle>
          <a:p>
            <a:pPr algn="ctr"/>
            <a:r>
              <a:rPr lang="de-DE" b="0" dirty="0" smtClean="0">
                <a:solidFill>
                  <a:srgbClr val="000000"/>
                </a:solidFill>
              </a:rPr>
              <a:t>Antikoagulation</a:t>
            </a:r>
            <a:endParaRPr lang="de-DE" b="0" dirty="0">
              <a:solidFill>
                <a:srgbClr val="000000"/>
              </a:solidFill>
            </a:endParaRPr>
          </a:p>
        </p:txBody>
      </p:sp>
    </p:spTree>
    <p:extLst>
      <p:ext uri="{BB962C8B-B14F-4D97-AF65-F5344CB8AC3E}">
        <p14:creationId xmlns:p14="http://schemas.microsoft.com/office/powerpoint/2010/main" val="212637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1" nodeType="clickEffect">
                                  <p:stCondLst>
                                    <p:cond delay="0"/>
                                  </p:stCondLst>
                                  <p:childTnLst>
                                    <p:set>
                                      <p:cBhvr>
                                        <p:cTn id="7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p:bldP spid="19" grpId="0"/>
      <p:bldP spid="20" grpId="0"/>
      <p:bldP spid="21" grpId="0"/>
      <p:bldP spid="22" grpId="0" animBg="1"/>
      <p:bldP spid="23" grpId="0" animBg="1"/>
      <p:bldP spid="24" grpId="0" animBg="1"/>
      <p:bldP spid="25" grpId="0" animBg="1"/>
      <p:bldP spid="26" grpId="0" animBg="1"/>
      <p:bldP spid="27" grpId="0"/>
      <p:bldP spid="28" grpId="0"/>
      <p:bldP spid="29" grpId="0"/>
      <p:bldP spid="30" grpId="0" animBg="1"/>
      <p:bldP spid="31" grpId="0"/>
      <p:bldP spid="32" grpId="0" animBg="1"/>
      <p:bldP spid="33" grpId="0" animBg="1"/>
      <p:bldP spid="39" grpId="0"/>
      <p:bldP spid="40" grpId="0"/>
      <p:bldP spid="2" grpId="0"/>
      <p:bldP spid="3" grpId="0"/>
      <p:bldP spid="42" grpId="0"/>
      <p:bldP spid="43" grpId="0"/>
      <p:bldP spid="45" grpId="0"/>
      <p:bldP spid="46" grpId="0"/>
      <p:bldP spid="6" grpId="0" animBg="1"/>
      <p:bldP spid="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hteck 110"/>
          <p:cNvSpPr/>
          <p:nvPr/>
        </p:nvSpPr>
        <p:spPr>
          <a:xfrm>
            <a:off x="0" y="0"/>
            <a:ext cx="9144000" cy="1181443"/>
          </a:xfrm>
          <a:prstGeom prst="rect">
            <a:avLst/>
          </a:prstGeom>
          <a:solidFill>
            <a:schemeClr val="bg1">
              <a:lumMod val="95000"/>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x</a:t>
            </a:r>
            <a:endParaRPr lang="de-DE" dirty="0"/>
          </a:p>
        </p:txBody>
      </p:sp>
      <p:grpSp>
        <p:nvGrpSpPr>
          <p:cNvPr id="2" name="Gruppierung 1"/>
          <p:cNvGrpSpPr/>
          <p:nvPr/>
        </p:nvGrpSpPr>
        <p:grpSpPr>
          <a:xfrm>
            <a:off x="758617" y="1737491"/>
            <a:ext cx="8733556" cy="4901722"/>
            <a:chOff x="847517" y="1429709"/>
            <a:chExt cx="8733556" cy="4901722"/>
          </a:xfrm>
        </p:grpSpPr>
        <p:sp>
          <p:nvSpPr>
            <p:cNvPr id="3" name="Rechteck 2"/>
            <p:cNvSpPr/>
            <p:nvPr/>
          </p:nvSpPr>
          <p:spPr>
            <a:xfrm>
              <a:off x="2193694" y="1525988"/>
              <a:ext cx="1738208" cy="4006597"/>
            </a:xfrm>
            <a:prstGeom prst="rect">
              <a:avLst/>
            </a:prstGeom>
            <a:solidFill>
              <a:schemeClr val="bg1"/>
            </a:solidFill>
            <a:ln w="19050" cmpd="sng">
              <a:solidFill>
                <a:srgbClr val="FF6C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a:solidFill>
                  <a:prstClr val="black"/>
                </a:solidFill>
                <a:cs typeface="Arial"/>
              </a:endParaRPr>
            </a:p>
          </p:txBody>
        </p:sp>
        <p:sp>
          <p:nvSpPr>
            <p:cNvPr id="4" name="Textfeld 3"/>
            <p:cNvSpPr txBox="1"/>
            <p:nvPr/>
          </p:nvSpPr>
          <p:spPr>
            <a:xfrm>
              <a:off x="5746127" y="1560715"/>
              <a:ext cx="2929290" cy="1200329"/>
            </a:xfrm>
            <a:prstGeom prst="rect">
              <a:avLst/>
            </a:prstGeom>
            <a:noFill/>
          </p:spPr>
          <p:txBody>
            <a:bodyPr wrap="square" rtlCol="0">
              <a:spAutoFit/>
            </a:bodyPr>
            <a:lstStyle/>
            <a:p>
              <a:pPr defTabSz="457200"/>
              <a:r>
                <a:rPr lang="de-DE" b="1" dirty="0" err="1" smtClean="0">
                  <a:solidFill>
                    <a:prstClr val="black"/>
                  </a:solidFill>
                  <a:cs typeface="Arial"/>
                </a:rPr>
                <a:t>Metaanalalyse</a:t>
              </a:r>
              <a:r>
                <a:rPr lang="de-DE" b="1" dirty="0" smtClean="0">
                  <a:solidFill>
                    <a:prstClr val="black"/>
                  </a:solidFill>
                  <a:cs typeface="Arial"/>
                </a:rPr>
                <a:t>:</a:t>
              </a:r>
            </a:p>
            <a:p>
              <a:pPr defTabSz="457200"/>
              <a:r>
                <a:rPr lang="de-DE" b="1" dirty="0" smtClean="0">
                  <a:solidFill>
                    <a:prstClr val="black"/>
                  </a:solidFill>
                  <a:cs typeface="Arial"/>
                </a:rPr>
                <a:t>15</a:t>
              </a:r>
              <a:r>
                <a:rPr lang="de-DE" dirty="0" smtClean="0">
                  <a:solidFill>
                    <a:prstClr val="black"/>
                  </a:solidFill>
                  <a:cs typeface="Arial"/>
                </a:rPr>
                <a:t> Studien</a:t>
              </a:r>
            </a:p>
            <a:p>
              <a:r>
                <a:rPr lang="de-DE" b="1" dirty="0">
                  <a:solidFill>
                    <a:prstClr val="black"/>
                  </a:solidFill>
                  <a:cs typeface="Arial"/>
                </a:rPr>
                <a:t>27.237</a:t>
              </a:r>
              <a:r>
                <a:rPr lang="de-DE" dirty="0">
                  <a:solidFill>
                    <a:prstClr val="black"/>
                  </a:solidFill>
                  <a:cs typeface="Arial"/>
                </a:rPr>
                <a:t> </a:t>
              </a:r>
              <a:r>
                <a:rPr lang="de-DE" dirty="0" smtClean="0">
                  <a:solidFill>
                    <a:prstClr val="black"/>
                  </a:solidFill>
                  <a:cs typeface="Arial"/>
                </a:rPr>
                <a:t>Patienten</a:t>
              </a:r>
              <a:endParaRPr lang="de-DE" dirty="0">
                <a:solidFill>
                  <a:prstClr val="black"/>
                </a:solidFill>
                <a:cs typeface="Arial"/>
              </a:endParaRPr>
            </a:p>
            <a:p>
              <a:pPr defTabSz="457200"/>
              <a:r>
                <a:rPr lang="de-DE" b="1" dirty="0">
                  <a:solidFill>
                    <a:prstClr val="black"/>
                  </a:solidFill>
                  <a:cs typeface="Arial"/>
                </a:rPr>
                <a:t>31</a:t>
              </a:r>
              <a:r>
                <a:rPr lang="de-DE" dirty="0">
                  <a:solidFill>
                    <a:prstClr val="black"/>
                  </a:solidFill>
                  <a:cs typeface="Arial"/>
                </a:rPr>
                <a:t> </a:t>
              </a:r>
              <a:r>
                <a:rPr lang="de-DE" dirty="0" smtClean="0">
                  <a:solidFill>
                    <a:prstClr val="black"/>
                  </a:solidFill>
                  <a:cs typeface="Arial"/>
                </a:rPr>
                <a:t>Behandlungsarme</a:t>
              </a:r>
              <a:endParaRPr lang="de-DE" dirty="0">
                <a:solidFill>
                  <a:prstClr val="black"/>
                </a:solidFill>
                <a:cs typeface="Arial"/>
              </a:endParaRPr>
            </a:p>
          </p:txBody>
        </p:sp>
        <p:grpSp>
          <p:nvGrpSpPr>
            <p:cNvPr id="5" name="Gruppierung 4"/>
            <p:cNvGrpSpPr/>
            <p:nvPr/>
          </p:nvGrpSpPr>
          <p:grpSpPr>
            <a:xfrm>
              <a:off x="2381250" y="1765300"/>
              <a:ext cx="101599" cy="815975"/>
              <a:chOff x="2698750" y="1797050"/>
              <a:chExt cx="152400" cy="800100"/>
            </a:xfrm>
          </p:grpSpPr>
          <p:cxnSp>
            <p:nvCxnSpPr>
              <p:cNvPr id="107" name="Gerade Verbindung 106"/>
              <p:cNvCxnSpPr/>
              <p:nvPr/>
            </p:nvCxnSpPr>
            <p:spPr>
              <a:xfrm>
                <a:off x="2774950" y="1797050"/>
                <a:ext cx="0" cy="80010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08" name="Gerade Verbindung 107"/>
              <p:cNvCxnSpPr/>
              <p:nvPr/>
            </p:nvCxnSpPr>
            <p:spPr>
              <a:xfrm>
                <a:off x="2698750" y="1800225"/>
                <a:ext cx="1524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09" name="Gerade Verbindung 108"/>
              <p:cNvCxnSpPr/>
              <p:nvPr/>
            </p:nvCxnSpPr>
            <p:spPr>
              <a:xfrm>
                <a:off x="2698750" y="2593975"/>
                <a:ext cx="1524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
          <p:nvSpPr>
            <p:cNvPr id="6" name="Raute 5"/>
            <p:cNvSpPr/>
            <p:nvPr/>
          </p:nvSpPr>
          <p:spPr>
            <a:xfrm>
              <a:off x="2371725" y="2114550"/>
              <a:ext cx="120650" cy="107950"/>
            </a:xfrm>
            <a:prstGeom prst="diamond">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a:solidFill>
                  <a:prstClr val="black"/>
                </a:solidFill>
                <a:cs typeface="Arial"/>
              </a:endParaRPr>
            </a:p>
          </p:txBody>
        </p:sp>
        <p:grpSp>
          <p:nvGrpSpPr>
            <p:cNvPr id="7" name="Gruppierung 6"/>
            <p:cNvGrpSpPr/>
            <p:nvPr/>
          </p:nvGrpSpPr>
          <p:grpSpPr>
            <a:xfrm>
              <a:off x="2828925" y="3425825"/>
              <a:ext cx="101599" cy="346075"/>
              <a:chOff x="2698750" y="1797050"/>
              <a:chExt cx="152400" cy="800100"/>
            </a:xfrm>
          </p:grpSpPr>
          <p:cxnSp>
            <p:nvCxnSpPr>
              <p:cNvPr id="104" name="Gerade Verbindung 103"/>
              <p:cNvCxnSpPr/>
              <p:nvPr/>
            </p:nvCxnSpPr>
            <p:spPr>
              <a:xfrm>
                <a:off x="2774950" y="1797050"/>
                <a:ext cx="0" cy="80010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05" name="Gerade Verbindung 104"/>
              <p:cNvCxnSpPr/>
              <p:nvPr/>
            </p:nvCxnSpPr>
            <p:spPr>
              <a:xfrm>
                <a:off x="2698750" y="1800225"/>
                <a:ext cx="1524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06" name="Gerade Verbindung 105"/>
              <p:cNvCxnSpPr/>
              <p:nvPr/>
            </p:nvCxnSpPr>
            <p:spPr>
              <a:xfrm>
                <a:off x="2698750" y="2593975"/>
                <a:ext cx="1524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
          <p:nvSpPr>
            <p:cNvPr id="8" name="Raute 7"/>
            <p:cNvSpPr/>
            <p:nvPr/>
          </p:nvSpPr>
          <p:spPr>
            <a:xfrm>
              <a:off x="2819400" y="3549650"/>
              <a:ext cx="120650" cy="107950"/>
            </a:xfrm>
            <a:prstGeom prst="diamond">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a:solidFill>
                  <a:prstClr val="black"/>
                </a:solidFill>
                <a:cs typeface="Arial"/>
              </a:endParaRPr>
            </a:p>
          </p:txBody>
        </p:sp>
        <p:grpSp>
          <p:nvGrpSpPr>
            <p:cNvPr id="9" name="Gruppierung 8"/>
            <p:cNvGrpSpPr/>
            <p:nvPr/>
          </p:nvGrpSpPr>
          <p:grpSpPr>
            <a:xfrm>
              <a:off x="3282950" y="3825875"/>
              <a:ext cx="101599" cy="371475"/>
              <a:chOff x="2698750" y="1797050"/>
              <a:chExt cx="152400" cy="800100"/>
            </a:xfrm>
          </p:grpSpPr>
          <p:cxnSp>
            <p:nvCxnSpPr>
              <p:cNvPr id="101" name="Gerade Verbindung 100"/>
              <p:cNvCxnSpPr/>
              <p:nvPr/>
            </p:nvCxnSpPr>
            <p:spPr>
              <a:xfrm>
                <a:off x="2774950" y="1797050"/>
                <a:ext cx="0" cy="80010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02" name="Gerade Verbindung 101"/>
              <p:cNvCxnSpPr/>
              <p:nvPr/>
            </p:nvCxnSpPr>
            <p:spPr>
              <a:xfrm>
                <a:off x="2698750" y="1800225"/>
                <a:ext cx="1524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03" name="Gerade Verbindung 102"/>
              <p:cNvCxnSpPr/>
              <p:nvPr/>
            </p:nvCxnSpPr>
            <p:spPr>
              <a:xfrm>
                <a:off x="2698750" y="2593975"/>
                <a:ext cx="1524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
          <p:nvSpPr>
            <p:cNvPr id="10" name="Raute 9"/>
            <p:cNvSpPr/>
            <p:nvPr/>
          </p:nvSpPr>
          <p:spPr>
            <a:xfrm>
              <a:off x="3273425" y="3956050"/>
              <a:ext cx="120650" cy="107950"/>
            </a:xfrm>
            <a:prstGeom prst="diamond">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a:solidFill>
                  <a:prstClr val="black"/>
                </a:solidFill>
                <a:cs typeface="Arial"/>
              </a:endParaRPr>
            </a:p>
          </p:txBody>
        </p:sp>
        <p:grpSp>
          <p:nvGrpSpPr>
            <p:cNvPr id="11" name="Gruppierung 10"/>
            <p:cNvGrpSpPr/>
            <p:nvPr/>
          </p:nvGrpSpPr>
          <p:grpSpPr>
            <a:xfrm>
              <a:off x="3743325" y="3962400"/>
              <a:ext cx="101599" cy="298450"/>
              <a:chOff x="2698750" y="1797050"/>
              <a:chExt cx="152400" cy="800100"/>
            </a:xfrm>
          </p:grpSpPr>
          <p:cxnSp>
            <p:nvCxnSpPr>
              <p:cNvPr id="98" name="Gerade Verbindung 97"/>
              <p:cNvCxnSpPr/>
              <p:nvPr/>
            </p:nvCxnSpPr>
            <p:spPr>
              <a:xfrm>
                <a:off x="2774950" y="1797050"/>
                <a:ext cx="0" cy="80010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99" name="Gerade Verbindung 98"/>
              <p:cNvCxnSpPr/>
              <p:nvPr/>
            </p:nvCxnSpPr>
            <p:spPr>
              <a:xfrm>
                <a:off x="2698750" y="1800225"/>
                <a:ext cx="1524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00" name="Gerade Verbindung 99"/>
              <p:cNvCxnSpPr/>
              <p:nvPr/>
            </p:nvCxnSpPr>
            <p:spPr>
              <a:xfrm>
                <a:off x="2698750" y="2593975"/>
                <a:ext cx="1524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
          <p:nvSpPr>
            <p:cNvPr id="12" name="Raute 11"/>
            <p:cNvSpPr/>
            <p:nvPr/>
          </p:nvSpPr>
          <p:spPr>
            <a:xfrm>
              <a:off x="3733800" y="4054475"/>
              <a:ext cx="120650" cy="107950"/>
            </a:xfrm>
            <a:prstGeom prst="diamond">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a:solidFill>
                  <a:prstClr val="black"/>
                </a:solidFill>
                <a:cs typeface="Arial"/>
              </a:endParaRPr>
            </a:p>
          </p:txBody>
        </p:sp>
        <p:grpSp>
          <p:nvGrpSpPr>
            <p:cNvPr id="13" name="Gruppierung 12"/>
            <p:cNvGrpSpPr/>
            <p:nvPr/>
          </p:nvGrpSpPr>
          <p:grpSpPr>
            <a:xfrm>
              <a:off x="4187825" y="4518025"/>
              <a:ext cx="101599" cy="219076"/>
              <a:chOff x="2698750" y="1797050"/>
              <a:chExt cx="152400" cy="800100"/>
            </a:xfrm>
          </p:grpSpPr>
          <p:cxnSp>
            <p:nvCxnSpPr>
              <p:cNvPr id="95" name="Gerade Verbindung 94"/>
              <p:cNvCxnSpPr/>
              <p:nvPr/>
            </p:nvCxnSpPr>
            <p:spPr>
              <a:xfrm>
                <a:off x="2774950" y="1797050"/>
                <a:ext cx="0" cy="80010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96" name="Gerade Verbindung 95"/>
              <p:cNvCxnSpPr/>
              <p:nvPr/>
            </p:nvCxnSpPr>
            <p:spPr>
              <a:xfrm>
                <a:off x="2698750" y="1800225"/>
                <a:ext cx="1524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97" name="Gerade Verbindung 96"/>
              <p:cNvCxnSpPr/>
              <p:nvPr/>
            </p:nvCxnSpPr>
            <p:spPr>
              <a:xfrm>
                <a:off x="2698750" y="2593975"/>
                <a:ext cx="1524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
          <p:nvSpPr>
            <p:cNvPr id="14" name="Raute 13"/>
            <p:cNvSpPr/>
            <p:nvPr/>
          </p:nvSpPr>
          <p:spPr>
            <a:xfrm>
              <a:off x="4178300" y="4572000"/>
              <a:ext cx="120650" cy="107950"/>
            </a:xfrm>
            <a:prstGeom prst="diamond">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a:solidFill>
                  <a:prstClr val="black"/>
                </a:solidFill>
                <a:cs typeface="Arial"/>
              </a:endParaRPr>
            </a:p>
          </p:txBody>
        </p:sp>
        <p:grpSp>
          <p:nvGrpSpPr>
            <p:cNvPr id="15" name="Gruppierung 14"/>
            <p:cNvGrpSpPr/>
            <p:nvPr/>
          </p:nvGrpSpPr>
          <p:grpSpPr>
            <a:xfrm>
              <a:off x="4647142" y="4622800"/>
              <a:ext cx="101599" cy="209550"/>
              <a:chOff x="2698750" y="1797050"/>
              <a:chExt cx="152400" cy="800100"/>
            </a:xfrm>
          </p:grpSpPr>
          <p:cxnSp>
            <p:nvCxnSpPr>
              <p:cNvPr id="92" name="Gerade Verbindung 91"/>
              <p:cNvCxnSpPr/>
              <p:nvPr/>
            </p:nvCxnSpPr>
            <p:spPr>
              <a:xfrm>
                <a:off x="2774950" y="1797050"/>
                <a:ext cx="0" cy="80010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Gerade Verbindung 92"/>
              <p:cNvCxnSpPr/>
              <p:nvPr/>
            </p:nvCxnSpPr>
            <p:spPr>
              <a:xfrm>
                <a:off x="2698750" y="1800225"/>
                <a:ext cx="1524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Gerade Verbindung 93"/>
              <p:cNvCxnSpPr/>
              <p:nvPr/>
            </p:nvCxnSpPr>
            <p:spPr>
              <a:xfrm>
                <a:off x="2698750" y="2593975"/>
                <a:ext cx="1524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
          <p:nvSpPr>
            <p:cNvPr id="16" name="Raute 15"/>
            <p:cNvSpPr/>
            <p:nvPr/>
          </p:nvSpPr>
          <p:spPr>
            <a:xfrm>
              <a:off x="4637617" y="4664075"/>
              <a:ext cx="120650" cy="107950"/>
            </a:xfrm>
            <a:prstGeom prst="diamond">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a:solidFill>
                  <a:prstClr val="black"/>
                </a:solidFill>
                <a:cs typeface="Arial"/>
              </a:endParaRPr>
            </a:p>
          </p:txBody>
        </p:sp>
        <p:grpSp>
          <p:nvGrpSpPr>
            <p:cNvPr id="17" name="Gruppierung 16"/>
            <p:cNvGrpSpPr/>
            <p:nvPr/>
          </p:nvGrpSpPr>
          <p:grpSpPr>
            <a:xfrm>
              <a:off x="5109633" y="4756150"/>
              <a:ext cx="101599" cy="149225"/>
              <a:chOff x="2698750" y="1797050"/>
              <a:chExt cx="152400" cy="800100"/>
            </a:xfrm>
          </p:grpSpPr>
          <p:cxnSp>
            <p:nvCxnSpPr>
              <p:cNvPr id="89" name="Gerade Verbindung 88"/>
              <p:cNvCxnSpPr/>
              <p:nvPr/>
            </p:nvCxnSpPr>
            <p:spPr>
              <a:xfrm>
                <a:off x="2774950" y="1797050"/>
                <a:ext cx="0" cy="80010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Gerade Verbindung 89"/>
              <p:cNvCxnSpPr/>
              <p:nvPr/>
            </p:nvCxnSpPr>
            <p:spPr>
              <a:xfrm>
                <a:off x="2698750" y="1800225"/>
                <a:ext cx="1524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Gerade Verbindung 90"/>
              <p:cNvCxnSpPr/>
              <p:nvPr/>
            </p:nvCxnSpPr>
            <p:spPr>
              <a:xfrm>
                <a:off x="2698750" y="2593975"/>
                <a:ext cx="1524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
          <p:nvSpPr>
            <p:cNvPr id="18" name="Raute 17"/>
            <p:cNvSpPr/>
            <p:nvPr/>
          </p:nvSpPr>
          <p:spPr>
            <a:xfrm>
              <a:off x="5100108" y="4778375"/>
              <a:ext cx="120650" cy="107950"/>
            </a:xfrm>
            <a:prstGeom prst="diamond">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a:solidFill>
                  <a:prstClr val="black"/>
                </a:solidFill>
                <a:cs typeface="Arial"/>
              </a:endParaRPr>
            </a:p>
          </p:txBody>
        </p:sp>
        <p:grpSp>
          <p:nvGrpSpPr>
            <p:cNvPr id="19" name="Gruppierung 18"/>
            <p:cNvGrpSpPr/>
            <p:nvPr/>
          </p:nvGrpSpPr>
          <p:grpSpPr>
            <a:xfrm>
              <a:off x="5553076" y="4629150"/>
              <a:ext cx="101599" cy="209550"/>
              <a:chOff x="2698750" y="1797050"/>
              <a:chExt cx="152400" cy="800100"/>
            </a:xfrm>
          </p:grpSpPr>
          <p:cxnSp>
            <p:nvCxnSpPr>
              <p:cNvPr id="86" name="Gerade Verbindung 85"/>
              <p:cNvCxnSpPr/>
              <p:nvPr/>
            </p:nvCxnSpPr>
            <p:spPr>
              <a:xfrm>
                <a:off x="2774950" y="1797050"/>
                <a:ext cx="0" cy="80010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Gerade Verbindung 86"/>
              <p:cNvCxnSpPr/>
              <p:nvPr/>
            </p:nvCxnSpPr>
            <p:spPr>
              <a:xfrm>
                <a:off x="2698750" y="1800225"/>
                <a:ext cx="1524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Gerade Verbindung 87"/>
              <p:cNvCxnSpPr/>
              <p:nvPr/>
            </p:nvCxnSpPr>
            <p:spPr>
              <a:xfrm>
                <a:off x="2698750" y="2593975"/>
                <a:ext cx="1524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
          <p:nvSpPr>
            <p:cNvPr id="20" name="Raute 19"/>
            <p:cNvSpPr/>
            <p:nvPr/>
          </p:nvSpPr>
          <p:spPr>
            <a:xfrm>
              <a:off x="5543551" y="4670425"/>
              <a:ext cx="120650" cy="107950"/>
            </a:xfrm>
            <a:prstGeom prst="diamond">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a:solidFill>
                  <a:prstClr val="black"/>
                </a:solidFill>
                <a:cs typeface="Arial"/>
              </a:endParaRPr>
            </a:p>
          </p:txBody>
        </p:sp>
        <p:grpSp>
          <p:nvGrpSpPr>
            <p:cNvPr id="21" name="Gruppierung 20"/>
            <p:cNvGrpSpPr/>
            <p:nvPr/>
          </p:nvGrpSpPr>
          <p:grpSpPr>
            <a:xfrm>
              <a:off x="6013450" y="4632325"/>
              <a:ext cx="101599" cy="200025"/>
              <a:chOff x="2698750" y="1797050"/>
              <a:chExt cx="152400" cy="800100"/>
            </a:xfrm>
          </p:grpSpPr>
          <p:cxnSp>
            <p:nvCxnSpPr>
              <p:cNvPr id="83" name="Gerade Verbindung 82"/>
              <p:cNvCxnSpPr/>
              <p:nvPr/>
            </p:nvCxnSpPr>
            <p:spPr>
              <a:xfrm>
                <a:off x="2774950" y="1797050"/>
                <a:ext cx="0" cy="80010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Gerade Verbindung 83"/>
              <p:cNvCxnSpPr/>
              <p:nvPr/>
            </p:nvCxnSpPr>
            <p:spPr>
              <a:xfrm>
                <a:off x="2698750" y="1800225"/>
                <a:ext cx="1524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Gerade Verbindung 84"/>
              <p:cNvCxnSpPr/>
              <p:nvPr/>
            </p:nvCxnSpPr>
            <p:spPr>
              <a:xfrm>
                <a:off x="2698750" y="2593975"/>
                <a:ext cx="1524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
          <p:nvSpPr>
            <p:cNvPr id="22" name="Raute 21"/>
            <p:cNvSpPr/>
            <p:nvPr/>
          </p:nvSpPr>
          <p:spPr>
            <a:xfrm>
              <a:off x="6003925" y="4673600"/>
              <a:ext cx="120650" cy="107950"/>
            </a:xfrm>
            <a:prstGeom prst="diamond">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a:solidFill>
                  <a:prstClr val="black"/>
                </a:solidFill>
                <a:cs typeface="Arial"/>
              </a:endParaRPr>
            </a:p>
          </p:txBody>
        </p:sp>
        <p:grpSp>
          <p:nvGrpSpPr>
            <p:cNvPr id="23" name="Gruppierung 22"/>
            <p:cNvGrpSpPr/>
            <p:nvPr/>
          </p:nvGrpSpPr>
          <p:grpSpPr>
            <a:xfrm>
              <a:off x="6467475" y="4848225"/>
              <a:ext cx="101599" cy="165100"/>
              <a:chOff x="2698750" y="1797050"/>
              <a:chExt cx="152400" cy="800100"/>
            </a:xfrm>
          </p:grpSpPr>
          <p:cxnSp>
            <p:nvCxnSpPr>
              <p:cNvPr id="80" name="Gerade Verbindung 79"/>
              <p:cNvCxnSpPr/>
              <p:nvPr/>
            </p:nvCxnSpPr>
            <p:spPr>
              <a:xfrm>
                <a:off x="2774950" y="1797050"/>
                <a:ext cx="0" cy="80010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Gerade Verbindung 80"/>
              <p:cNvCxnSpPr/>
              <p:nvPr/>
            </p:nvCxnSpPr>
            <p:spPr>
              <a:xfrm>
                <a:off x="2698750" y="1800225"/>
                <a:ext cx="1524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Gerade Verbindung 81"/>
              <p:cNvCxnSpPr/>
              <p:nvPr/>
            </p:nvCxnSpPr>
            <p:spPr>
              <a:xfrm>
                <a:off x="2698750" y="2593975"/>
                <a:ext cx="1524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
          <p:nvSpPr>
            <p:cNvPr id="24" name="Raute 23"/>
            <p:cNvSpPr/>
            <p:nvPr/>
          </p:nvSpPr>
          <p:spPr>
            <a:xfrm>
              <a:off x="6457950" y="4876800"/>
              <a:ext cx="120650" cy="107950"/>
            </a:xfrm>
            <a:prstGeom prst="diamond">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a:solidFill>
                  <a:prstClr val="black"/>
                </a:solidFill>
                <a:cs typeface="Arial"/>
              </a:endParaRPr>
            </a:p>
          </p:txBody>
        </p:sp>
        <p:grpSp>
          <p:nvGrpSpPr>
            <p:cNvPr id="25" name="Gruppierung 24"/>
            <p:cNvGrpSpPr/>
            <p:nvPr/>
          </p:nvGrpSpPr>
          <p:grpSpPr>
            <a:xfrm>
              <a:off x="6916209" y="4860925"/>
              <a:ext cx="101599" cy="142876"/>
              <a:chOff x="2698750" y="1797050"/>
              <a:chExt cx="152400" cy="800100"/>
            </a:xfrm>
          </p:grpSpPr>
          <p:cxnSp>
            <p:nvCxnSpPr>
              <p:cNvPr id="77" name="Gerade Verbindung 76"/>
              <p:cNvCxnSpPr/>
              <p:nvPr/>
            </p:nvCxnSpPr>
            <p:spPr>
              <a:xfrm>
                <a:off x="2774950" y="1797050"/>
                <a:ext cx="0" cy="80010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Gerade Verbindung 77"/>
              <p:cNvCxnSpPr/>
              <p:nvPr/>
            </p:nvCxnSpPr>
            <p:spPr>
              <a:xfrm>
                <a:off x="2698750" y="1800225"/>
                <a:ext cx="1524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Gerade Verbindung 78"/>
              <p:cNvCxnSpPr/>
              <p:nvPr/>
            </p:nvCxnSpPr>
            <p:spPr>
              <a:xfrm>
                <a:off x="2698750" y="2593975"/>
                <a:ext cx="1524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
          <p:nvSpPr>
            <p:cNvPr id="26" name="Raute 25"/>
            <p:cNvSpPr/>
            <p:nvPr/>
          </p:nvSpPr>
          <p:spPr>
            <a:xfrm>
              <a:off x="6906684" y="4879975"/>
              <a:ext cx="120650" cy="107950"/>
            </a:xfrm>
            <a:prstGeom prst="diamond">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a:solidFill>
                  <a:prstClr val="black"/>
                </a:solidFill>
                <a:cs typeface="Arial"/>
              </a:endParaRPr>
            </a:p>
          </p:txBody>
        </p:sp>
        <p:grpSp>
          <p:nvGrpSpPr>
            <p:cNvPr id="27" name="Gruppierung 26"/>
            <p:cNvGrpSpPr/>
            <p:nvPr/>
          </p:nvGrpSpPr>
          <p:grpSpPr>
            <a:xfrm>
              <a:off x="7364943" y="4743450"/>
              <a:ext cx="101599" cy="171450"/>
              <a:chOff x="2698750" y="1797050"/>
              <a:chExt cx="152400" cy="800100"/>
            </a:xfrm>
          </p:grpSpPr>
          <p:cxnSp>
            <p:nvCxnSpPr>
              <p:cNvPr id="74" name="Gerade Verbindung 73"/>
              <p:cNvCxnSpPr/>
              <p:nvPr/>
            </p:nvCxnSpPr>
            <p:spPr>
              <a:xfrm>
                <a:off x="2774950" y="1797050"/>
                <a:ext cx="0" cy="80010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Gerade Verbindung 74"/>
              <p:cNvCxnSpPr/>
              <p:nvPr/>
            </p:nvCxnSpPr>
            <p:spPr>
              <a:xfrm>
                <a:off x="2698750" y="1800225"/>
                <a:ext cx="1524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Gerade Verbindung 75"/>
              <p:cNvCxnSpPr/>
              <p:nvPr/>
            </p:nvCxnSpPr>
            <p:spPr>
              <a:xfrm>
                <a:off x="2698750" y="2593975"/>
                <a:ext cx="1524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
          <p:nvSpPr>
            <p:cNvPr id="28" name="Raute 27"/>
            <p:cNvSpPr/>
            <p:nvPr/>
          </p:nvSpPr>
          <p:spPr>
            <a:xfrm>
              <a:off x="7355418" y="4775200"/>
              <a:ext cx="120650" cy="107950"/>
            </a:xfrm>
            <a:prstGeom prst="diamond">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a:solidFill>
                  <a:prstClr val="black"/>
                </a:solidFill>
                <a:cs typeface="Arial"/>
              </a:endParaRPr>
            </a:p>
          </p:txBody>
        </p:sp>
        <p:sp>
          <p:nvSpPr>
            <p:cNvPr id="29" name="Line 18"/>
            <p:cNvSpPr>
              <a:spLocks noChangeShapeType="1"/>
            </p:cNvSpPr>
            <p:nvPr/>
          </p:nvSpPr>
          <p:spPr bwMode="gray">
            <a:xfrm>
              <a:off x="1963125" y="1538239"/>
              <a:ext cx="0" cy="3564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0" bIns="0"/>
            <a:lstStyle/>
            <a:p>
              <a:pPr defTabSz="457200" fontAlgn="base">
                <a:spcBef>
                  <a:spcPct val="0"/>
                </a:spcBef>
                <a:spcAft>
                  <a:spcPct val="0"/>
                </a:spcAft>
                <a:defRPr/>
              </a:pPr>
              <a:endParaRPr lang="de-DE" sz="3200">
                <a:solidFill>
                  <a:prstClr val="black"/>
                </a:solidFill>
                <a:ea typeface="ＭＳ Ｐゴシック" charset="0"/>
                <a:cs typeface="Arial"/>
              </a:endParaRPr>
            </a:p>
          </p:txBody>
        </p:sp>
        <p:sp>
          <p:nvSpPr>
            <p:cNvPr id="30" name="Text Box 4"/>
            <p:cNvSpPr txBox="1">
              <a:spLocks noChangeArrowheads="1"/>
            </p:cNvSpPr>
            <p:nvPr/>
          </p:nvSpPr>
          <p:spPr bwMode="gray">
            <a:xfrm rot="16200000">
              <a:off x="-735011" y="3038615"/>
              <a:ext cx="365749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tIns="0" bIns="0">
              <a:spAutoFit/>
            </a:bodyPr>
            <a:lstStyle>
              <a:lvl1pPr eaLnBrk="0" hangingPunct="0">
                <a:defRPr sz="3200">
                  <a:solidFill>
                    <a:schemeClr val="tx1"/>
                  </a:solidFill>
                  <a:latin typeface="Arial" charset="0"/>
                  <a:ea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defTabSz="457200" eaLnBrk="1" fontAlgn="base" hangingPunct="1">
                <a:spcBef>
                  <a:spcPct val="0"/>
                </a:spcBef>
                <a:spcAft>
                  <a:spcPct val="0"/>
                </a:spcAft>
                <a:defRPr/>
              </a:pPr>
              <a:r>
                <a:rPr lang="de-DE" sz="1600" b="1" dirty="0" smtClean="0">
                  <a:solidFill>
                    <a:prstClr val="black"/>
                  </a:solidFill>
                  <a:latin typeface="Arial"/>
                  <a:cs typeface="Arial"/>
                </a:rPr>
                <a:t>VTE-Rezidiv </a:t>
              </a:r>
              <a:br>
                <a:rPr lang="de-DE" sz="1600" b="1" dirty="0" smtClean="0">
                  <a:solidFill>
                    <a:prstClr val="black"/>
                  </a:solidFill>
                  <a:latin typeface="Arial"/>
                  <a:cs typeface="Arial"/>
                </a:rPr>
              </a:br>
              <a:r>
                <a:rPr lang="de-DE" sz="1600" b="1" dirty="0" smtClean="0">
                  <a:solidFill>
                    <a:prstClr val="black"/>
                  </a:solidFill>
                  <a:latin typeface="Arial"/>
                  <a:cs typeface="Arial"/>
                </a:rPr>
                <a:t>(Ereignisse/Personenjahre</a:t>
              </a:r>
              <a:r>
                <a:rPr lang="de-DE" sz="1600" dirty="0" smtClean="0">
                  <a:solidFill>
                    <a:prstClr val="black"/>
                  </a:solidFill>
                  <a:latin typeface="Arial"/>
                  <a:cs typeface="Arial"/>
                </a:rPr>
                <a:t>)</a:t>
              </a:r>
            </a:p>
          </p:txBody>
        </p:sp>
        <p:sp>
          <p:nvSpPr>
            <p:cNvPr id="31" name="Line 16"/>
            <p:cNvSpPr>
              <a:spLocks noChangeShapeType="1"/>
            </p:cNvSpPr>
            <p:nvPr/>
          </p:nvSpPr>
          <p:spPr bwMode="gray">
            <a:xfrm>
              <a:off x="1883956" y="2570340"/>
              <a:ext cx="80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0" bIns="0"/>
            <a:lstStyle/>
            <a:p>
              <a:pPr defTabSz="457200" fontAlgn="base">
                <a:spcBef>
                  <a:spcPct val="0"/>
                </a:spcBef>
                <a:spcAft>
                  <a:spcPct val="0"/>
                </a:spcAft>
                <a:defRPr/>
              </a:pPr>
              <a:endParaRPr lang="de-DE" sz="3200">
                <a:solidFill>
                  <a:prstClr val="black"/>
                </a:solidFill>
                <a:ea typeface="ＭＳ Ｐゴシック" charset="0"/>
                <a:cs typeface="Arial"/>
              </a:endParaRPr>
            </a:p>
          </p:txBody>
        </p:sp>
        <p:sp>
          <p:nvSpPr>
            <p:cNvPr id="32" name="Line 17"/>
            <p:cNvSpPr>
              <a:spLocks noChangeShapeType="1"/>
            </p:cNvSpPr>
            <p:nvPr/>
          </p:nvSpPr>
          <p:spPr bwMode="gray">
            <a:xfrm>
              <a:off x="1883956" y="3077251"/>
              <a:ext cx="80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0" bIns="0"/>
            <a:lstStyle/>
            <a:p>
              <a:pPr defTabSz="457200" fontAlgn="base">
                <a:spcBef>
                  <a:spcPct val="0"/>
                </a:spcBef>
                <a:spcAft>
                  <a:spcPct val="0"/>
                </a:spcAft>
                <a:defRPr/>
              </a:pPr>
              <a:endParaRPr lang="de-DE" sz="3200">
                <a:solidFill>
                  <a:prstClr val="black"/>
                </a:solidFill>
                <a:ea typeface="ＭＳ Ｐゴシック" charset="0"/>
                <a:cs typeface="Arial"/>
              </a:endParaRPr>
            </a:p>
          </p:txBody>
        </p:sp>
        <p:sp>
          <p:nvSpPr>
            <p:cNvPr id="33" name="Rectangle 10"/>
            <p:cNvSpPr>
              <a:spLocks noChangeArrowheads="1"/>
            </p:cNvSpPr>
            <p:nvPr/>
          </p:nvSpPr>
          <p:spPr bwMode="gray">
            <a:xfrm>
              <a:off x="1639644" y="4993371"/>
              <a:ext cx="28451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0" bIns="0">
              <a:spAutoFit/>
            </a:bodyPr>
            <a:lstStyle/>
            <a:p>
              <a:pPr algn="r" defTabSz="457200" fontAlgn="base">
                <a:spcBef>
                  <a:spcPct val="0"/>
                </a:spcBef>
                <a:spcAft>
                  <a:spcPct val="0"/>
                </a:spcAft>
                <a:defRPr/>
              </a:pPr>
              <a:r>
                <a:rPr lang="de-DE" sz="1400">
                  <a:solidFill>
                    <a:prstClr val="black"/>
                  </a:solidFill>
                  <a:ea typeface="ＭＳ Ｐゴシック" charset="0"/>
                  <a:cs typeface="Arial"/>
                </a:rPr>
                <a:t>0</a:t>
              </a:r>
            </a:p>
          </p:txBody>
        </p:sp>
        <p:sp>
          <p:nvSpPr>
            <p:cNvPr id="34" name="Line 17"/>
            <p:cNvSpPr>
              <a:spLocks noChangeShapeType="1"/>
            </p:cNvSpPr>
            <p:nvPr/>
          </p:nvSpPr>
          <p:spPr bwMode="gray">
            <a:xfrm>
              <a:off x="1883956" y="4596985"/>
              <a:ext cx="80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0" bIns="0"/>
            <a:lstStyle/>
            <a:p>
              <a:pPr defTabSz="457200" fontAlgn="base">
                <a:spcBef>
                  <a:spcPct val="0"/>
                </a:spcBef>
                <a:spcAft>
                  <a:spcPct val="0"/>
                </a:spcAft>
                <a:defRPr/>
              </a:pPr>
              <a:endParaRPr lang="de-DE" sz="3200">
                <a:solidFill>
                  <a:prstClr val="black"/>
                </a:solidFill>
                <a:ea typeface="ＭＳ Ｐゴシック" charset="0"/>
                <a:cs typeface="Arial"/>
              </a:endParaRPr>
            </a:p>
          </p:txBody>
        </p:sp>
        <p:sp>
          <p:nvSpPr>
            <p:cNvPr id="35" name="Rectangle 10"/>
            <p:cNvSpPr>
              <a:spLocks noChangeArrowheads="1"/>
            </p:cNvSpPr>
            <p:nvPr/>
          </p:nvSpPr>
          <p:spPr bwMode="gray">
            <a:xfrm>
              <a:off x="1390063" y="4487829"/>
              <a:ext cx="53409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0" bIns="0">
              <a:spAutoFit/>
            </a:bodyPr>
            <a:lstStyle/>
            <a:p>
              <a:pPr algn="r" defTabSz="457200" fontAlgn="base">
                <a:spcBef>
                  <a:spcPct val="0"/>
                </a:spcBef>
                <a:spcAft>
                  <a:spcPct val="0"/>
                </a:spcAft>
                <a:defRPr/>
              </a:pPr>
              <a:r>
                <a:rPr lang="de-DE" sz="1400">
                  <a:solidFill>
                    <a:prstClr val="black"/>
                  </a:solidFill>
                  <a:ea typeface="ＭＳ Ｐゴシック" charset="0"/>
                  <a:cs typeface="Arial"/>
                </a:rPr>
                <a:t>0,05</a:t>
              </a:r>
            </a:p>
          </p:txBody>
        </p:sp>
        <p:sp>
          <p:nvSpPr>
            <p:cNvPr id="36" name="Rectangle 10"/>
            <p:cNvSpPr>
              <a:spLocks noChangeArrowheads="1"/>
            </p:cNvSpPr>
            <p:nvPr/>
          </p:nvSpPr>
          <p:spPr bwMode="gray">
            <a:xfrm>
              <a:off x="1390063" y="2968096"/>
              <a:ext cx="53409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0" bIns="0">
              <a:spAutoFit/>
            </a:bodyPr>
            <a:lstStyle/>
            <a:p>
              <a:pPr algn="r" defTabSz="457200" fontAlgn="base">
                <a:spcBef>
                  <a:spcPct val="0"/>
                </a:spcBef>
                <a:spcAft>
                  <a:spcPct val="0"/>
                </a:spcAft>
                <a:defRPr/>
              </a:pPr>
              <a:r>
                <a:rPr lang="de-DE" sz="1400">
                  <a:solidFill>
                    <a:prstClr val="black"/>
                  </a:solidFill>
                  <a:ea typeface="ＭＳ Ｐゴシック" charset="0"/>
                  <a:cs typeface="Arial"/>
                </a:rPr>
                <a:t>0,20</a:t>
              </a:r>
            </a:p>
          </p:txBody>
        </p:sp>
        <p:sp>
          <p:nvSpPr>
            <p:cNvPr id="37" name="Rectangle 10"/>
            <p:cNvSpPr>
              <a:spLocks noChangeArrowheads="1"/>
            </p:cNvSpPr>
            <p:nvPr/>
          </p:nvSpPr>
          <p:spPr bwMode="gray">
            <a:xfrm>
              <a:off x="1390063" y="2451038"/>
              <a:ext cx="53409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0" bIns="0">
              <a:spAutoFit/>
            </a:bodyPr>
            <a:lstStyle/>
            <a:p>
              <a:pPr algn="r" defTabSz="457200" fontAlgn="base">
                <a:spcBef>
                  <a:spcPct val="0"/>
                </a:spcBef>
                <a:spcAft>
                  <a:spcPct val="0"/>
                </a:spcAft>
                <a:defRPr/>
              </a:pPr>
              <a:r>
                <a:rPr lang="de-DE" sz="1400">
                  <a:solidFill>
                    <a:prstClr val="black"/>
                  </a:solidFill>
                  <a:ea typeface="ＭＳ Ｐゴシック" charset="0"/>
                  <a:cs typeface="Arial"/>
                </a:rPr>
                <a:t>0,25</a:t>
              </a:r>
            </a:p>
          </p:txBody>
        </p:sp>
        <p:sp>
          <p:nvSpPr>
            <p:cNvPr id="38" name="Line 17"/>
            <p:cNvSpPr>
              <a:spLocks noChangeShapeType="1"/>
            </p:cNvSpPr>
            <p:nvPr/>
          </p:nvSpPr>
          <p:spPr bwMode="gray">
            <a:xfrm>
              <a:off x="1883956" y="3583747"/>
              <a:ext cx="80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0" bIns="0"/>
            <a:lstStyle/>
            <a:p>
              <a:pPr defTabSz="457200" fontAlgn="base">
                <a:spcBef>
                  <a:spcPct val="0"/>
                </a:spcBef>
                <a:spcAft>
                  <a:spcPct val="0"/>
                </a:spcAft>
                <a:defRPr/>
              </a:pPr>
              <a:endParaRPr lang="de-DE" sz="3200">
                <a:solidFill>
                  <a:prstClr val="black"/>
                </a:solidFill>
                <a:ea typeface="ＭＳ Ｐゴシック" charset="0"/>
                <a:cs typeface="Arial"/>
              </a:endParaRPr>
            </a:p>
          </p:txBody>
        </p:sp>
        <p:sp>
          <p:nvSpPr>
            <p:cNvPr id="39" name="Rectangle 10"/>
            <p:cNvSpPr>
              <a:spLocks noChangeArrowheads="1"/>
            </p:cNvSpPr>
            <p:nvPr/>
          </p:nvSpPr>
          <p:spPr bwMode="gray">
            <a:xfrm>
              <a:off x="1390063" y="3465066"/>
              <a:ext cx="53409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0" bIns="0">
              <a:spAutoFit/>
            </a:bodyPr>
            <a:lstStyle/>
            <a:p>
              <a:pPr algn="r" defTabSz="457200" fontAlgn="base">
                <a:spcBef>
                  <a:spcPct val="0"/>
                </a:spcBef>
                <a:spcAft>
                  <a:spcPct val="0"/>
                </a:spcAft>
                <a:defRPr/>
              </a:pPr>
              <a:r>
                <a:rPr lang="de-DE" sz="1400">
                  <a:solidFill>
                    <a:prstClr val="black"/>
                  </a:solidFill>
                  <a:ea typeface="ＭＳ Ｐゴシック" charset="0"/>
                  <a:cs typeface="Arial"/>
                </a:rPr>
                <a:t>0,15</a:t>
              </a:r>
            </a:p>
          </p:txBody>
        </p:sp>
        <p:sp>
          <p:nvSpPr>
            <p:cNvPr id="40" name="Line 20"/>
            <p:cNvSpPr>
              <a:spLocks noChangeShapeType="1"/>
            </p:cNvSpPr>
            <p:nvPr/>
          </p:nvSpPr>
          <p:spPr bwMode="gray">
            <a:xfrm>
              <a:off x="1870437" y="5107130"/>
              <a:ext cx="5929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0" bIns="0"/>
            <a:lstStyle/>
            <a:p>
              <a:pPr defTabSz="457200" fontAlgn="base">
                <a:spcBef>
                  <a:spcPct val="0"/>
                </a:spcBef>
                <a:spcAft>
                  <a:spcPct val="0"/>
                </a:spcAft>
                <a:defRPr/>
              </a:pPr>
              <a:endParaRPr lang="de-DE" sz="3200">
                <a:solidFill>
                  <a:prstClr val="black"/>
                </a:solidFill>
                <a:ea typeface="ＭＳ Ｐゴシック" charset="0"/>
                <a:cs typeface="Arial"/>
              </a:endParaRPr>
            </a:p>
          </p:txBody>
        </p:sp>
        <p:sp>
          <p:nvSpPr>
            <p:cNvPr id="41" name="Line 16"/>
            <p:cNvSpPr>
              <a:spLocks noChangeShapeType="1"/>
            </p:cNvSpPr>
            <p:nvPr/>
          </p:nvSpPr>
          <p:spPr bwMode="gray">
            <a:xfrm>
              <a:off x="1883956" y="1533136"/>
              <a:ext cx="80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0" bIns="0"/>
            <a:lstStyle/>
            <a:p>
              <a:pPr defTabSz="457200" fontAlgn="base">
                <a:spcBef>
                  <a:spcPct val="0"/>
                </a:spcBef>
                <a:spcAft>
                  <a:spcPct val="0"/>
                </a:spcAft>
                <a:defRPr/>
              </a:pPr>
              <a:endParaRPr lang="de-DE" sz="3200">
                <a:solidFill>
                  <a:prstClr val="black"/>
                </a:solidFill>
                <a:ea typeface="ＭＳ Ｐゴシック" charset="0"/>
                <a:cs typeface="Arial"/>
              </a:endParaRPr>
            </a:p>
          </p:txBody>
        </p:sp>
        <p:sp>
          <p:nvSpPr>
            <p:cNvPr id="42" name="Rectangle 10"/>
            <p:cNvSpPr>
              <a:spLocks noChangeArrowheads="1"/>
            </p:cNvSpPr>
            <p:nvPr/>
          </p:nvSpPr>
          <p:spPr bwMode="gray">
            <a:xfrm>
              <a:off x="1390063" y="1429709"/>
              <a:ext cx="53409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0" bIns="0">
              <a:spAutoFit/>
            </a:bodyPr>
            <a:lstStyle/>
            <a:p>
              <a:pPr algn="r" defTabSz="457200" fontAlgn="base">
                <a:spcBef>
                  <a:spcPct val="0"/>
                </a:spcBef>
                <a:spcAft>
                  <a:spcPct val="0"/>
                </a:spcAft>
                <a:defRPr/>
              </a:pPr>
              <a:r>
                <a:rPr lang="de-DE" sz="1400">
                  <a:solidFill>
                    <a:prstClr val="black"/>
                  </a:solidFill>
                  <a:ea typeface="ＭＳ Ｐゴシック" charset="0"/>
                  <a:cs typeface="Arial"/>
                </a:rPr>
                <a:t>0,35</a:t>
              </a:r>
            </a:p>
          </p:txBody>
        </p:sp>
        <p:sp>
          <p:nvSpPr>
            <p:cNvPr id="43" name="Line 16"/>
            <p:cNvSpPr>
              <a:spLocks noChangeShapeType="1"/>
            </p:cNvSpPr>
            <p:nvPr/>
          </p:nvSpPr>
          <p:spPr bwMode="gray">
            <a:xfrm>
              <a:off x="1883956" y="2062340"/>
              <a:ext cx="80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0" bIns="0"/>
            <a:lstStyle/>
            <a:p>
              <a:pPr defTabSz="457200" fontAlgn="base">
                <a:spcBef>
                  <a:spcPct val="0"/>
                </a:spcBef>
                <a:spcAft>
                  <a:spcPct val="0"/>
                </a:spcAft>
                <a:defRPr/>
              </a:pPr>
              <a:endParaRPr lang="de-DE" sz="3200">
                <a:solidFill>
                  <a:prstClr val="black"/>
                </a:solidFill>
                <a:ea typeface="ＭＳ Ｐゴシック" charset="0"/>
                <a:cs typeface="Arial"/>
              </a:endParaRPr>
            </a:p>
          </p:txBody>
        </p:sp>
        <p:sp>
          <p:nvSpPr>
            <p:cNvPr id="44" name="Rectangle 10"/>
            <p:cNvSpPr>
              <a:spLocks noChangeArrowheads="1"/>
            </p:cNvSpPr>
            <p:nvPr/>
          </p:nvSpPr>
          <p:spPr bwMode="gray">
            <a:xfrm>
              <a:off x="1390063" y="1946213"/>
              <a:ext cx="53409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0" bIns="0">
              <a:spAutoFit/>
            </a:bodyPr>
            <a:lstStyle/>
            <a:p>
              <a:pPr algn="r" defTabSz="457200" fontAlgn="base">
                <a:spcBef>
                  <a:spcPct val="0"/>
                </a:spcBef>
                <a:spcAft>
                  <a:spcPct val="0"/>
                </a:spcAft>
                <a:defRPr/>
              </a:pPr>
              <a:r>
                <a:rPr lang="de-DE" sz="1400">
                  <a:solidFill>
                    <a:prstClr val="black"/>
                  </a:solidFill>
                  <a:ea typeface="ＭＳ Ｐゴシック" charset="0"/>
                  <a:cs typeface="Arial"/>
                </a:rPr>
                <a:t>0,30</a:t>
              </a:r>
            </a:p>
          </p:txBody>
        </p:sp>
        <p:sp>
          <p:nvSpPr>
            <p:cNvPr id="45" name="Line 17"/>
            <p:cNvSpPr>
              <a:spLocks noChangeShapeType="1"/>
            </p:cNvSpPr>
            <p:nvPr/>
          </p:nvSpPr>
          <p:spPr bwMode="gray">
            <a:xfrm>
              <a:off x="1883956" y="4094922"/>
              <a:ext cx="80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0" bIns="0"/>
            <a:lstStyle/>
            <a:p>
              <a:pPr defTabSz="457200" fontAlgn="base">
                <a:spcBef>
                  <a:spcPct val="0"/>
                </a:spcBef>
                <a:spcAft>
                  <a:spcPct val="0"/>
                </a:spcAft>
                <a:defRPr/>
              </a:pPr>
              <a:endParaRPr lang="de-DE" sz="3200">
                <a:solidFill>
                  <a:prstClr val="black"/>
                </a:solidFill>
                <a:ea typeface="ＭＳ Ｐゴシック" charset="0"/>
                <a:cs typeface="Arial"/>
              </a:endParaRPr>
            </a:p>
          </p:txBody>
        </p:sp>
        <p:sp>
          <p:nvSpPr>
            <p:cNvPr id="46" name="Rectangle 10"/>
            <p:cNvSpPr>
              <a:spLocks noChangeArrowheads="1"/>
            </p:cNvSpPr>
            <p:nvPr/>
          </p:nvSpPr>
          <p:spPr bwMode="gray">
            <a:xfrm>
              <a:off x="1390063" y="3976241"/>
              <a:ext cx="53409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0" bIns="0">
              <a:spAutoFit/>
            </a:bodyPr>
            <a:lstStyle/>
            <a:p>
              <a:pPr algn="r" defTabSz="457200" fontAlgn="base">
                <a:spcBef>
                  <a:spcPct val="0"/>
                </a:spcBef>
                <a:spcAft>
                  <a:spcPct val="0"/>
                </a:spcAft>
                <a:defRPr/>
              </a:pPr>
              <a:r>
                <a:rPr lang="de-DE" sz="1400">
                  <a:solidFill>
                    <a:prstClr val="black"/>
                  </a:solidFill>
                  <a:ea typeface="ＭＳ Ｐゴシック" charset="0"/>
                  <a:cs typeface="Arial"/>
                </a:rPr>
                <a:t>0,10</a:t>
              </a:r>
            </a:p>
          </p:txBody>
        </p:sp>
        <p:grpSp>
          <p:nvGrpSpPr>
            <p:cNvPr id="47" name="Gruppierung 46"/>
            <p:cNvGrpSpPr/>
            <p:nvPr/>
          </p:nvGrpSpPr>
          <p:grpSpPr>
            <a:xfrm>
              <a:off x="2435233" y="5099599"/>
              <a:ext cx="4983691" cy="96219"/>
              <a:chOff x="2435233" y="1538239"/>
              <a:chExt cx="4983691" cy="3564000"/>
            </a:xfrm>
          </p:grpSpPr>
          <p:sp>
            <p:nvSpPr>
              <p:cNvPr id="62" name="Line 18"/>
              <p:cNvSpPr>
                <a:spLocks noChangeShapeType="1"/>
              </p:cNvSpPr>
              <p:nvPr/>
            </p:nvSpPr>
            <p:spPr bwMode="gray">
              <a:xfrm>
                <a:off x="2879733" y="1538239"/>
                <a:ext cx="0" cy="3564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0" bIns="0"/>
              <a:lstStyle/>
              <a:p>
                <a:pPr defTabSz="457200" fontAlgn="base">
                  <a:spcBef>
                    <a:spcPct val="0"/>
                  </a:spcBef>
                  <a:spcAft>
                    <a:spcPct val="0"/>
                  </a:spcAft>
                  <a:defRPr/>
                </a:pPr>
                <a:endParaRPr lang="de-DE" sz="3200">
                  <a:solidFill>
                    <a:prstClr val="black"/>
                  </a:solidFill>
                  <a:ea typeface="ＭＳ Ｐゴシック" charset="0"/>
                  <a:cs typeface="Arial"/>
                </a:endParaRPr>
              </a:p>
            </p:txBody>
          </p:sp>
          <p:sp>
            <p:nvSpPr>
              <p:cNvPr id="63" name="Line 18"/>
              <p:cNvSpPr>
                <a:spLocks noChangeShapeType="1"/>
              </p:cNvSpPr>
              <p:nvPr/>
            </p:nvSpPr>
            <p:spPr bwMode="gray">
              <a:xfrm>
                <a:off x="3333758" y="1538239"/>
                <a:ext cx="0" cy="3564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0" bIns="0"/>
              <a:lstStyle/>
              <a:p>
                <a:pPr defTabSz="457200" fontAlgn="base">
                  <a:spcBef>
                    <a:spcPct val="0"/>
                  </a:spcBef>
                  <a:spcAft>
                    <a:spcPct val="0"/>
                  </a:spcAft>
                  <a:defRPr/>
                </a:pPr>
                <a:endParaRPr lang="de-DE" sz="3200">
                  <a:solidFill>
                    <a:prstClr val="black"/>
                  </a:solidFill>
                  <a:ea typeface="ＭＳ Ｐゴシック" charset="0"/>
                  <a:cs typeface="Arial"/>
                </a:endParaRPr>
              </a:p>
            </p:txBody>
          </p:sp>
          <p:sp>
            <p:nvSpPr>
              <p:cNvPr id="64" name="Line 18"/>
              <p:cNvSpPr>
                <a:spLocks noChangeShapeType="1"/>
              </p:cNvSpPr>
              <p:nvPr/>
            </p:nvSpPr>
            <p:spPr bwMode="gray">
              <a:xfrm>
                <a:off x="2435233" y="1538239"/>
                <a:ext cx="0" cy="3564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0" bIns="0"/>
              <a:lstStyle/>
              <a:p>
                <a:pPr defTabSz="457200" fontAlgn="base">
                  <a:spcBef>
                    <a:spcPct val="0"/>
                  </a:spcBef>
                  <a:spcAft>
                    <a:spcPct val="0"/>
                  </a:spcAft>
                  <a:defRPr/>
                </a:pPr>
                <a:endParaRPr lang="de-DE" sz="3200">
                  <a:solidFill>
                    <a:prstClr val="black"/>
                  </a:solidFill>
                  <a:ea typeface="ＭＳ Ｐゴシック" charset="0"/>
                  <a:cs typeface="Arial"/>
                </a:endParaRPr>
              </a:p>
            </p:txBody>
          </p:sp>
          <p:sp>
            <p:nvSpPr>
              <p:cNvPr id="65" name="Line 18"/>
              <p:cNvSpPr>
                <a:spLocks noChangeShapeType="1"/>
              </p:cNvSpPr>
              <p:nvPr/>
            </p:nvSpPr>
            <p:spPr bwMode="gray">
              <a:xfrm>
                <a:off x="4242866" y="1538239"/>
                <a:ext cx="0" cy="3564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0" bIns="0"/>
              <a:lstStyle/>
              <a:p>
                <a:pPr defTabSz="457200" fontAlgn="base">
                  <a:spcBef>
                    <a:spcPct val="0"/>
                  </a:spcBef>
                  <a:spcAft>
                    <a:spcPct val="0"/>
                  </a:spcAft>
                  <a:defRPr/>
                </a:pPr>
                <a:endParaRPr lang="de-DE" sz="3200">
                  <a:solidFill>
                    <a:prstClr val="black"/>
                  </a:solidFill>
                  <a:ea typeface="ＭＳ Ｐゴシック" charset="0"/>
                  <a:cs typeface="Arial"/>
                </a:endParaRPr>
              </a:p>
            </p:txBody>
          </p:sp>
          <p:sp>
            <p:nvSpPr>
              <p:cNvPr id="66" name="Line 18"/>
              <p:cNvSpPr>
                <a:spLocks noChangeShapeType="1"/>
              </p:cNvSpPr>
              <p:nvPr/>
            </p:nvSpPr>
            <p:spPr bwMode="gray">
              <a:xfrm>
                <a:off x="4696891" y="1538239"/>
                <a:ext cx="0" cy="3564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0" bIns="0"/>
              <a:lstStyle/>
              <a:p>
                <a:pPr defTabSz="457200" fontAlgn="base">
                  <a:spcBef>
                    <a:spcPct val="0"/>
                  </a:spcBef>
                  <a:spcAft>
                    <a:spcPct val="0"/>
                  </a:spcAft>
                  <a:defRPr/>
                </a:pPr>
                <a:endParaRPr lang="de-DE" sz="3200">
                  <a:solidFill>
                    <a:prstClr val="black"/>
                  </a:solidFill>
                  <a:ea typeface="ＭＳ Ｐゴシック" charset="0"/>
                  <a:cs typeface="Arial"/>
                </a:endParaRPr>
              </a:p>
            </p:txBody>
          </p:sp>
          <p:sp>
            <p:nvSpPr>
              <p:cNvPr id="67" name="Line 18"/>
              <p:cNvSpPr>
                <a:spLocks noChangeShapeType="1"/>
              </p:cNvSpPr>
              <p:nvPr/>
            </p:nvSpPr>
            <p:spPr bwMode="gray">
              <a:xfrm>
                <a:off x="3798366" y="1538239"/>
                <a:ext cx="0" cy="3564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0" bIns="0"/>
              <a:lstStyle/>
              <a:p>
                <a:pPr defTabSz="457200" fontAlgn="base">
                  <a:spcBef>
                    <a:spcPct val="0"/>
                  </a:spcBef>
                  <a:spcAft>
                    <a:spcPct val="0"/>
                  </a:spcAft>
                  <a:defRPr/>
                </a:pPr>
                <a:endParaRPr lang="de-DE" sz="3200">
                  <a:solidFill>
                    <a:prstClr val="black"/>
                  </a:solidFill>
                  <a:ea typeface="ＭＳ Ｐゴシック" charset="0"/>
                  <a:cs typeface="Arial"/>
                </a:endParaRPr>
              </a:p>
            </p:txBody>
          </p:sp>
          <p:sp>
            <p:nvSpPr>
              <p:cNvPr id="68" name="Line 18"/>
              <p:cNvSpPr>
                <a:spLocks noChangeShapeType="1"/>
              </p:cNvSpPr>
              <p:nvPr/>
            </p:nvSpPr>
            <p:spPr bwMode="gray">
              <a:xfrm>
                <a:off x="5605999" y="1538239"/>
                <a:ext cx="0" cy="3564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0" bIns="0"/>
              <a:lstStyle/>
              <a:p>
                <a:pPr defTabSz="457200" fontAlgn="base">
                  <a:spcBef>
                    <a:spcPct val="0"/>
                  </a:spcBef>
                  <a:spcAft>
                    <a:spcPct val="0"/>
                  </a:spcAft>
                  <a:defRPr/>
                </a:pPr>
                <a:endParaRPr lang="de-DE" sz="3200">
                  <a:solidFill>
                    <a:prstClr val="black"/>
                  </a:solidFill>
                  <a:ea typeface="ＭＳ Ｐゴシック" charset="0"/>
                  <a:cs typeface="Arial"/>
                </a:endParaRPr>
              </a:p>
            </p:txBody>
          </p:sp>
          <p:sp>
            <p:nvSpPr>
              <p:cNvPr id="69" name="Line 18"/>
              <p:cNvSpPr>
                <a:spLocks noChangeShapeType="1"/>
              </p:cNvSpPr>
              <p:nvPr/>
            </p:nvSpPr>
            <p:spPr bwMode="gray">
              <a:xfrm>
                <a:off x="6060024" y="1538239"/>
                <a:ext cx="0" cy="3564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0" bIns="0"/>
              <a:lstStyle/>
              <a:p>
                <a:pPr defTabSz="457200" fontAlgn="base">
                  <a:spcBef>
                    <a:spcPct val="0"/>
                  </a:spcBef>
                  <a:spcAft>
                    <a:spcPct val="0"/>
                  </a:spcAft>
                  <a:defRPr/>
                </a:pPr>
                <a:endParaRPr lang="de-DE" sz="3200">
                  <a:solidFill>
                    <a:prstClr val="black"/>
                  </a:solidFill>
                  <a:ea typeface="ＭＳ Ｐゴシック" charset="0"/>
                  <a:cs typeface="Arial"/>
                </a:endParaRPr>
              </a:p>
            </p:txBody>
          </p:sp>
          <p:sp>
            <p:nvSpPr>
              <p:cNvPr id="70" name="Line 18"/>
              <p:cNvSpPr>
                <a:spLocks noChangeShapeType="1"/>
              </p:cNvSpPr>
              <p:nvPr/>
            </p:nvSpPr>
            <p:spPr bwMode="gray">
              <a:xfrm>
                <a:off x="5161499" y="1538239"/>
                <a:ext cx="0" cy="3564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0" bIns="0"/>
              <a:lstStyle/>
              <a:p>
                <a:pPr defTabSz="457200" fontAlgn="base">
                  <a:spcBef>
                    <a:spcPct val="0"/>
                  </a:spcBef>
                  <a:spcAft>
                    <a:spcPct val="0"/>
                  </a:spcAft>
                  <a:defRPr/>
                </a:pPr>
                <a:endParaRPr lang="de-DE" sz="3200">
                  <a:solidFill>
                    <a:prstClr val="black"/>
                  </a:solidFill>
                  <a:ea typeface="ＭＳ Ｐゴシック" charset="0"/>
                  <a:cs typeface="Arial"/>
                </a:endParaRPr>
              </a:p>
            </p:txBody>
          </p:sp>
          <p:sp>
            <p:nvSpPr>
              <p:cNvPr id="71" name="Line 18"/>
              <p:cNvSpPr>
                <a:spLocks noChangeShapeType="1"/>
              </p:cNvSpPr>
              <p:nvPr/>
            </p:nvSpPr>
            <p:spPr bwMode="gray">
              <a:xfrm>
                <a:off x="6964899" y="1538239"/>
                <a:ext cx="0" cy="3564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0" bIns="0"/>
              <a:lstStyle/>
              <a:p>
                <a:pPr defTabSz="457200" fontAlgn="base">
                  <a:spcBef>
                    <a:spcPct val="0"/>
                  </a:spcBef>
                  <a:spcAft>
                    <a:spcPct val="0"/>
                  </a:spcAft>
                  <a:defRPr/>
                </a:pPr>
                <a:endParaRPr lang="de-DE" sz="3200">
                  <a:solidFill>
                    <a:prstClr val="black"/>
                  </a:solidFill>
                  <a:ea typeface="ＭＳ Ｐゴシック" charset="0"/>
                  <a:cs typeface="Arial"/>
                </a:endParaRPr>
              </a:p>
            </p:txBody>
          </p:sp>
          <p:sp>
            <p:nvSpPr>
              <p:cNvPr id="72" name="Line 18"/>
              <p:cNvSpPr>
                <a:spLocks noChangeShapeType="1"/>
              </p:cNvSpPr>
              <p:nvPr/>
            </p:nvSpPr>
            <p:spPr bwMode="gray">
              <a:xfrm>
                <a:off x="7418924" y="1538239"/>
                <a:ext cx="0" cy="3564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0" bIns="0"/>
              <a:lstStyle/>
              <a:p>
                <a:pPr defTabSz="457200" fontAlgn="base">
                  <a:spcBef>
                    <a:spcPct val="0"/>
                  </a:spcBef>
                  <a:spcAft>
                    <a:spcPct val="0"/>
                  </a:spcAft>
                  <a:defRPr/>
                </a:pPr>
                <a:endParaRPr lang="de-DE" sz="3200">
                  <a:solidFill>
                    <a:prstClr val="black"/>
                  </a:solidFill>
                  <a:ea typeface="ＭＳ Ｐゴシック" charset="0"/>
                  <a:cs typeface="Arial"/>
                </a:endParaRPr>
              </a:p>
            </p:txBody>
          </p:sp>
          <p:sp>
            <p:nvSpPr>
              <p:cNvPr id="73" name="Line 18"/>
              <p:cNvSpPr>
                <a:spLocks noChangeShapeType="1"/>
              </p:cNvSpPr>
              <p:nvPr/>
            </p:nvSpPr>
            <p:spPr bwMode="gray">
              <a:xfrm>
                <a:off x="6520399" y="1538239"/>
                <a:ext cx="0" cy="3564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0" bIns="0"/>
              <a:lstStyle/>
              <a:p>
                <a:pPr defTabSz="457200" fontAlgn="base">
                  <a:spcBef>
                    <a:spcPct val="0"/>
                  </a:spcBef>
                  <a:spcAft>
                    <a:spcPct val="0"/>
                  </a:spcAft>
                  <a:defRPr/>
                </a:pPr>
                <a:endParaRPr lang="de-DE" sz="3200">
                  <a:solidFill>
                    <a:prstClr val="black"/>
                  </a:solidFill>
                  <a:ea typeface="ＭＳ Ｐゴシック" charset="0"/>
                  <a:cs typeface="Arial"/>
                </a:endParaRPr>
              </a:p>
            </p:txBody>
          </p:sp>
        </p:grpSp>
        <p:sp>
          <p:nvSpPr>
            <p:cNvPr id="48" name="Rectangle 10"/>
            <p:cNvSpPr>
              <a:spLocks noChangeArrowheads="1"/>
            </p:cNvSpPr>
            <p:nvPr/>
          </p:nvSpPr>
          <p:spPr bwMode="gray">
            <a:xfrm>
              <a:off x="2300382" y="5200863"/>
              <a:ext cx="28451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0" bIns="0">
              <a:spAutoFit/>
            </a:bodyPr>
            <a:lstStyle/>
            <a:p>
              <a:pPr algn="ctr" defTabSz="457200" fontAlgn="base">
                <a:spcBef>
                  <a:spcPct val="0"/>
                </a:spcBef>
                <a:spcAft>
                  <a:spcPct val="0"/>
                </a:spcAft>
                <a:defRPr/>
              </a:pPr>
              <a:r>
                <a:rPr lang="de-DE" sz="1400">
                  <a:solidFill>
                    <a:prstClr val="black"/>
                  </a:solidFill>
                  <a:ea typeface="ＭＳ Ｐゴシック" charset="0"/>
                  <a:cs typeface="Arial"/>
                </a:rPr>
                <a:t>1</a:t>
              </a:r>
            </a:p>
          </p:txBody>
        </p:sp>
        <p:sp>
          <p:nvSpPr>
            <p:cNvPr id="49" name="Rectangle 10"/>
            <p:cNvSpPr>
              <a:spLocks noChangeArrowheads="1"/>
            </p:cNvSpPr>
            <p:nvPr/>
          </p:nvSpPr>
          <p:spPr bwMode="gray">
            <a:xfrm>
              <a:off x="2733348" y="5200863"/>
              <a:ext cx="28451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0" bIns="0">
              <a:spAutoFit/>
            </a:bodyPr>
            <a:lstStyle/>
            <a:p>
              <a:pPr algn="ctr" defTabSz="457200" fontAlgn="base">
                <a:spcBef>
                  <a:spcPct val="0"/>
                </a:spcBef>
                <a:spcAft>
                  <a:spcPct val="0"/>
                </a:spcAft>
                <a:defRPr/>
              </a:pPr>
              <a:r>
                <a:rPr lang="de-DE" sz="1400">
                  <a:solidFill>
                    <a:prstClr val="black"/>
                  </a:solidFill>
                  <a:ea typeface="ＭＳ Ｐゴシック" charset="0"/>
                  <a:cs typeface="Arial"/>
                </a:rPr>
                <a:t>2</a:t>
              </a:r>
            </a:p>
          </p:txBody>
        </p:sp>
        <p:sp>
          <p:nvSpPr>
            <p:cNvPr id="50" name="Rectangle 10"/>
            <p:cNvSpPr>
              <a:spLocks noChangeArrowheads="1"/>
            </p:cNvSpPr>
            <p:nvPr/>
          </p:nvSpPr>
          <p:spPr bwMode="gray">
            <a:xfrm>
              <a:off x="3185557" y="5200863"/>
              <a:ext cx="28451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0" bIns="0">
              <a:spAutoFit/>
            </a:bodyPr>
            <a:lstStyle/>
            <a:p>
              <a:pPr algn="ctr" defTabSz="457200" fontAlgn="base">
                <a:spcBef>
                  <a:spcPct val="0"/>
                </a:spcBef>
                <a:spcAft>
                  <a:spcPct val="0"/>
                </a:spcAft>
                <a:defRPr/>
              </a:pPr>
              <a:r>
                <a:rPr lang="de-DE" sz="1400">
                  <a:solidFill>
                    <a:prstClr val="black"/>
                  </a:solidFill>
                  <a:ea typeface="ＭＳ Ｐゴシック" charset="0"/>
                  <a:cs typeface="Arial"/>
                </a:rPr>
                <a:t>3</a:t>
              </a:r>
            </a:p>
          </p:txBody>
        </p:sp>
        <p:sp>
          <p:nvSpPr>
            <p:cNvPr id="51" name="Rectangle 10"/>
            <p:cNvSpPr>
              <a:spLocks noChangeArrowheads="1"/>
            </p:cNvSpPr>
            <p:nvPr/>
          </p:nvSpPr>
          <p:spPr bwMode="gray">
            <a:xfrm>
              <a:off x="3647387" y="5200863"/>
              <a:ext cx="28451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0" bIns="0">
              <a:spAutoFit/>
            </a:bodyPr>
            <a:lstStyle/>
            <a:p>
              <a:pPr algn="ctr" defTabSz="457200" fontAlgn="base">
                <a:spcBef>
                  <a:spcPct val="0"/>
                </a:spcBef>
                <a:spcAft>
                  <a:spcPct val="0"/>
                </a:spcAft>
                <a:defRPr/>
              </a:pPr>
              <a:r>
                <a:rPr lang="de-DE" sz="1400">
                  <a:solidFill>
                    <a:prstClr val="black"/>
                  </a:solidFill>
                  <a:ea typeface="ＭＳ Ｐゴシック" charset="0"/>
                  <a:cs typeface="Arial"/>
                </a:rPr>
                <a:t>4</a:t>
              </a:r>
            </a:p>
          </p:txBody>
        </p:sp>
        <p:sp>
          <p:nvSpPr>
            <p:cNvPr id="52" name="Rectangle 10"/>
            <p:cNvSpPr>
              <a:spLocks noChangeArrowheads="1"/>
            </p:cNvSpPr>
            <p:nvPr/>
          </p:nvSpPr>
          <p:spPr bwMode="gray">
            <a:xfrm>
              <a:off x="4089975" y="5200863"/>
              <a:ext cx="28451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0" bIns="0">
              <a:spAutoFit/>
            </a:bodyPr>
            <a:lstStyle/>
            <a:p>
              <a:pPr algn="ctr" defTabSz="457200" fontAlgn="base">
                <a:spcBef>
                  <a:spcPct val="0"/>
                </a:spcBef>
                <a:spcAft>
                  <a:spcPct val="0"/>
                </a:spcAft>
                <a:defRPr/>
              </a:pPr>
              <a:r>
                <a:rPr lang="de-DE" sz="1400">
                  <a:solidFill>
                    <a:prstClr val="black"/>
                  </a:solidFill>
                  <a:ea typeface="ＭＳ Ｐゴシック" charset="0"/>
                  <a:cs typeface="Arial"/>
                </a:rPr>
                <a:t>5</a:t>
              </a:r>
            </a:p>
          </p:txBody>
        </p:sp>
        <p:sp>
          <p:nvSpPr>
            <p:cNvPr id="53" name="Rectangle 10"/>
            <p:cNvSpPr>
              <a:spLocks noChangeArrowheads="1"/>
            </p:cNvSpPr>
            <p:nvPr/>
          </p:nvSpPr>
          <p:spPr bwMode="gray">
            <a:xfrm>
              <a:off x="4542184" y="5200863"/>
              <a:ext cx="28451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0" bIns="0">
              <a:spAutoFit/>
            </a:bodyPr>
            <a:lstStyle/>
            <a:p>
              <a:pPr algn="ctr" defTabSz="457200" fontAlgn="base">
                <a:spcBef>
                  <a:spcPct val="0"/>
                </a:spcBef>
                <a:spcAft>
                  <a:spcPct val="0"/>
                </a:spcAft>
                <a:defRPr/>
              </a:pPr>
              <a:r>
                <a:rPr lang="de-DE" sz="1400">
                  <a:solidFill>
                    <a:prstClr val="black"/>
                  </a:solidFill>
                  <a:ea typeface="ＭＳ Ｐゴシック" charset="0"/>
                  <a:cs typeface="Arial"/>
                </a:rPr>
                <a:t>6</a:t>
              </a:r>
            </a:p>
          </p:txBody>
        </p:sp>
        <p:sp>
          <p:nvSpPr>
            <p:cNvPr id="54" name="Rectangle 10"/>
            <p:cNvSpPr>
              <a:spLocks noChangeArrowheads="1"/>
            </p:cNvSpPr>
            <p:nvPr/>
          </p:nvSpPr>
          <p:spPr bwMode="gray">
            <a:xfrm>
              <a:off x="5013636" y="5200863"/>
              <a:ext cx="28451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0" bIns="0">
              <a:spAutoFit/>
            </a:bodyPr>
            <a:lstStyle/>
            <a:p>
              <a:pPr algn="ctr" defTabSz="457200" fontAlgn="base">
                <a:spcBef>
                  <a:spcPct val="0"/>
                </a:spcBef>
                <a:spcAft>
                  <a:spcPct val="0"/>
                </a:spcAft>
                <a:defRPr/>
              </a:pPr>
              <a:r>
                <a:rPr lang="de-DE" sz="1400">
                  <a:solidFill>
                    <a:prstClr val="black"/>
                  </a:solidFill>
                  <a:ea typeface="ＭＳ Ｐゴシック" charset="0"/>
                  <a:cs typeface="Arial"/>
                </a:rPr>
                <a:t>7</a:t>
              </a:r>
            </a:p>
          </p:txBody>
        </p:sp>
        <p:sp>
          <p:nvSpPr>
            <p:cNvPr id="55" name="Rectangle 10"/>
            <p:cNvSpPr>
              <a:spLocks noChangeArrowheads="1"/>
            </p:cNvSpPr>
            <p:nvPr/>
          </p:nvSpPr>
          <p:spPr bwMode="gray">
            <a:xfrm>
              <a:off x="5465844" y="5200863"/>
              <a:ext cx="28451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0" bIns="0">
              <a:spAutoFit/>
            </a:bodyPr>
            <a:lstStyle/>
            <a:p>
              <a:pPr algn="ctr" defTabSz="457200" fontAlgn="base">
                <a:spcBef>
                  <a:spcPct val="0"/>
                </a:spcBef>
                <a:spcAft>
                  <a:spcPct val="0"/>
                </a:spcAft>
                <a:defRPr/>
              </a:pPr>
              <a:r>
                <a:rPr lang="de-DE" sz="1400">
                  <a:solidFill>
                    <a:prstClr val="black"/>
                  </a:solidFill>
                  <a:ea typeface="ＭＳ Ｐゴシック" charset="0"/>
                  <a:cs typeface="Arial"/>
                </a:rPr>
                <a:t>8</a:t>
              </a:r>
            </a:p>
          </p:txBody>
        </p:sp>
        <p:sp>
          <p:nvSpPr>
            <p:cNvPr id="56" name="Rectangle 10"/>
            <p:cNvSpPr>
              <a:spLocks noChangeArrowheads="1"/>
            </p:cNvSpPr>
            <p:nvPr/>
          </p:nvSpPr>
          <p:spPr bwMode="gray">
            <a:xfrm>
              <a:off x="5911315" y="5200863"/>
              <a:ext cx="28451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0" bIns="0">
              <a:spAutoFit/>
            </a:bodyPr>
            <a:lstStyle/>
            <a:p>
              <a:pPr algn="ctr" defTabSz="457200" fontAlgn="base">
                <a:spcBef>
                  <a:spcPct val="0"/>
                </a:spcBef>
                <a:spcAft>
                  <a:spcPct val="0"/>
                </a:spcAft>
                <a:defRPr/>
              </a:pPr>
              <a:r>
                <a:rPr lang="de-DE" sz="1400">
                  <a:solidFill>
                    <a:prstClr val="black"/>
                  </a:solidFill>
                  <a:ea typeface="ＭＳ Ｐゴシック" charset="0"/>
                  <a:cs typeface="Arial"/>
                </a:rPr>
                <a:t>9</a:t>
              </a:r>
            </a:p>
          </p:txBody>
        </p:sp>
        <p:sp>
          <p:nvSpPr>
            <p:cNvPr id="57" name="Rectangle 10"/>
            <p:cNvSpPr>
              <a:spLocks noChangeArrowheads="1"/>
            </p:cNvSpPr>
            <p:nvPr/>
          </p:nvSpPr>
          <p:spPr bwMode="gray">
            <a:xfrm>
              <a:off x="6325817" y="5200863"/>
              <a:ext cx="38436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0" bIns="0">
              <a:spAutoFit/>
            </a:bodyPr>
            <a:lstStyle/>
            <a:p>
              <a:pPr algn="ctr" defTabSz="457200" fontAlgn="base">
                <a:spcBef>
                  <a:spcPct val="0"/>
                </a:spcBef>
                <a:spcAft>
                  <a:spcPct val="0"/>
                </a:spcAft>
                <a:defRPr/>
              </a:pPr>
              <a:r>
                <a:rPr lang="de-DE" sz="1400">
                  <a:solidFill>
                    <a:prstClr val="black"/>
                  </a:solidFill>
                  <a:ea typeface="ＭＳ Ｐゴシック" charset="0"/>
                  <a:cs typeface="Arial"/>
                </a:rPr>
                <a:t>10</a:t>
              </a:r>
            </a:p>
          </p:txBody>
        </p:sp>
        <p:sp>
          <p:nvSpPr>
            <p:cNvPr id="58" name="Rectangle 10"/>
            <p:cNvSpPr>
              <a:spLocks noChangeArrowheads="1"/>
            </p:cNvSpPr>
            <p:nvPr/>
          </p:nvSpPr>
          <p:spPr bwMode="gray">
            <a:xfrm>
              <a:off x="6777951" y="5200863"/>
              <a:ext cx="3710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0" bIns="0">
              <a:spAutoFit/>
            </a:bodyPr>
            <a:lstStyle/>
            <a:p>
              <a:pPr algn="ctr" defTabSz="457200" fontAlgn="base">
                <a:spcBef>
                  <a:spcPct val="0"/>
                </a:spcBef>
                <a:spcAft>
                  <a:spcPct val="0"/>
                </a:spcAft>
                <a:defRPr/>
              </a:pPr>
              <a:r>
                <a:rPr lang="de-DE" sz="1400">
                  <a:solidFill>
                    <a:prstClr val="black"/>
                  </a:solidFill>
                  <a:ea typeface="ＭＳ Ｐゴシック" charset="0"/>
                  <a:cs typeface="Arial"/>
                </a:rPr>
                <a:t>11</a:t>
              </a:r>
            </a:p>
          </p:txBody>
        </p:sp>
        <p:sp>
          <p:nvSpPr>
            <p:cNvPr id="59" name="Rectangle 10"/>
            <p:cNvSpPr>
              <a:spLocks noChangeArrowheads="1"/>
            </p:cNvSpPr>
            <p:nvPr/>
          </p:nvSpPr>
          <p:spPr bwMode="gray">
            <a:xfrm>
              <a:off x="7226237" y="5200863"/>
              <a:ext cx="38436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0" bIns="0">
              <a:spAutoFit/>
            </a:bodyPr>
            <a:lstStyle/>
            <a:p>
              <a:pPr algn="ctr" defTabSz="457200" fontAlgn="base">
                <a:spcBef>
                  <a:spcPct val="0"/>
                </a:spcBef>
                <a:spcAft>
                  <a:spcPct val="0"/>
                </a:spcAft>
                <a:defRPr/>
              </a:pPr>
              <a:r>
                <a:rPr lang="de-DE" sz="1400">
                  <a:solidFill>
                    <a:prstClr val="black"/>
                  </a:solidFill>
                  <a:ea typeface="ＭＳ Ｐゴシック" charset="0"/>
                  <a:cs typeface="Arial"/>
                </a:rPr>
                <a:t>12</a:t>
              </a:r>
            </a:p>
          </p:txBody>
        </p:sp>
        <p:sp>
          <p:nvSpPr>
            <p:cNvPr id="60" name="Text Box 4"/>
            <p:cNvSpPr txBox="1">
              <a:spLocks noChangeArrowheads="1"/>
            </p:cNvSpPr>
            <p:nvPr/>
          </p:nvSpPr>
          <p:spPr bwMode="gray">
            <a:xfrm>
              <a:off x="1964742" y="5534040"/>
              <a:ext cx="583489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tIns="0" bIns="0">
              <a:spAutoFit/>
            </a:bodyPr>
            <a:lstStyle>
              <a:lvl1pPr eaLnBrk="0" hangingPunct="0">
                <a:defRPr sz="3200">
                  <a:solidFill>
                    <a:schemeClr val="tx1"/>
                  </a:solidFill>
                  <a:latin typeface="Arial" charset="0"/>
                  <a:ea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defTabSz="457200" eaLnBrk="1" fontAlgn="base" hangingPunct="1">
                <a:spcBef>
                  <a:spcPct val="0"/>
                </a:spcBef>
                <a:spcAft>
                  <a:spcPct val="0"/>
                </a:spcAft>
                <a:defRPr/>
              </a:pPr>
              <a:r>
                <a:rPr lang="de-DE" sz="1600" b="1" dirty="0" smtClean="0">
                  <a:solidFill>
                    <a:prstClr val="black"/>
                  </a:solidFill>
                  <a:latin typeface="Arial"/>
                  <a:cs typeface="Arial"/>
                </a:rPr>
                <a:t>Zeit nach Indexereignis (Wochen)</a:t>
              </a:r>
            </a:p>
          </p:txBody>
        </p:sp>
        <p:sp>
          <p:nvSpPr>
            <p:cNvPr id="61" name="Rechteck 60"/>
            <p:cNvSpPr/>
            <p:nvPr/>
          </p:nvSpPr>
          <p:spPr>
            <a:xfrm>
              <a:off x="1192649" y="5872331"/>
              <a:ext cx="8388424" cy="459100"/>
            </a:xfrm>
            <a:prstGeom prst="rect">
              <a:avLst/>
            </a:prstGeom>
          </p:spPr>
          <p:txBody>
            <a:bodyPr wrap="square">
              <a:spAutoFit/>
            </a:bodyPr>
            <a:lstStyle/>
            <a:p>
              <a:pPr defTabSz="457200">
                <a:lnSpc>
                  <a:spcPts val="3000"/>
                </a:lnSpc>
                <a:buClr>
                  <a:srgbClr val="EC008C"/>
                </a:buClr>
              </a:pPr>
              <a:endParaRPr lang="de-DE" b="1" dirty="0">
                <a:solidFill>
                  <a:srgbClr val="000000"/>
                </a:solidFill>
                <a:cs typeface="Arial"/>
              </a:endParaRPr>
            </a:p>
          </p:txBody>
        </p:sp>
      </p:grpSp>
      <p:sp>
        <p:nvSpPr>
          <p:cNvPr id="110" name="Fußzeilenplatzhalter 3"/>
          <p:cNvSpPr>
            <a:spLocks noGrp="1"/>
          </p:cNvSpPr>
          <p:nvPr>
            <p:ph type="ftr" sz="quarter" idx="11"/>
          </p:nvPr>
        </p:nvSpPr>
        <p:spPr>
          <a:xfrm>
            <a:off x="6139709" y="6408256"/>
            <a:ext cx="2895600" cy="365125"/>
          </a:xfrm>
        </p:spPr>
        <p:txBody>
          <a:bodyPr/>
          <a:lstStyle/>
          <a:p>
            <a:pPr fontAlgn="base">
              <a:spcBef>
                <a:spcPct val="0"/>
              </a:spcBef>
              <a:spcAft>
                <a:spcPct val="0"/>
              </a:spcAft>
              <a:defRPr/>
            </a:pPr>
            <a:r>
              <a:rPr lang="en-US" sz="1400" dirty="0" err="1">
                <a:solidFill>
                  <a:srgbClr val="000000"/>
                </a:solidFill>
              </a:rPr>
              <a:t>Limone</a:t>
            </a:r>
            <a:r>
              <a:rPr lang="en-US" sz="1400" dirty="0">
                <a:solidFill>
                  <a:srgbClr val="000000"/>
                </a:solidFill>
              </a:rPr>
              <a:t> </a:t>
            </a:r>
            <a:r>
              <a:rPr lang="en-US" sz="1400" i="1" dirty="0">
                <a:solidFill>
                  <a:srgbClr val="000000"/>
                </a:solidFill>
              </a:rPr>
              <a:t>et al. </a:t>
            </a:r>
            <a:r>
              <a:rPr lang="en-US" sz="1400" dirty="0" err="1">
                <a:solidFill>
                  <a:srgbClr val="000000"/>
                </a:solidFill>
              </a:rPr>
              <a:t>Thromb</a:t>
            </a:r>
            <a:r>
              <a:rPr lang="en-US" sz="1400" dirty="0">
                <a:solidFill>
                  <a:srgbClr val="000000"/>
                </a:solidFill>
              </a:rPr>
              <a:t> Res. </a:t>
            </a:r>
            <a:r>
              <a:rPr lang="en-US" sz="1600" dirty="0" smtClean="0">
                <a:solidFill>
                  <a:srgbClr val="000000"/>
                </a:solidFill>
              </a:rPr>
              <a:t>2013</a:t>
            </a:r>
            <a:endParaRPr lang="da-DK" sz="1600" dirty="0">
              <a:solidFill>
                <a:srgbClr val="000000"/>
              </a:solidFill>
              <a:cs typeface="Arial" charset="0"/>
            </a:endParaRPr>
          </a:p>
        </p:txBody>
      </p:sp>
      <p:sp>
        <p:nvSpPr>
          <p:cNvPr id="112" name="Titel 1"/>
          <p:cNvSpPr txBox="1">
            <a:spLocks/>
          </p:cNvSpPr>
          <p:nvPr/>
        </p:nvSpPr>
        <p:spPr>
          <a:xfrm>
            <a:off x="0" y="213522"/>
            <a:ext cx="9144000" cy="967921"/>
          </a:xfrm>
          <a:prstGeom prst="rect">
            <a:avLst/>
          </a:prstGeom>
          <a:noFill/>
        </p:spPr>
        <p:txBody>
          <a:bodyPr vert="horz" lIns="360000" tIns="72000" rIns="360000" bIns="216000" rtlCol="0" anchor="t" anchorCtr="0">
            <a:spAutoFit/>
          </a:bodyPr>
          <a:lstStyle>
            <a:lvl1pPr algn="l" defTabSz="457200" rtl="0" eaLnBrk="1" latinLnBrk="0" hangingPunct="1">
              <a:spcBef>
                <a:spcPct val="0"/>
              </a:spcBef>
              <a:buNone/>
              <a:defRPr sz="2400" b="1" kern="1200" baseline="0">
                <a:solidFill>
                  <a:schemeClr val="tx2"/>
                </a:solidFill>
                <a:latin typeface="+mj-lt"/>
                <a:ea typeface="+mj-ea"/>
                <a:cs typeface="+mj-cs"/>
              </a:defRPr>
            </a:lvl1pPr>
          </a:lstStyle>
          <a:p>
            <a:pPr algn="ctr"/>
            <a:r>
              <a:rPr lang="de-DE" dirty="0" smtClean="0">
                <a:solidFill>
                  <a:srgbClr val="000000"/>
                </a:solidFill>
              </a:rPr>
              <a:t>Frühe intensivierte Antikoagulation</a:t>
            </a:r>
            <a:br>
              <a:rPr lang="de-DE" dirty="0" smtClean="0">
                <a:solidFill>
                  <a:srgbClr val="000000"/>
                </a:solidFill>
              </a:rPr>
            </a:br>
            <a:r>
              <a:rPr lang="de-DE" sz="2000" b="0" dirty="0" smtClean="0">
                <a:solidFill>
                  <a:srgbClr val="000000"/>
                </a:solidFill>
              </a:rPr>
              <a:t>Ersten </a:t>
            </a:r>
            <a:r>
              <a:rPr lang="de-DE" sz="2000" b="0" dirty="0">
                <a:solidFill>
                  <a:srgbClr val="000000"/>
                </a:solidFill>
              </a:rPr>
              <a:t>3 </a:t>
            </a:r>
            <a:r>
              <a:rPr lang="de-DE" sz="2000" b="0" dirty="0" smtClean="0">
                <a:solidFill>
                  <a:srgbClr val="000000"/>
                </a:solidFill>
              </a:rPr>
              <a:t>– 4 Wochen </a:t>
            </a:r>
            <a:r>
              <a:rPr lang="de-DE" sz="2000" b="0" dirty="0">
                <a:solidFill>
                  <a:srgbClr val="000000"/>
                </a:solidFill>
              </a:rPr>
              <a:t>der Therapie sind entscheidend</a:t>
            </a:r>
            <a:endParaRPr lang="de-DE" dirty="0">
              <a:solidFill>
                <a:srgbClr val="000000"/>
              </a:solidFill>
            </a:endParaRPr>
          </a:p>
        </p:txBody>
      </p:sp>
    </p:spTree>
    <p:extLst>
      <p:ext uri="{BB962C8B-B14F-4D97-AF65-F5344CB8AC3E}">
        <p14:creationId xmlns:p14="http://schemas.microsoft.com/office/powerpoint/2010/main" val="27690054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030210" y="238823"/>
            <a:ext cx="979755" cy="369332"/>
          </a:xfrm>
          <a:prstGeom prst="rect">
            <a:avLst/>
          </a:prstGeom>
          <a:noFill/>
        </p:spPr>
        <p:txBody>
          <a:bodyPr wrap="none" rtlCol="0">
            <a:spAutoFit/>
          </a:bodyPr>
          <a:lstStyle/>
          <a:p>
            <a:r>
              <a:rPr lang="de-DE" b="1" u="sng" dirty="0" err="1" smtClean="0">
                <a:latin typeface="+mj-lt"/>
                <a:cs typeface="Bangla Sangam MN"/>
              </a:rPr>
              <a:t>Bridging</a:t>
            </a:r>
            <a:endParaRPr lang="de-DE" b="1" u="sng" dirty="0">
              <a:latin typeface="+mj-lt"/>
              <a:cs typeface="Bangla Sangam MN"/>
            </a:endParaRPr>
          </a:p>
        </p:txBody>
      </p:sp>
      <p:pic>
        <p:nvPicPr>
          <p:cNvPr id="7" name="Bild 6"/>
          <p:cNvPicPr>
            <a:picLocks noChangeAspect="1"/>
          </p:cNvPicPr>
          <p:nvPr/>
        </p:nvPicPr>
        <p:blipFill rotWithShape="1">
          <a:blip r:embed="rId3"/>
          <a:srcRect t="34584" b="32690"/>
          <a:stretch/>
        </p:blipFill>
        <p:spPr>
          <a:xfrm>
            <a:off x="1082" y="4872533"/>
            <a:ext cx="1938058" cy="573888"/>
          </a:xfrm>
          <a:prstGeom prst="rect">
            <a:avLst/>
          </a:prstGeom>
        </p:spPr>
      </p:pic>
      <p:pic>
        <p:nvPicPr>
          <p:cNvPr id="8" name="Bild 7"/>
          <p:cNvPicPr>
            <a:picLocks noChangeAspect="1"/>
          </p:cNvPicPr>
          <p:nvPr/>
        </p:nvPicPr>
        <p:blipFill rotWithShape="1">
          <a:blip r:embed="rId4"/>
          <a:srcRect b="14042"/>
          <a:stretch/>
        </p:blipFill>
        <p:spPr>
          <a:xfrm>
            <a:off x="226020" y="2484102"/>
            <a:ext cx="1730502" cy="569142"/>
          </a:xfrm>
          <a:prstGeom prst="rect">
            <a:avLst/>
          </a:prstGeom>
          <a:solidFill>
            <a:schemeClr val="bg1"/>
          </a:solidFill>
        </p:spPr>
      </p:pic>
      <p:pic>
        <p:nvPicPr>
          <p:cNvPr id="9" name="Bild 8"/>
          <p:cNvPicPr>
            <a:picLocks noChangeAspect="1"/>
          </p:cNvPicPr>
          <p:nvPr/>
        </p:nvPicPr>
        <p:blipFill>
          <a:blip r:embed="rId5"/>
          <a:stretch>
            <a:fillRect/>
          </a:stretch>
        </p:blipFill>
        <p:spPr>
          <a:xfrm>
            <a:off x="568304" y="5694887"/>
            <a:ext cx="1366016" cy="571418"/>
          </a:xfrm>
          <a:prstGeom prst="rect">
            <a:avLst/>
          </a:prstGeom>
        </p:spPr>
      </p:pic>
      <p:grpSp>
        <p:nvGrpSpPr>
          <p:cNvPr id="12" name="Gruppierung 11"/>
          <p:cNvGrpSpPr/>
          <p:nvPr/>
        </p:nvGrpSpPr>
        <p:grpSpPr>
          <a:xfrm>
            <a:off x="611928" y="3184054"/>
            <a:ext cx="1399116" cy="928439"/>
            <a:chOff x="7439563" y="52299"/>
            <a:chExt cx="1399116" cy="941955"/>
          </a:xfrm>
        </p:grpSpPr>
        <p:pic>
          <p:nvPicPr>
            <p:cNvPr id="10" name="Bild 9"/>
            <p:cNvPicPr>
              <a:picLocks noChangeAspect="1"/>
            </p:cNvPicPr>
            <p:nvPr/>
          </p:nvPicPr>
          <p:blipFill>
            <a:blip r:embed="rId6"/>
            <a:stretch>
              <a:fillRect/>
            </a:stretch>
          </p:blipFill>
          <p:spPr>
            <a:xfrm>
              <a:off x="7439563" y="52299"/>
              <a:ext cx="1399116" cy="741957"/>
            </a:xfrm>
            <a:prstGeom prst="rect">
              <a:avLst/>
            </a:prstGeom>
          </p:spPr>
        </p:pic>
        <p:sp>
          <p:nvSpPr>
            <p:cNvPr id="11" name="Textfeld 10"/>
            <p:cNvSpPr txBox="1"/>
            <p:nvPr/>
          </p:nvSpPr>
          <p:spPr>
            <a:xfrm>
              <a:off x="7511676" y="655700"/>
              <a:ext cx="923851" cy="338554"/>
            </a:xfrm>
            <a:prstGeom prst="rect">
              <a:avLst/>
            </a:prstGeom>
            <a:noFill/>
          </p:spPr>
          <p:txBody>
            <a:bodyPr wrap="none" rtlCol="0">
              <a:spAutoFit/>
            </a:bodyPr>
            <a:lstStyle/>
            <a:p>
              <a:r>
                <a:rPr lang="de-DE" sz="1600" dirty="0" err="1">
                  <a:solidFill>
                    <a:schemeClr val="tx1">
                      <a:lumMod val="50000"/>
                      <a:lumOff val="50000"/>
                    </a:schemeClr>
                  </a:solidFill>
                  <a:latin typeface="Arial Narrow"/>
                  <a:cs typeface="Arial Narrow"/>
                </a:rPr>
                <a:t>e</a:t>
              </a:r>
              <a:r>
                <a:rPr lang="de-DE" sz="1600" dirty="0" err="1" smtClean="0">
                  <a:solidFill>
                    <a:schemeClr val="tx1">
                      <a:lumMod val="50000"/>
                      <a:lumOff val="50000"/>
                    </a:schemeClr>
                  </a:solidFill>
                  <a:latin typeface="Arial Narrow"/>
                  <a:cs typeface="Arial Narrow"/>
                </a:rPr>
                <a:t>doxaban</a:t>
              </a:r>
              <a:endParaRPr lang="de-DE" sz="1600" dirty="0">
                <a:solidFill>
                  <a:schemeClr val="tx1">
                    <a:lumMod val="50000"/>
                    <a:lumOff val="50000"/>
                  </a:schemeClr>
                </a:solidFill>
                <a:latin typeface="Arial Narrow"/>
                <a:cs typeface="Arial Narrow"/>
              </a:endParaRPr>
            </a:p>
          </p:txBody>
        </p:sp>
      </p:grpSp>
      <p:sp>
        <p:nvSpPr>
          <p:cNvPr id="14" name="Rechteck 13"/>
          <p:cNvSpPr/>
          <p:nvPr/>
        </p:nvSpPr>
        <p:spPr>
          <a:xfrm>
            <a:off x="2927158" y="2465750"/>
            <a:ext cx="3892743" cy="581025"/>
          </a:xfrm>
          <a:prstGeom prst="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a:solidFill>
                <a:prstClr val="white"/>
              </a:solidFill>
              <a:ea typeface="Verdana" pitchFamily="34" charset="0"/>
              <a:cs typeface="Verdana" pitchFamily="34" charset="0"/>
            </a:endParaRPr>
          </a:p>
        </p:txBody>
      </p:sp>
      <p:sp>
        <p:nvSpPr>
          <p:cNvPr id="15" name="Rechteck 14"/>
          <p:cNvSpPr/>
          <p:nvPr/>
        </p:nvSpPr>
        <p:spPr>
          <a:xfrm>
            <a:off x="2916304" y="3353049"/>
            <a:ext cx="3903598" cy="586110"/>
          </a:xfrm>
          <a:prstGeom prst="rect">
            <a:avLst/>
          </a:prstGeom>
          <a:solidFill>
            <a:srgbClr val="FFDEF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a:solidFill>
                <a:prstClr val="white"/>
              </a:solidFill>
              <a:ea typeface="Verdana" pitchFamily="34" charset="0"/>
              <a:cs typeface="Verdana" pitchFamily="34" charset="0"/>
            </a:endParaRPr>
          </a:p>
        </p:txBody>
      </p:sp>
      <p:sp>
        <p:nvSpPr>
          <p:cNvPr id="16" name="Rechteck 15"/>
          <p:cNvSpPr/>
          <p:nvPr/>
        </p:nvSpPr>
        <p:spPr>
          <a:xfrm>
            <a:off x="2120708" y="2465538"/>
            <a:ext cx="900112" cy="581025"/>
          </a:xfrm>
          <a:prstGeom prst="rect">
            <a:avLst/>
          </a:prstGeom>
          <a:solidFill>
            <a:srgbClr val="D9D9D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a:solidFill>
                <a:prstClr val="white"/>
              </a:solidFill>
              <a:ea typeface="Verdana" pitchFamily="34" charset="0"/>
              <a:cs typeface="Verdana" pitchFamily="34" charset="0"/>
            </a:endParaRPr>
          </a:p>
        </p:txBody>
      </p:sp>
      <p:sp>
        <p:nvSpPr>
          <p:cNvPr id="17" name="Rechteck 16"/>
          <p:cNvSpPr/>
          <p:nvPr/>
        </p:nvSpPr>
        <p:spPr>
          <a:xfrm>
            <a:off x="2109853" y="3353048"/>
            <a:ext cx="900112" cy="581025"/>
          </a:xfrm>
          <a:prstGeom prst="rect">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a:solidFill>
                <a:prstClr val="white"/>
              </a:solidFill>
              <a:ea typeface="Verdana" pitchFamily="34" charset="0"/>
              <a:cs typeface="Verdana" pitchFamily="34" charset="0"/>
            </a:endParaRPr>
          </a:p>
        </p:txBody>
      </p:sp>
      <p:sp>
        <p:nvSpPr>
          <p:cNvPr id="18" name="TextBox 59"/>
          <p:cNvSpPr txBox="1">
            <a:spLocks noChangeArrowheads="1"/>
          </p:cNvSpPr>
          <p:nvPr/>
        </p:nvSpPr>
        <p:spPr bwMode="auto">
          <a:xfrm>
            <a:off x="2084194" y="2521612"/>
            <a:ext cx="952500" cy="522288"/>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zh-TW" sz="1400" b="1" dirty="0">
                <a:solidFill>
                  <a:prstClr val="black"/>
                </a:solidFill>
              </a:rPr>
              <a:t>NMH</a:t>
            </a:r>
          </a:p>
          <a:p>
            <a:pPr algn="ctr"/>
            <a:r>
              <a:rPr lang="en-US" altLang="zh-TW" sz="1400" dirty="0" smtClean="0">
                <a:solidFill>
                  <a:prstClr val="black"/>
                </a:solidFill>
              </a:rPr>
              <a:t>&gt;5 d</a:t>
            </a:r>
            <a:endParaRPr lang="en-US" altLang="zh-TW" sz="1400" dirty="0">
              <a:solidFill>
                <a:prstClr val="black"/>
              </a:solidFill>
            </a:endParaRPr>
          </a:p>
        </p:txBody>
      </p:sp>
      <p:sp>
        <p:nvSpPr>
          <p:cNvPr id="19" name="TextBox 59"/>
          <p:cNvSpPr txBox="1">
            <a:spLocks noChangeArrowheads="1"/>
          </p:cNvSpPr>
          <p:nvPr/>
        </p:nvSpPr>
        <p:spPr bwMode="auto">
          <a:xfrm>
            <a:off x="1987090" y="3385616"/>
            <a:ext cx="1163201" cy="523220"/>
          </a:xfrm>
          <a:prstGeom prst="rect">
            <a:avLst/>
          </a:prstGeom>
          <a:noFill/>
          <a:ln>
            <a:noFill/>
          </a:ln>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zh-TW" sz="1400" b="1" dirty="0" smtClean="0">
                <a:solidFill>
                  <a:prstClr val="black"/>
                </a:solidFill>
              </a:rPr>
              <a:t>NMH</a:t>
            </a:r>
            <a:endParaRPr lang="en-US" altLang="zh-TW" sz="1400" b="1" dirty="0">
              <a:solidFill>
                <a:prstClr val="black"/>
              </a:solidFill>
            </a:endParaRPr>
          </a:p>
          <a:p>
            <a:pPr algn="ctr"/>
            <a:r>
              <a:rPr lang="en-US" altLang="zh-TW" sz="1400" dirty="0" smtClean="0">
                <a:solidFill>
                  <a:prstClr val="black"/>
                </a:solidFill>
              </a:rPr>
              <a:t>&gt; 5 d</a:t>
            </a:r>
            <a:endParaRPr lang="en-US" altLang="zh-TW" sz="1400" dirty="0">
              <a:solidFill>
                <a:prstClr val="black"/>
              </a:solidFill>
            </a:endParaRPr>
          </a:p>
        </p:txBody>
      </p:sp>
      <p:sp>
        <p:nvSpPr>
          <p:cNvPr id="20" name="TextBox 59"/>
          <p:cNvSpPr txBox="1">
            <a:spLocks noChangeArrowheads="1"/>
          </p:cNvSpPr>
          <p:nvPr/>
        </p:nvSpPr>
        <p:spPr bwMode="auto">
          <a:xfrm>
            <a:off x="3117400" y="2586748"/>
            <a:ext cx="28146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zh-TW" sz="1600" b="1" dirty="0">
                <a:solidFill>
                  <a:srgbClr val="000000"/>
                </a:solidFill>
                <a:latin typeface="Avenir Black Oblique"/>
                <a:cs typeface="Avenir Black Oblique"/>
              </a:rPr>
              <a:t>2x 150 mg </a:t>
            </a:r>
            <a:r>
              <a:rPr lang="en-US" altLang="zh-TW" sz="1600" b="1" dirty="0" err="1">
                <a:solidFill>
                  <a:srgbClr val="000000"/>
                </a:solidFill>
                <a:latin typeface="Avenir Light"/>
                <a:cs typeface="Avenir Light"/>
              </a:rPr>
              <a:t>Dabigatran</a:t>
            </a:r>
            <a:endParaRPr lang="en-US" altLang="zh-TW" sz="1600" b="1" dirty="0">
              <a:solidFill>
                <a:srgbClr val="000000"/>
              </a:solidFill>
              <a:latin typeface="Avenir Light"/>
              <a:cs typeface="Avenir Light"/>
            </a:endParaRPr>
          </a:p>
        </p:txBody>
      </p:sp>
      <p:sp>
        <p:nvSpPr>
          <p:cNvPr id="21" name="TextBox 59"/>
          <p:cNvSpPr txBox="1">
            <a:spLocks noChangeArrowheads="1"/>
          </p:cNvSpPr>
          <p:nvPr/>
        </p:nvSpPr>
        <p:spPr bwMode="auto">
          <a:xfrm>
            <a:off x="3116070" y="3472946"/>
            <a:ext cx="28146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zh-TW" sz="1600" b="1" dirty="0">
                <a:solidFill>
                  <a:srgbClr val="000000"/>
                </a:solidFill>
                <a:latin typeface="Avenir Black Oblique"/>
                <a:cs typeface="Avenir Black Oblique"/>
              </a:rPr>
              <a:t>1x 60 mg </a:t>
            </a:r>
            <a:r>
              <a:rPr lang="en-US" altLang="zh-TW" sz="1600" b="1" dirty="0" err="1">
                <a:solidFill>
                  <a:srgbClr val="000000"/>
                </a:solidFill>
                <a:latin typeface="Avenir Light"/>
                <a:cs typeface="Avenir Light"/>
              </a:rPr>
              <a:t>Edoxaban</a:t>
            </a:r>
            <a:endParaRPr lang="en-US" altLang="zh-TW" sz="1600" b="1" dirty="0">
              <a:solidFill>
                <a:srgbClr val="000000"/>
              </a:solidFill>
              <a:latin typeface="Avenir Light"/>
              <a:cs typeface="Avenir Light"/>
            </a:endParaRPr>
          </a:p>
        </p:txBody>
      </p:sp>
      <p:sp>
        <p:nvSpPr>
          <p:cNvPr id="22" name="Gleichschenkliges Dreieck 21"/>
          <p:cNvSpPr/>
          <p:nvPr/>
        </p:nvSpPr>
        <p:spPr>
          <a:xfrm rot="5400000">
            <a:off x="6559806" y="2551808"/>
            <a:ext cx="720725" cy="184150"/>
          </a:xfrm>
          <a:prstGeom prst="triangle">
            <a:avLst/>
          </a:prstGeom>
          <a:solidFill>
            <a:srgbClr val="DCE6F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a:solidFill>
                <a:prstClr val="white"/>
              </a:solidFill>
              <a:ea typeface="Verdana" pitchFamily="34" charset="0"/>
              <a:cs typeface="Verdana" pitchFamily="34" charset="0"/>
            </a:endParaRPr>
          </a:p>
        </p:txBody>
      </p:sp>
      <p:sp>
        <p:nvSpPr>
          <p:cNvPr id="23" name="Gleichschenkliges Dreieck 22"/>
          <p:cNvSpPr/>
          <p:nvPr/>
        </p:nvSpPr>
        <p:spPr>
          <a:xfrm rot="5400000">
            <a:off x="6558476" y="3558158"/>
            <a:ext cx="720725" cy="184150"/>
          </a:xfrm>
          <a:prstGeom prst="triangle">
            <a:avLst/>
          </a:prstGeom>
          <a:solidFill>
            <a:srgbClr val="FFDEF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a:solidFill>
                <a:prstClr val="white"/>
              </a:solidFill>
              <a:ea typeface="Verdana" pitchFamily="34" charset="0"/>
              <a:cs typeface="Verdana" pitchFamily="34" charset="0"/>
            </a:endParaRPr>
          </a:p>
        </p:txBody>
      </p:sp>
      <p:sp>
        <p:nvSpPr>
          <p:cNvPr id="24" name="Rechteck 23"/>
          <p:cNvSpPr/>
          <p:nvPr/>
        </p:nvSpPr>
        <p:spPr>
          <a:xfrm>
            <a:off x="3148369" y="5698114"/>
            <a:ext cx="3671533" cy="581025"/>
          </a:xfrm>
          <a:prstGeom prst="rect">
            <a:avLst/>
          </a:prstGeom>
          <a:solidFill>
            <a:srgbClr val="E75F8E">
              <a:alpha val="71000"/>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a:solidFill>
                <a:prstClr val="white"/>
              </a:solidFill>
              <a:ea typeface="Verdana" pitchFamily="34" charset="0"/>
              <a:cs typeface="Verdana" pitchFamily="34" charset="0"/>
            </a:endParaRPr>
          </a:p>
        </p:txBody>
      </p:sp>
      <p:sp>
        <p:nvSpPr>
          <p:cNvPr id="25" name="Rechteck 24"/>
          <p:cNvSpPr/>
          <p:nvPr/>
        </p:nvSpPr>
        <p:spPr>
          <a:xfrm>
            <a:off x="2125727" y="4848032"/>
            <a:ext cx="2409825" cy="581025"/>
          </a:xfrm>
          <a:prstGeom prst="rect">
            <a:avLst/>
          </a:prstGeom>
          <a:solidFill>
            <a:srgbClr val="9140A2">
              <a:alpha val="63000"/>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a:solidFill>
                <a:prstClr val="white"/>
              </a:solidFill>
              <a:ea typeface="Verdana" pitchFamily="34" charset="0"/>
              <a:cs typeface="Verdana" pitchFamily="34" charset="0"/>
            </a:endParaRPr>
          </a:p>
        </p:txBody>
      </p:sp>
      <p:sp>
        <p:nvSpPr>
          <p:cNvPr id="26" name="Rechteck 25"/>
          <p:cNvSpPr/>
          <p:nvPr/>
        </p:nvSpPr>
        <p:spPr>
          <a:xfrm>
            <a:off x="2115428" y="5693816"/>
            <a:ext cx="1022086" cy="581025"/>
          </a:xfrm>
          <a:prstGeom prst="rect">
            <a:avLst/>
          </a:prstGeom>
          <a:solidFill>
            <a:srgbClr val="990033">
              <a:alpha val="67000"/>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a:solidFill>
                <a:prstClr val="white"/>
              </a:solidFill>
              <a:ea typeface="Verdana" pitchFamily="34" charset="0"/>
              <a:cs typeface="Verdana" pitchFamily="34" charset="0"/>
            </a:endParaRPr>
          </a:p>
        </p:txBody>
      </p:sp>
      <p:sp>
        <p:nvSpPr>
          <p:cNvPr id="27" name="TextBox 59"/>
          <p:cNvSpPr txBox="1">
            <a:spLocks noChangeArrowheads="1"/>
          </p:cNvSpPr>
          <p:nvPr/>
        </p:nvSpPr>
        <p:spPr bwMode="auto">
          <a:xfrm>
            <a:off x="2125727" y="5730720"/>
            <a:ext cx="977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zh-TW" sz="1400" b="1" dirty="0">
                <a:solidFill>
                  <a:prstClr val="black"/>
                </a:solidFill>
              </a:rPr>
              <a:t>2x 10 mg</a:t>
            </a:r>
          </a:p>
          <a:p>
            <a:pPr algn="ctr"/>
            <a:r>
              <a:rPr lang="en-US" altLang="zh-TW" sz="1400" dirty="0" smtClean="0">
                <a:solidFill>
                  <a:prstClr val="black"/>
                </a:solidFill>
              </a:rPr>
              <a:t>1 </a:t>
            </a:r>
            <a:r>
              <a:rPr lang="en-US" altLang="zh-TW" sz="1400" dirty="0" err="1" smtClean="0">
                <a:solidFill>
                  <a:prstClr val="black"/>
                </a:solidFill>
              </a:rPr>
              <a:t>Wo</a:t>
            </a:r>
            <a:endParaRPr lang="en-US" altLang="zh-TW" sz="1400" dirty="0">
              <a:solidFill>
                <a:prstClr val="black"/>
              </a:solidFill>
            </a:endParaRPr>
          </a:p>
        </p:txBody>
      </p:sp>
      <p:sp>
        <p:nvSpPr>
          <p:cNvPr id="28" name="TextBox 59"/>
          <p:cNvSpPr txBox="1">
            <a:spLocks noChangeArrowheads="1"/>
          </p:cNvSpPr>
          <p:nvPr/>
        </p:nvSpPr>
        <p:spPr bwMode="auto">
          <a:xfrm>
            <a:off x="3415505" y="5835117"/>
            <a:ext cx="2892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zh-TW" sz="1400" b="1" dirty="0">
                <a:solidFill>
                  <a:srgbClr val="000000"/>
                </a:solidFill>
              </a:rPr>
              <a:t>2x 5 mg </a:t>
            </a:r>
            <a:r>
              <a:rPr lang="en-US" altLang="zh-TW" sz="1400" b="1" dirty="0" err="1">
                <a:solidFill>
                  <a:srgbClr val="000000"/>
                </a:solidFill>
              </a:rPr>
              <a:t>Apixaban</a:t>
            </a:r>
            <a:endParaRPr lang="en-US" altLang="zh-TW" sz="1400" b="1" dirty="0">
              <a:solidFill>
                <a:srgbClr val="000000"/>
              </a:solidFill>
            </a:endParaRPr>
          </a:p>
        </p:txBody>
      </p:sp>
      <p:sp>
        <p:nvSpPr>
          <p:cNvPr id="29" name="TextBox 59"/>
          <p:cNvSpPr txBox="1">
            <a:spLocks noChangeArrowheads="1"/>
          </p:cNvSpPr>
          <p:nvPr/>
        </p:nvSpPr>
        <p:spPr bwMode="auto">
          <a:xfrm>
            <a:off x="2073339" y="4871003"/>
            <a:ext cx="2419350" cy="523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zh-TW" sz="1400" b="1" dirty="0">
                <a:solidFill>
                  <a:prstClr val="black"/>
                </a:solidFill>
              </a:rPr>
              <a:t>2x 15 mg</a:t>
            </a:r>
          </a:p>
          <a:p>
            <a:pPr algn="ctr"/>
            <a:r>
              <a:rPr lang="en-US" altLang="zh-TW" sz="1400" dirty="0">
                <a:solidFill>
                  <a:prstClr val="black"/>
                </a:solidFill>
              </a:rPr>
              <a:t>3 </a:t>
            </a:r>
            <a:r>
              <a:rPr lang="en-US" altLang="zh-TW" sz="1400" dirty="0" err="1">
                <a:solidFill>
                  <a:prstClr val="black"/>
                </a:solidFill>
              </a:rPr>
              <a:t>Wochen</a:t>
            </a:r>
            <a:endParaRPr lang="en-US" altLang="zh-TW" sz="1400" dirty="0">
              <a:solidFill>
                <a:prstClr val="black"/>
              </a:solidFill>
            </a:endParaRPr>
          </a:p>
        </p:txBody>
      </p:sp>
      <p:sp>
        <p:nvSpPr>
          <p:cNvPr id="30" name="Rechteck 29"/>
          <p:cNvSpPr/>
          <p:nvPr/>
        </p:nvSpPr>
        <p:spPr>
          <a:xfrm>
            <a:off x="4527614" y="4848032"/>
            <a:ext cx="2290785" cy="581025"/>
          </a:xfrm>
          <a:prstGeom prst="rect">
            <a:avLst/>
          </a:prstGeom>
          <a:solidFill>
            <a:srgbClr val="CDA5D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a:solidFill>
                <a:prstClr val="white"/>
              </a:solidFill>
              <a:ea typeface="Verdana" pitchFamily="34" charset="0"/>
              <a:cs typeface="Verdana" pitchFamily="34" charset="0"/>
            </a:endParaRPr>
          </a:p>
        </p:txBody>
      </p:sp>
      <p:sp>
        <p:nvSpPr>
          <p:cNvPr id="31" name="TextBox 59"/>
          <p:cNvSpPr txBox="1">
            <a:spLocks noChangeArrowheads="1"/>
          </p:cNvSpPr>
          <p:nvPr/>
        </p:nvSpPr>
        <p:spPr bwMode="auto">
          <a:xfrm>
            <a:off x="4638739" y="4984347"/>
            <a:ext cx="2420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zh-TW" sz="1400" b="1" dirty="0">
                <a:solidFill>
                  <a:srgbClr val="000000"/>
                </a:solidFill>
              </a:rPr>
              <a:t>1x 20 mg </a:t>
            </a:r>
            <a:r>
              <a:rPr lang="en-US" altLang="zh-TW" sz="1400" b="1" dirty="0" err="1">
                <a:solidFill>
                  <a:srgbClr val="000000"/>
                </a:solidFill>
              </a:rPr>
              <a:t>Rivaroxaban</a:t>
            </a:r>
            <a:endParaRPr lang="en-US" altLang="zh-TW" sz="1400" b="1" dirty="0">
              <a:solidFill>
                <a:srgbClr val="000000"/>
              </a:solidFill>
            </a:endParaRPr>
          </a:p>
        </p:txBody>
      </p:sp>
      <p:sp>
        <p:nvSpPr>
          <p:cNvPr id="32" name="Gleichschenkliges Dreieck 31"/>
          <p:cNvSpPr/>
          <p:nvPr/>
        </p:nvSpPr>
        <p:spPr>
          <a:xfrm rot="5400000">
            <a:off x="6553586" y="5046470"/>
            <a:ext cx="720725" cy="184150"/>
          </a:xfrm>
          <a:prstGeom prst="triangle">
            <a:avLst/>
          </a:prstGeom>
          <a:solidFill>
            <a:srgbClr val="CDA5D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a:solidFill>
                <a:prstClr val="white"/>
              </a:solidFill>
              <a:ea typeface="Verdana" pitchFamily="34" charset="0"/>
              <a:cs typeface="Verdana" pitchFamily="34" charset="0"/>
            </a:endParaRPr>
          </a:p>
        </p:txBody>
      </p:sp>
      <p:sp>
        <p:nvSpPr>
          <p:cNvPr id="33" name="Gleichschenkliges Dreieck 32"/>
          <p:cNvSpPr/>
          <p:nvPr/>
        </p:nvSpPr>
        <p:spPr>
          <a:xfrm rot="5400000">
            <a:off x="6556399" y="5898141"/>
            <a:ext cx="720725" cy="184150"/>
          </a:xfrm>
          <a:prstGeom prst="triangle">
            <a:avLst/>
          </a:prstGeom>
          <a:solidFill>
            <a:srgbClr val="E75F8E">
              <a:alpha val="70000"/>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a:solidFill>
                <a:prstClr val="white"/>
              </a:solidFill>
              <a:ea typeface="Verdana" pitchFamily="34" charset="0"/>
              <a:cs typeface="Verdana" pitchFamily="34" charset="0"/>
            </a:endParaRPr>
          </a:p>
        </p:txBody>
      </p:sp>
      <p:sp>
        <p:nvSpPr>
          <p:cNvPr id="34" name="Rechteck 33"/>
          <p:cNvSpPr/>
          <p:nvPr/>
        </p:nvSpPr>
        <p:spPr>
          <a:xfrm>
            <a:off x="2112729" y="1126461"/>
            <a:ext cx="4707172" cy="586110"/>
          </a:xfrm>
          <a:prstGeom prst="rect">
            <a:avLst/>
          </a:prstGeom>
          <a:solidFill>
            <a:schemeClr val="bg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a:solidFill>
                <a:prstClr val="white"/>
              </a:solidFill>
              <a:ea typeface="Verdana" pitchFamily="34" charset="0"/>
              <a:cs typeface="Verdana" pitchFamily="34" charset="0"/>
            </a:endParaRPr>
          </a:p>
        </p:txBody>
      </p:sp>
      <p:sp>
        <p:nvSpPr>
          <p:cNvPr id="35" name="Rechteck 34"/>
          <p:cNvSpPr/>
          <p:nvPr/>
        </p:nvSpPr>
        <p:spPr>
          <a:xfrm>
            <a:off x="2112728" y="773575"/>
            <a:ext cx="900112" cy="581025"/>
          </a:xfrm>
          <a:prstGeom prst="rect">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a:solidFill>
                <a:prstClr val="white"/>
              </a:solidFill>
              <a:ea typeface="Verdana" pitchFamily="34" charset="0"/>
              <a:cs typeface="Verdana" pitchFamily="34" charset="0"/>
            </a:endParaRPr>
          </a:p>
        </p:txBody>
      </p:sp>
      <p:sp>
        <p:nvSpPr>
          <p:cNvPr id="36" name="TextBox 59"/>
          <p:cNvSpPr txBox="1">
            <a:spLocks noChangeArrowheads="1"/>
          </p:cNvSpPr>
          <p:nvPr/>
        </p:nvSpPr>
        <p:spPr bwMode="auto">
          <a:xfrm>
            <a:off x="1999283" y="802478"/>
            <a:ext cx="1163201" cy="523220"/>
          </a:xfrm>
          <a:prstGeom prst="rect">
            <a:avLst/>
          </a:prstGeom>
          <a:noFill/>
          <a:ln>
            <a:noFill/>
          </a:ln>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zh-TW" sz="1400" b="1" dirty="0" smtClean="0">
                <a:solidFill>
                  <a:prstClr val="black"/>
                </a:solidFill>
              </a:rPr>
              <a:t>NMH</a:t>
            </a:r>
            <a:endParaRPr lang="en-US" altLang="zh-TW" sz="1400" b="1" dirty="0">
              <a:solidFill>
                <a:prstClr val="black"/>
              </a:solidFill>
            </a:endParaRPr>
          </a:p>
          <a:p>
            <a:pPr algn="ctr"/>
            <a:r>
              <a:rPr lang="en-US" altLang="zh-TW" sz="1400" dirty="0" smtClean="0">
                <a:solidFill>
                  <a:prstClr val="black"/>
                </a:solidFill>
              </a:rPr>
              <a:t>&gt; 5 d</a:t>
            </a:r>
            <a:endParaRPr lang="en-US" altLang="zh-TW" sz="1400" dirty="0">
              <a:solidFill>
                <a:prstClr val="black"/>
              </a:solidFill>
            </a:endParaRPr>
          </a:p>
        </p:txBody>
      </p:sp>
      <p:sp>
        <p:nvSpPr>
          <p:cNvPr id="37" name="TextBox 59"/>
          <p:cNvSpPr txBox="1">
            <a:spLocks noChangeArrowheads="1"/>
          </p:cNvSpPr>
          <p:nvPr/>
        </p:nvSpPr>
        <p:spPr bwMode="auto">
          <a:xfrm>
            <a:off x="3118945" y="1246358"/>
            <a:ext cx="28146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zh-TW" sz="1600" b="1" dirty="0" smtClean="0">
                <a:solidFill>
                  <a:srgbClr val="000000"/>
                </a:solidFill>
                <a:latin typeface="Avenir Black Oblique"/>
                <a:cs typeface="Avenir Black Oblique"/>
              </a:rPr>
              <a:t>VKA</a:t>
            </a:r>
            <a:endParaRPr lang="en-US" altLang="zh-TW" sz="1600" b="1" dirty="0">
              <a:solidFill>
                <a:srgbClr val="000000"/>
              </a:solidFill>
              <a:latin typeface="Avenir Light"/>
              <a:cs typeface="Avenir Light"/>
            </a:endParaRPr>
          </a:p>
        </p:txBody>
      </p:sp>
      <p:sp>
        <p:nvSpPr>
          <p:cNvPr id="38" name="Gleichschenkliges Dreieck 37"/>
          <p:cNvSpPr/>
          <p:nvPr/>
        </p:nvSpPr>
        <p:spPr>
          <a:xfrm rot="5400000">
            <a:off x="6550112" y="1331570"/>
            <a:ext cx="720725" cy="184150"/>
          </a:xfrm>
          <a:prstGeom prst="triangle">
            <a:avLst/>
          </a:prstGeom>
          <a:solidFill>
            <a:srgbClr val="BFBFB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a:solidFill>
                <a:prstClr val="white"/>
              </a:solidFill>
              <a:ea typeface="Verdana" pitchFamily="34" charset="0"/>
              <a:cs typeface="Verdana" pitchFamily="34" charset="0"/>
            </a:endParaRPr>
          </a:p>
        </p:txBody>
      </p:sp>
      <p:sp>
        <p:nvSpPr>
          <p:cNvPr id="39" name="Textfeld 38"/>
          <p:cNvSpPr txBox="1"/>
          <p:nvPr/>
        </p:nvSpPr>
        <p:spPr>
          <a:xfrm>
            <a:off x="2052013" y="1972571"/>
            <a:ext cx="1120820" cy="369332"/>
          </a:xfrm>
          <a:prstGeom prst="rect">
            <a:avLst/>
          </a:prstGeom>
          <a:noFill/>
        </p:spPr>
        <p:txBody>
          <a:bodyPr wrap="none" rtlCol="0">
            <a:spAutoFit/>
          </a:bodyPr>
          <a:lstStyle/>
          <a:p>
            <a:r>
              <a:rPr lang="de-DE" b="1" u="sng" dirty="0" err="1" smtClean="0"/>
              <a:t>Switching</a:t>
            </a:r>
            <a:endParaRPr lang="de-DE" b="1" u="sng" dirty="0"/>
          </a:p>
        </p:txBody>
      </p:sp>
      <p:sp>
        <p:nvSpPr>
          <p:cNvPr id="40" name="Textfeld 39"/>
          <p:cNvSpPr txBox="1"/>
          <p:nvPr/>
        </p:nvSpPr>
        <p:spPr>
          <a:xfrm>
            <a:off x="2052013" y="4300495"/>
            <a:ext cx="2287067" cy="369332"/>
          </a:xfrm>
          <a:prstGeom prst="rect">
            <a:avLst/>
          </a:prstGeom>
          <a:noFill/>
        </p:spPr>
        <p:txBody>
          <a:bodyPr wrap="none" rtlCol="0">
            <a:spAutoFit/>
          </a:bodyPr>
          <a:lstStyle/>
          <a:p>
            <a:r>
              <a:rPr lang="de-DE" b="1" u="sng" dirty="0" smtClean="0"/>
              <a:t>Single-Drug-Approach</a:t>
            </a:r>
            <a:endParaRPr lang="de-DE" b="1" u="sng" dirty="0"/>
          </a:p>
        </p:txBody>
      </p:sp>
      <p:sp>
        <p:nvSpPr>
          <p:cNvPr id="2" name="Textfeld 1"/>
          <p:cNvSpPr txBox="1"/>
          <p:nvPr/>
        </p:nvSpPr>
        <p:spPr>
          <a:xfrm>
            <a:off x="6999675" y="2397994"/>
            <a:ext cx="992579" cy="461665"/>
          </a:xfrm>
          <a:prstGeom prst="rect">
            <a:avLst/>
          </a:prstGeom>
          <a:noFill/>
        </p:spPr>
        <p:txBody>
          <a:bodyPr wrap="none" rtlCol="0">
            <a:spAutoFit/>
          </a:bodyPr>
          <a:lstStyle/>
          <a:p>
            <a:pPr marL="171450" indent="-171450">
              <a:buFont typeface="Arial"/>
              <a:buChar char="•"/>
            </a:pPr>
            <a:r>
              <a:rPr lang="de-DE" sz="1200" dirty="0" smtClean="0"/>
              <a:t>≥80a</a:t>
            </a:r>
          </a:p>
          <a:p>
            <a:pPr marL="171450" indent="-171450">
              <a:buFont typeface="Arial"/>
              <a:buChar char="•"/>
            </a:pPr>
            <a:r>
              <a:rPr lang="de-DE" sz="1200" dirty="0" err="1" smtClean="0"/>
              <a:t>Verapamil</a:t>
            </a:r>
            <a:endParaRPr lang="de-DE" sz="1200" dirty="0"/>
          </a:p>
        </p:txBody>
      </p:sp>
      <p:sp>
        <p:nvSpPr>
          <p:cNvPr id="3" name="Textfeld 2"/>
          <p:cNvSpPr txBox="1"/>
          <p:nvPr/>
        </p:nvSpPr>
        <p:spPr>
          <a:xfrm>
            <a:off x="8143290" y="2454184"/>
            <a:ext cx="1042773" cy="338554"/>
          </a:xfrm>
          <a:prstGeom prst="rect">
            <a:avLst/>
          </a:prstGeom>
          <a:noFill/>
        </p:spPr>
        <p:txBody>
          <a:bodyPr wrap="none" rtlCol="0">
            <a:spAutoFit/>
          </a:bodyPr>
          <a:lstStyle/>
          <a:p>
            <a:r>
              <a:rPr lang="de-DE" sz="1600" dirty="0" smtClean="0"/>
              <a:t>2x 110 mg</a:t>
            </a:r>
            <a:endParaRPr lang="de-DE" sz="1600" dirty="0"/>
          </a:p>
        </p:txBody>
      </p:sp>
      <p:sp>
        <p:nvSpPr>
          <p:cNvPr id="42" name="Textfeld 41"/>
          <p:cNvSpPr txBox="1"/>
          <p:nvPr/>
        </p:nvSpPr>
        <p:spPr>
          <a:xfrm>
            <a:off x="6986359" y="3306950"/>
            <a:ext cx="1556836" cy="646331"/>
          </a:xfrm>
          <a:prstGeom prst="rect">
            <a:avLst/>
          </a:prstGeom>
          <a:noFill/>
        </p:spPr>
        <p:txBody>
          <a:bodyPr wrap="none" rtlCol="0">
            <a:spAutoFit/>
          </a:bodyPr>
          <a:lstStyle/>
          <a:p>
            <a:pPr marL="171450" indent="-171450">
              <a:buFont typeface="Arial"/>
              <a:buChar char="•"/>
            </a:pPr>
            <a:r>
              <a:rPr lang="de-DE" sz="1200" dirty="0" smtClean="0"/>
              <a:t>GFR30-50 ml/min</a:t>
            </a:r>
          </a:p>
          <a:p>
            <a:pPr marL="171450" indent="-171450">
              <a:buFont typeface="Arial"/>
              <a:buChar char="•"/>
            </a:pPr>
            <a:r>
              <a:rPr lang="de-DE" sz="1200" dirty="0" smtClean="0"/>
              <a:t>&lt; 60 kg</a:t>
            </a:r>
          </a:p>
          <a:p>
            <a:pPr marL="171450" indent="-171450">
              <a:buFont typeface="Arial"/>
              <a:buChar char="•"/>
            </a:pPr>
            <a:r>
              <a:rPr lang="de-DE" sz="1200" dirty="0" smtClean="0"/>
              <a:t>Potente P-</a:t>
            </a:r>
            <a:r>
              <a:rPr lang="de-DE" sz="1200" dirty="0" err="1" smtClean="0"/>
              <a:t>gp</a:t>
            </a:r>
            <a:r>
              <a:rPr lang="de-DE" sz="1200" dirty="0" smtClean="0"/>
              <a:t>-</a:t>
            </a:r>
            <a:r>
              <a:rPr lang="de-DE" sz="1200" dirty="0" err="1" smtClean="0"/>
              <a:t>Inhib</a:t>
            </a:r>
            <a:r>
              <a:rPr lang="de-DE" sz="1200" dirty="0" smtClean="0"/>
              <a:t>. </a:t>
            </a:r>
            <a:endParaRPr lang="de-DE" sz="1200" dirty="0"/>
          </a:p>
        </p:txBody>
      </p:sp>
      <p:sp>
        <p:nvSpPr>
          <p:cNvPr id="43" name="Textfeld 42"/>
          <p:cNvSpPr txBox="1"/>
          <p:nvPr/>
        </p:nvSpPr>
        <p:spPr>
          <a:xfrm>
            <a:off x="8239817" y="3440243"/>
            <a:ext cx="938779" cy="338554"/>
          </a:xfrm>
          <a:prstGeom prst="rect">
            <a:avLst/>
          </a:prstGeom>
          <a:noFill/>
        </p:spPr>
        <p:txBody>
          <a:bodyPr wrap="none" rtlCol="0">
            <a:spAutoFit/>
          </a:bodyPr>
          <a:lstStyle/>
          <a:p>
            <a:r>
              <a:rPr lang="de-DE" sz="1600" dirty="0"/>
              <a:t>1</a:t>
            </a:r>
            <a:r>
              <a:rPr lang="de-DE" sz="1600" dirty="0" smtClean="0"/>
              <a:t>x 30 mg</a:t>
            </a:r>
            <a:endParaRPr lang="de-DE" sz="1600" dirty="0"/>
          </a:p>
        </p:txBody>
      </p:sp>
      <p:sp>
        <p:nvSpPr>
          <p:cNvPr id="45" name="Textfeld 44"/>
          <p:cNvSpPr txBox="1"/>
          <p:nvPr/>
        </p:nvSpPr>
        <p:spPr>
          <a:xfrm>
            <a:off x="7059677" y="6266305"/>
            <a:ext cx="1249260" cy="307777"/>
          </a:xfrm>
          <a:prstGeom prst="rect">
            <a:avLst/>
          </a:prstGeom>
          <a:noFill/>
        </p:spPr>
        <p:txBody>
          <a:bodyPr wrap="none" rtlCol="0">
            <a:spAutoFit/>
          </a:bodyPr>
          <a:lstStyle/>
          <a:p>
            <a:r>
              <a:rPr lang="de-DE" sz="1400" dirty="0" smtClean="0"/>
              <a:t>KI &lt; 15 ml/min</a:t>
            </a:r>
            <a:endParaRPr lang="de-DE" sz="1400" dirty="0"/>
          </a:p>
        </p:txBody>
      </p:sp>
      <p:sp>
        <p:nvSpPr>
          <p:cNvPr id="46" name="Textfeld 45"/>
          <p:cNvSpPr txBox="1"/>
          <p:nvPr/>
        </p:nvSpPr>
        <p:spPr>
          <a:xfrm>
            <a:off x="7059677" y="3967787"/>
            <a:ext cx="1249260" cy="307777"/>
          </a:xfrm>
          <a:prstGeom prst="rect">
            <a:avLst/>
          </a:prstGeom>
          <a:noFill/>
        </p:spPr>
        <p:txBody>
          <a:bodyPr wrap="none" rtlCol="0">
            <a:spAutoFit/>
          </a:bodyPr>
          <a:lstStyle/>
          <a:p>
            <a:r>
              <a:rPr lang="de-DE" sz="1400" dirty="0" smtClean="0"/>
              <a:t>KI &lt; 30 ml/min</a:t>
            </a:r>
            <a:endParaRPr lang="de-DE" sz="1400" dirty="0"/>
          </a:p>
        </p:txBody>
      </p:sp>
      <p:sp>
        <p:nvSpPr>
          <p:cNvPr id="6" name="Freihandform 5"/>
          <p:cNvSpPr/>
          <p:nvPr/>
        </p:nvSpPr>
        <p:spPr>
          <a:xfrm>
            <a:off x="2056000" y="644033"/>
            <a:ext cx="2551160" cy="5855007"/>
          </a:xfrm>
          <a:custGeom>
            <a:avLst/>
            <a:gdLst>
              <a:gd name="connsiteX0" fmla="*/ 0 w 2551160"/>
              <a:gd name="connsiteY0" fmla="*/ 0 h 5855007"/>
              <a:gd name="connsiteX1" fmla="*/ 11238 w 2551160"/>
              <a:gd name="connsiteY1" fmla="*/ 5832531 h 5855007"/>
              <a:gd name="connsiteX2" fmla="*/ 1180052 w 2551160"/>
              <a:gd name="connsiteY2" fmla="*/ 5855007 h 5855007"/>
              <a:gd name="connsiteX3" fmla="*/ 1180052 w 2551160"/>
              <a:gd name="connsiteY3" fmla="*/ 4933489 h 5855007"/>
              <a:gd name="connsiteX4" fmla="*/ 2551160 w 2551160"/>
              <a:gd name="connsiteY4" fmla="*/ 4922251 h 5855007"/>
              <a:gd name="connsiteX5" fmla="*/ 2539922 w 2551160"/>
              <a:gd name="connsiteY5" fmla="*/ 4113114 h 5855007"/>
              <a:gd name="connsiteX6" fmla="*/ 1033950 w 2551160"/>
              <a:gd name="connsiteY6" fmla="*/ 4124352 h 5855007"/>
              <a:gd name="connsiteX7" fmla="*/ 1045189 w 2551160"/>
              <a:gd name="connsiteY7" fmla="*/ 11238 h 5855007"/>
              <a:gd name="connsiteX8" fmla="*/ 0 w 2551160"/>
              <a:gd name="connsiteY8" fmla="*/ 0 h 585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1160" h="5855007">
                <a:moveTo>
                  <a:pt x="0" y="0"/>
                </a:moveTo>
                <a:lnTo>
                  <a:pt x="11238" y="5832531"/>
                </a:lnTo>
                <a:lnTo>
                  <a:pt x="1180052" y="5855007"/>
                </a:lnTo>
                <a:lnTo>
                  <a:pt x="1180052" y="4933489"/>
                </a:lnTo>
                <a:lnTo>
                  <a:pt x="2551160" y="4922251"/>
                </a:lnTo>
                <a:lnTo>
                  <a:pt x="2539922" y="4113114"/>
                </a:lnTo>
                <a:lnTo>
                  <a:pt x="1033950" y="4124352"/>
                </a:lnTo>
                <a:cubicBezTo>
                  <a:pt x="1037696" y="2753314"/>
                  <a:pt x="1041443" y="1382276"/>
                  <a:pt x="1045189" y="11238"/>
                </a:cubicBezTo>
                <a:lnTo>
                  <a:pt x="0" y="0"/>
                </a:lnTo>
                <a:close/>
              </a:path>
            </a:pathLst>
          </a:custGeom>
          <a:noFill/>
          <a:ln w="12700" cmpd="sng">
            <a:solidFill>
              <a:schemeClr val="tx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4" name="Titel 1"/>
          <p:cNvSpPr txBox="1">
            <a:spLocks/>
          </p:cNvSpPr>
          <p:nvPr/>
        </p:nvSpPr>
        <p:spPr>
          <a:xfrm>
            <a:off x="5031153" y="145626"/>
            <a:ext cx="4493837" cy="660144"/>
          </a:xfrm>
          <a:prstGeom prst="rect">
            <a:avLst/>
          </a:prstGeom>
          <a:solidFill>
            <a:schemeClr val="bg1">
              <a:lumMod val="95000"/>
              <a:alpha val="29000"/>
            </a:schemeClr>
          </a:solidFill>
        </p:spPr>
        <p:txBody>
          <a:bodyPr vert="horz" wrap="square" lIns="360000" tIns="72000" rIns="360000" bIns="216000" rtlCol="0" anchor="t" anchorCtr="0">
            <a:spAutoFit/>
          </a:bodyPr>
          <a:lstStyle>
            <a:lvl1pPr algn="l" defTabSz="457200" rtl="0" eaLnBrk="1" latinLnBrk="0" hangingPunct="1">
              <a:spcBef>
                <a:spcPct val="0"/>
              </a:spcBef>
              <a:buNone/>
              <a:defRPr sz="2400" b="1" kern="1200" baseline="0">
                <a:solidFill>
                  <a:schemeClr val="tx2"/>
                </a:solidFill>
                <a:latin typeface="+mj-lt"/>
                <a:ea typeface="+mj-ea"/>
                <a:cs typeface="+mj-cs"/>
              </a:defRPr>
            </a:lvl1pPr>
          </a:lstStyle>
          <a:p>
            <a:pPr algn="ctr"/>
            <a:r>
              <a:rPr lang="de-DE" b="0" dirty="0" smtClean="0">
                <a:solidFill>
                  <a:srgbClr val="000000"/>
                </a:solidFill>
              </a:rPr>
              <a:t>Therapie-Regime VTE</a:t>
            </a:r>
            <a:endParaRPr lang="de-DE" b="0" dirty="0">
              <a:solidFill>
                <a:srgbClr val="000000"/>
              </a:solidFill>
            </a:endParaRPr>
          </a:p>
        </p:txBody>
      </p:sp>
    </p:spTree>
    <p:extLst>
      <p:ext uri="{BB962C8B-B14F-4D97-AF65-F5344CB8AC3E}">
        <p14:creationId xmlns:p14="http://schemas.microsoft.com/office/powerpoint/2010/main" val="27305526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4280215054"/>
              </p:ext>
            </p:extLst>
          </p:nvPr>
        </p:nvGraphicFramePr>
        <p:xfrm>
          <a:off x="340211" y="2698040"/>
          <a:ext cx="8655037" cy="3220720"/>
        </p:xfrm>
        <a:graphic>
          <a:graphicData uri="http://schemas.openxmlformats.org/drawingml/2006/table">
            <a:tbl>
              <a:tblPr firstRow="1" bandRow="1">
                <a:tableStyleId>{2D5ABB26-0587-4C30-8999-92F81FD0307C}</a:tableStyleId>
              </a:tblPr>
              <a:tblGrid>
                <a:gridCol w="547356"/>
                <a:gridCol w="6795773"/>
                <a:gridCol w="650706"/>
                <a:gridCol w="661202"/>
              </a:tblGrid>
              <a:tr h="372462">
                <a:tc>
                  <a:txBody>
                    <a:bodyPr/>
                    <a:lstStyle/>
                    <a:p>
                      <a:r>
                        <a:rPr lang="de-DE" sz="1600" dirty="0" smtClean="0"/>
                        <a:t>                            </a:t>
                      </a:r>
                      <a:endParaRPr lang="de-DE" sz="16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600" dirty="0" smtClean="0"/>
                        <a:t>Empfehlung</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de-DE" sz="1600" dirty="0" smtClean="0"/>
                        <a:t>Class</a:t>
                      </a:r>
                      <a:endParaRPr lang="de-DE" sz="16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de-DE" sz="1600" dirty="0" smtClean="0"/>
                        <a:t>Level</a:t>
                      </a:r>
                      <a:endParaRPr lang="de-DE" sz="1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r>
              <a:tr h="370840">
                <a:tc>
                  <a:txBody>
                    <a:bodyPr/>
                    <a:lstStyle/>
                    <a:p>
                      <a:endParaRPr lang="de-DE" sz="1600" dirty="0"/>
                    </a:p>
                  </a:txBody>
                  <a:tcPr>
                    <a:lnL w="12700" cap="flat" cmpd="sng" algn="ctr">
                      <a:solidFill>
                        <a:scrgbClr r="0" g="0" b="0"/>
                      </a:solid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ysDot"/>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600" dirty="0" smtClean="0"/>
                        <a:t>Akute Antikoagulation </a:t>
                      </a:r>
                    </a:p>
                  </a:txBody>
                  <a:tcPr>
                    <a:lnL w="12700" cap="flat" cmpd="sng" algn="ctr">
                      <a:no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ysDot"/>
                      <a:round/>
                      <a:headEnd type="none" w="med" len="med"/>
                      <a:tailEnd type="none" w="med" len="med"/>
                    </a:lnB>
                    <a:solidFill>
                      <a:schemeClr val="accent5">
                        <a:lumMod val="40000"/>
                        <a:lumOff val="60000"/>
                      </a:schemeClr>
                    </a:solidFill>
                  </a:tcPr>
                </a:tc>
                <a:tc>
                  <a:txBody>
                    <a:bodyPr/>
                    <a:lstStyle/>
                    <a:p>
                      <a:endParaRPr lang="de-DE" dirty="0"/>
                    </a:p>
                  </a:txBody>
                  <a:tcP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ysDot"/>
                      <a:round/>
                      <a:headEnd type="none" w="med" len="med"/>
                      <a:tailEnd type="none" w="med" len="med"/>
                    </a:lnB>
                    <a:solidFill>
                      <a:schemeClr val="accent5">
                        <a:lumMod val="40000"/>
                        <a:lumOff val="60000"/>
                      </a:schemeClr>
                    </a:solidFill>
                  </a:tcPr>
                </a:tc>
                <a:tc>
                  <a:txBody>
                    <a:bodyPr/>
                    <a:lstStyle/>
                    <a:p>
                      <a:endParaRPr lang="de-DE" dirty="0"/>
                    </a:p>
                  </a:txBody>
                  <a:tcPr>
                    <a:lnL w="12700" cap="flat" cmpd="sng" algn="ctr">
                      <a:solidFill>
                        <a:scrgbClr r="0" g="0" b="0"/>
                      </a:solidFill>
                      <a:prstDash val="sysDot"/>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ysDot"/>
                      <a:round/>
                      <a:headEnd type="none" w="med" len="med"/>
                      <a:tailEnd type="none" w="med" len="med"/>
                    </a:lnB>
                    <a:solidFill>
                      <a:schemeClr val="accent5">
                        <a:lumMod val="40000"/>
                        <a:lumOff val="60000"/>
                      </a:schemeClr>
                    </a:solidFill>
                  </a:tcPr>
                </a:tc>
              </a:tr>
              <a:tr h="370840">
                <a:tc gridSpan="2">
                  <a:txBody>
                    <a:bodyPr/>
                    <a:lstStyle/>
                    <a:p>
                      <a:r>
                        <a:rPr lang="de-DE" sz="1600" dirty="0" smtClean="0"/>
                        <a:t>Akute parenteralen Antikoagulation mit</a:t>
                      </a:r>
                      <a:r>
                        <a:rPr lang="de-DE" sz="1600" baseline="0" dirty="0" smtClean="0"/>
                        <a:t> </a:t>
                      </a:r>
                      <a:r>
                        <a:rPr lang="de-DE" sz="1600" dirty="0" smtClean="0"/>
                        <a:t>NMH oder </a:t>
                      </a:r>
                      <a:r>
                        <a:rPr lang="de-DE" sz="1600" dirty="0" err="1" smtClean="0"/>
                        <a:t>Fondaparinux</a:t>
                      </a:r>
                      <a:r>
                        <a:rPr lang="de-DE" sz="1600" dirty="0" smtClean="0"/>
                        <a:t> </a:t>
                      </a:r>
                      <a:endParaRPr lang="de-DE"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solidFill>
                      <a:schemeClr val="accent6">
                        <a:lumMod val="20000"/>
                        <a:lumOff val="80000"/>
                      </a:schemeClr>
                    </a:solidFill>
                  </a:tcPr>
                </a:tc>
                <a:tc hMerge="1">
                  <a:txBody>
                    <a:bodyPr/>
                    <a:lstStyle/>
                    <a:p>
                      <a:endParaRPr lang="de-DE"/>
                    </a:p>
                  </a:txBody>
                  <a:tcPr/>
                </a:tc>
                <a:tc>
                  <a:txBody>
                    <a:bodyPr/>
                    <a:lstStyle/>
                    <a:p>
                      <a:pPr algn="ctr"/>
                      <a:r>
                        <a:rPr lang="de-DE" sz="1600" dirty="0" smtClean="0"/>
                        <a:t>I</a:t>
                      </a:r>
                      <a:endParaRPr lang="de-DE" sz="1600" dirty="0"/>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solidFill>
                      <a:srgbClr val="CCFFCC"/>
                    </a:solidFill>
                  </a:tcPr>
                </a:tc>
                <a:tc>
                  <a:txBody>
                    <a:bodyPr/>
                    <a:lstStyle/>
                    <a:p>
                      <a:pPr algn="ctr"/>
                      <a:r>
                        <a:rPr lang="de-DE" sz="1600" dirty="0" smtClean="0"/>
                        <a:t>A</a:t>
                      </a:r>
                      <a:endParaRPr lang="de-DE" sz="1600" dirty="0"/>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solidFill>
                      <a:schemeClr val="accent1">
                        <a:lumMod val="40000"/>
                        <a:lumOff val="60000"/>
                      </a:schemeClr>
                    </a:solidFill>
                  </a:tcPr>
                </a:tc>
              </a:tr>
              <a:tr h="370840">
                <a:tc gridSpan="2">
                  <a:txBody>
                    <a:bodyPr/>
                    <a:lstStyle/>
                    <a:p>
                      <a:r>
                        <a:rPr lang="de-DE" sz="1600" dirty="0" smtClean="0"/>
                        <a:t>Parallel zur parenteralen wird die Therapie mit </a:t>
                      </a:r>
                      <a:r>
                        <a:rPr lang="de-DE" sz="1600" b="1" u="sng" dirty="0" smtClean="0"/>
                        <a:t>VKA</a:t>
                      </a:r>
                      <a:r>
                        <a:rPr lang="de-DE" sz="1600" b="1" dirty="0" smtClean="0"/>
                        <a:t> </a:t>
                      </a:r>
                      <a:r>
                        <a:rPr lang="de-DE" sz="1600" dirty="0" smtClean="0"/>
                        <a:t>empfohlen.</a:t>
                      </a:r>
                      <a:r>
                        <a:rPr lang="de-DE" sz="1600" baseline="0" dirty="0" smtClean="0"/>
                        <a:t>  Ziel INR 2,5 (2,0-3,0) </a:t>
                      </a:r>
                      <a:endParaRPr lang="de-DE"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solidFill>
                      <a:schemeClr val="accent6">
                        <a:lumMod val="20000"/>
                        <a:lumOff val="80000"/>
                      </a:schemeClr>
                    </a:solidFill>
                  </a:tcPr>
                </a:tc>
                <a:tc hMerge="1">
                  <a:txBody>
                    <a:bodyPr/>
                    <a:lstStyle/>
                    <a:p>
                      <a:endParaRPr lang="de-DE"/>
                    </a:p>
                  </a:txBody>
                  <a:tcPr/>
                </a:tc>
                <a:tc>
                  <a:txBody>
                    <a:bodyPr/>
                    <a:lstStyle/>
                    <a:p>
                      <a:pPr algn="ctr"/>
                      <a:r>
                        <a:rPr lang="de-DE" sz="1600" dirty="0" smtClean="0"/>
                        <a:t>I</a:t>
                      </a:r>
                      <a:endParaRPr lang="de-DE" sz="1600" dirty="0"/>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solidFill>
                      <a:srgbClr val="CCFFCC"/>
                    </a:solidFill>
                  </a:tcPr>
                </a:tc>
                <a:tc>
                  <a:txBody>
                    <a:bodyPr/>
                    <a:lstStyle/>
                    <a:p>
                      <a:pPr algn="ctr"/>
                      <a:r>
                        <a:rPr lang="de-DE" sz="1600" dirty="0" smtClean="0"/>
                        <a:t>B</a:t>
                      </a:r>
                      <a:endParaRPr lang="de-DE" sz="1600" dirty="0"/>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solidFill>
                      <a:schemeClr val="accent1">
                        <a:lumMod val="40000"/>
                        <a:lumOff val="60000"/>
                      </a:schemeClr>
                    </a:solidFill>
                  </a:tcPr>
                </a:tc>
              </a:tr>
              <a:tr h="370840">
                <a:tc gridSpan="2">
                  <a:txBody>
                    <a:bodyPr/>
                    <a:lstStyle/>
                    <a:p>
                      <a:r>
                        <a:rPr lang="de-DE" sz="1600" dirty="0" smtClean="0"/>
                        <a:t>Als Alternative zu parenteral / VKA:</a:t>
                      </a:r>
                      <a:r>
                        <a:rPr lang="de-DE" sz="1600" baseline="0" dirty="0" smtClean="0"/>
                        <a:t> </a:t>
                      </a:r>
                      <a:r>
                        <a:rPr lang="de-DE" sz="1600" b="1" u="sng" baseline="0" dirty="0" err="1" smtClean="0"/>
                        <a:t>Rivaroxaban</a:t>
                      </a:r>
                      <a:r>
                        <a:rPr lang="de-DE" sz="1600" baseline="0" dirty="0" smtClean="0"/>
                        <a:t>, </a:t>
                      </a:r>
                      <a:r>
                        <a:rPr lang="de-DE" sz="1600" b="1" u="sng" baseline="0" dirty="0" err="1" smtClean="0"/>
                        <a:t>Apixaban</a:t>
                      </a:r>
                      <a:endParaRPr lang="de-DE" sz="1600" b="1" u="sng"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solidFill>
                      <a:schemeClr val="accent6">
                        <a:lumMod val="20000"/>
                        <a:lumOff val="80000"/>
                      </a:schemeClr>
                    </a:solidFill>
                  </a:tcPr>
                </a:tc>
                <a:tc hMerge="1">
                  <a:txBody>
                    <a:bodyPr/>
                    <a:lstStyle/>
                    <a:p>
                      <a:endParaRPr lang="de-DE"/>
                    </a:p>
                  </a:txBody>
                  <a:tcPr/>
                </a:tc>
                <a:tc>
                  <a:txBody>
                    <a:bodyPr/>
                    <a:lstStyle/>
                    <a:p>
                      <a:pPr algn="ctr"/>
                      <a:r>
                        <a:rPr lang="de-DE" sz="1600" dirty="0" smtClean="0"/>
                        <a:t>I</a:t>
                      </a:r>
                      <a:endParaRPr lang="de-DE" sz="1600" dirty="0"/>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solidFill>
                      <a:srgbClr val="CCFFCC"/>
                    </a:solidFill>
                  </a:tcPr>
                </a:tc>
                <a:tc>
                  <a:txBody>
                    <a:bodyPr/>
                    <a:lstStyle/>
                    <a:p>
                      <a:pPr algn="ctr"/>
                      <a:r>
                        <a:rPr lang="de-DE" sz="1600" dirty="0" smtClean="0"/>
                        <a:t>B</a:t>
                      </a:r>
                      <a:endParaRPr lang="de-DE" sz="1600" dirty="0"/>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solidFill>
                      <a:schemeClr val="accent1">
                        <a:lumMod val="40000"/>
                        <a:lumOff val="60000"/>
                      </a:schemeClr>
                    </a:solidFill>
                  </a:tcPr>
                </a:tc>
              </a:tr>
              <a:tr h="370840">
                <a:tc gridSpan="2">
                  <a:txBody>
                    <a:bodyPr/>
                    <a:lstStyle/>
                    <a:p>
                      <a:r>
                        <a:rPr lang="de-DE" sz="1600" dirty="0" smtClean="0"/>
                        <a:t>Als Alternativ</a:t>
                      </a:r>
                      <a:r>
                        <a:rPr lang="de-DE" sz="1600" baseline="0" dirty="0" smtClean="0"/>
                        <a:t> zu VKA: </a:t>
                      </a:r>
                      <a:r>
                        <a:rPr lang="de-DE" sz="1600" b="1" u="sng" baseline="0" dirty="0" err="1" smtClean="0"/>
                        <a:t>Dabigatran</a:t>
                      </a:r>
                      <a:r>
                        <a:rPr lang="de-DE" sz="1600" baseline="0" dirty="0" smtClean="0"/>
                        <a:t>, </a:t>
                      </a:r>
                      <a:r>
                        <a:rPr lang="de-DE" sz="1600" b="1" u="sng" baseline="0" dirty="0" err="1" smtClean="0"/>
                        <a:t>Edoxaban</a:t>
                      </a:r>
                      <a:endParaRPr lang="de-DE" sz="1600" b="1" u="sng"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solidFill>
                      <a:schemeClr val="accent6">
                        <a:lumMod val="20000"/>
                        <a:lumOff val="80000"/>
                      </a:schemeClr>
                    </a:solidFill>
                  </a:tcPr>
                </a:tc>
                <a:tc hMerge="1">
                  <a:txBody>
                    <a:bodyPr/>
                    <a:lstStyle/>
                    <a:p>
                      <a:endParaRPr lang="de-DE"/>
                    </a:p>
                  </a:txBody>
                  <a:tcPr/>
                </a:tc>
                <a:tc>
                  <a:txBody>
                    <a:bodyPr/>
                    <a:lstStyle/>
                    <a:p>
                      <a:pPr algn="ctr"/>
                      <a:r>
                        <a:rPr lang="de-DE" sz="1600" dirty="0" smtClean="0"/>
                        <a:t>I</a:t>
                      </a:r>
                      <a:endParaRPr lang="de-DE" sz="1600" dirty="0"/>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solidFill>
                      <a:srgbClr val="CCFFCC"/>
                    </a:solidFill>
                  </a:tcPr>
                </a:tc>
                <a:tc>
                  <a:txBody>
                    <a:bodyPr/>
                    <a:lstStyle/>
                    <a:p>
                      <a:pPr algn="ctr"/>
                      <a:r>
                        <a:rPr lang="de-DE" sz="1600" dirty="0" smtClean="0"/>
                        <a:t>B</a:t>
                      </a:r>
                      <a:endParaRPr lang="de-DE" sz="1600" dirty="0"/>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solidFill>
                      <a:schemeClr val="accent1">
                        <a:lumMod val="40000"/>
                        <a:lumOff val="60000"/>
                      </a:schemeClr>
                    </a:solidFill>
                  </a:tcPr>
                </a:tc>
              </a:tr>
              <a:tr h="370840">
                <a:tc gridSpan="2">
                  <a:txBody>
                    <a:bodyPr/>
                    <a:lstStyle/>
                    <a:p>
                      <a:r>
                        <a:rPr lang="de-DE" sz="1600" dirty="0" err="1" smtClean="0"/>
                        <a:t>Rivaroxaban</a:t>
                      </a:r>
                      <a:r>
                        <a:rPr lang="de-DE" sz="1600" dirty="0" smtClean="0"/>
                        <a:t>, </a:t>
                      </a:r>
                      <a:r>
                        <a:rPr lang="de-DE" sz="1600" dirty="0" err="1" smtClean="0"/>
                        <a:t>Apixaban</a:t>
                      </a:r>
                      <a:r>
                        <a:rPr lang="de-DE" sz="1600" dirty="0" smtClean="0"/>
                        <a:t>, </a:t>
                      </a:r>
                      <a:r>
                        <a:rPr lang="de-DE" sz="1600" dirty="0" err="1" smtClean="0"/>
                        <a:t>Dabigatran</a:t>
                      </a:r>
                      <a:r>
                        <a:rPr lang="de-DE" sz="1600" dirty="0" smtClean="0"/>
                        <a:t>, </a:t>
                      </a:r>
                      <a:r>
                        <a:rPr lang="de-DE" sz="1600" dirty="0" err="1" smtClean="0"/>
                        <a:t>Edoxaban</a:t>
                      </a:r>
                      <a:r>
                        <a:rPr lang="de-DE" sz="1600" dirty="0" smtClean="0"/>
                        <a:t>  nicht bei schwerer Niereninsuffizienz</a:t>
                      </a:r>
                      <a:endParaRPr lang="de-DE"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prstClr val="black"/>
                      </a:solidFill>
                      <a:prstDash val="solid"/>
                      <a:round/>
                      <a:headEnd type="none" w="med" len="med"/>
                      <a:tailEnd type="none" w="med" len="med"/>
                    </a:lnB>
                    <a:solidFill>
                      <a:schemeClr val="accent6">
                        <a:lumMod val="20000"/>
                        <a:lumOff val="80000"/>
                      </a:schemeClr>
                    </a:solidFill>
                  </a:tcPr>
                </a:tc>
                <a:tc hMerge="1">
                  <a:txBody>
                    <a:bodyPr/>
                    <a:lstStyle/>
                    <a:p>
                      <a:endParaRPr lang="de-DE"/>
                    </a:p>
                  </a:txBody>
                  <a:tcPr/>
                </a:tc>
                <a:tc>
                  <a:txBody>
                    <a:bodyPr/>
                    <a:lstStyle/>
                    <a:p>
                      <a:pPr algn="ctr"/>
                      <a:r>
                        <a:rPr lang="de-DE" sz="1600" dirty="0" smtClean="0"/>
                        <a:t>III</a:t>
                      </a:r>
                      <a:endParaRPr lang="de-DE" sz="1600" dirty="0"/>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de-DE" sz="1600" dirty="0" smtClean="0"/>
                        <a:t>A</a:t>
                      </a:r>
                      <a:endParaRPr lang="de-DE" sz="1600" dirty="0"/>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prstClr val="black"/>
                      </a:solidFill>
                      <a:prstDash val="solid"/>
                      <a:round/>
                      <a:headEnd type="none" w="med" len="med"/>
                      <a:tailEnd type="none" w="med" len="med"/>
                    </a:lnB>
                    <a:solidFill>
                      <a:schemeClr val="accent1">
                        <a:lumMod val="40000"/>
                        <a:lumOff val="60000"/>
                      </a:schemeClr>
                    </a:solidFill>
                  </a:tcPr>
                </a:tc>
              </a:tr>
            </a:tbl>
          </a:graphicData>
        </a:graphic>
      </p:graphicFrame>
      <p:pic>
        <p:nvPicPr>
          <p:cNvPr id="3" name="Bild 2"/>
          <p:cNvPicPr>
            <a:picLocks noChangeAspect="1"/>
          </p:cNvPicPr>
          <p:nvPr/>
        </p:nvPicPr>
        <p:blipFill>
          <a:blip r:embed="rId3"/>
          <a:stretch>
            <a:fillRect/>
          </a:stretch>
        </p:blipFill>
        <p:spPr>
          <a:xfrm>
            <a:off x="373928" y="2780117"/>
            <a:ext cx="482573" cy="605262"/>
          </a:xfrm>
          <a:prstGeom prst="rect">
            <a:avLst/>
          </a:prstGeom>
        </p:spPr>
      </p:pic>
      <p:grpSp>
        <p:nvGrpSpPr>
          <p:cNvPr id="5" name="Gruppierung 4"/>
          <p:cNvGrpSpPr/>
          <p:nvPr/>
        </p:nvGrpSpPr>
        <p:grpSpPr>
          <a:xfrm>
            <a:off x="340211" y="399954"/>
            <a:ext cx="8781311" cy="1776278"/>
            <a:chOff x="340211" y="399954"/>
            <a:chExt cx="8781311" cy="1776278"/>
          </a:xfrm>
        </p:grpSpPr>
        <p:pic>
          <p:nvPicPr>
            <p:cNvPr id="4" name="Bild 3"/>
            <p:cNvPicPr>
              <a:picLocks noChangeAspect="1"/>
            </p:cNvPicPr>
            <p:nvPr/>
          </p:nvPicPr>
          <p:blipFill rotWithShape="1">
            <a:blip r:embed="rId4"/>
            <a:srcRect t="39654"/>
            <a:stretch/>
          </p:blipFill>
          <p:spPr>
            <a:xfrm>
              <a:off x="1163498" y="399954"/>
              <a:ext cx="7958024" cy="1776278"/>
            </a:xfrm>
            <a:prstGeom prst="rect">
              <a:avLst/>
            </a:prstGeom>
          </p:spPr>
        </p:pic>
        <p:pic>
          <p:nvPicPr>
            <p:cNvPr id="7" name="Bild 6"/>
            <p:cNvPicPr>
              <a:picLocks noChangeAspect="1"/>
            </p:cNvPicPr>
            <p:nvPr/>
          </p:nvPicPr>
          <p:blipFill>
            <a:blip r:embed="rId3"/>
            <a:stretch>
              <a:fillRect/>
            </a:stretch>
          </p:blipFill>
          <p:spPr>
            <a:xfrm>
              <a:off x="340211" y="789810"/>
              <a:ext cx="733378" cy="919831"/>
            </a:xfrm>
            <a:prstGeom prst="rect">
              <a:avLst/>
            </a:prstGeom>
          </p:spPr>
        </p:pic>
      </p:grpSp>
      <p:sp>
        <p:nvSpPr>
          <p:cNvPr id="9" name="Fußzeilenplatzhalter 3"/>
          <p:cNvSpPr>
            <a:spLocks noGrp="1"/>
          </p:cNvSpPr>
          <p:nvPr>
            <p:ph type="ftr" sz="quarter" idx="11"/>
          </p:nvPr>
        </p:nvSpPr>
        <p:spPr>
          <a:xfrm>
            <a:off x="6139340" y="6436039"/>
            <a:ext cx="2895600" cy="365125"/>
          </a:xfrm>
        </p:spPr>
        <p:txBody>
          <a:bodyPr/>
          <a:lstStyle/>
          <a:p>
            <a:pPr fontAlgn="base">
              <a:spcBef>
                <a:spcPct val="0"/>
              </a:spcBef>
              <a:spcAft>
                <a:spcPct val="0"/>
              </a:spcAft>
              <a:defRPr/>
            </a:pPr>
            <a:r>
              <a:rPr lang="en-US" sz="1400" dirty="0" err="1" smtClean="0">
                <a:solidFill>
                  <a:srgbClr val="000000"/>
                </a:solidFill>
              </a:rPr>
              <a:t>Konstantinides</a:t>
            </a:r>
            <a:r>
              <a:rPr lang="en-US" sz="1400" dirty="0" smtClean="0">
                <a:solidFill>
                  <a:srgbClr val="000000"/>
                </a:solidFill>
              </a:rPr>
              <a:t> </a:t>
            </a:r>
            <a:r>
              <a:rPr lang="en-US" sz="1400" dirty="0" err="1" smtClean="0">
                <a:solidFill>
                  <a:srgbClr val="000000"/>
                </a:solidFill>
              </a:rPr>
              <a:t>Eur</a:t>
            </a:r>
            <a:r>
              <a:rPr lang="en-US" sz="1400" dirty="0" smtClean="0">
                <a:solidFill>
                  <a:srgbClr val="000000"/>
                </a:solidFill>
              </a:rPr>
              <a:t> Heart J 2014</a:t>
            </a:r>
            <a:endParaRPr lang="da-DK" sz="1400" dirty="0">
              <a:solidFill>
                <a:srgbClr val="000000"/>
              </a:solidFill>
              <a:cs typeface="Arial" charset="0"/>
            </a:endParaRPr>
          </a:p>
        </p:txBody>
      </p:sp>
    </p:spTree>
    <p:extLst>
      <p:ext uri="{BB962C8B-B14F-4D97-AF65-F5344CB8AC3E}">
        <p14:creationId xmlns:p14="http://schemas.microsoft.com/office/powerpoint/2010/main" val="30296589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p:cNvSpPr/>
          <p:nvPr/>
        </p:nvSpPr>
        <p:spPr>
          <a:xfrm>
            <a:off x="813206" y="2961098"/>
            <a:ext cx="1863978" cy="2374538"/>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p:cNvSpPr/>
          <p:nvPr/>
        </p:nvSpPr>
        <p:spPr>
          <a:xfrm>
            <a:off x="5020076" y="2961098"/>
            <a:ext cx="1863978" cy="2374538"/>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p:cNvSpPr/>
          <p:nvPr/>
        </p:nvSpPr>
        <p:spPr>
          <a:xfrm>
            <a:off x="2683603" y="2961098"/>
            <a:ext cx="1863978" cy="2374538"/>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echteck 18"/>
          <p:cNvSpPr/>
          <p:nvPr/>
        </p:nvSpPr>
        <p:spPr>
          <a:xfrm>
            <a:off x="6892897" y="2961098"/>
            <a:ext cx="1863978" cy="2374538"/>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 name="Diagramm 1"/>
          <p:cNvGraphicFramePr>
            <a:graphicFrameLocks/>
          </p:cNvGraphicFramePr>
          <p:nvPr>
            <p:extLst>
              <p:ext uri="{D42A27DB-BD31-4B8C-83A1-F6EECF244321}">
                <p14:modId xmlns:p14="http://schemas.microsoft.com/office/powerpoint/2010/main" val="3974993661"/>
              </p:ext>
            </p:extLst>
          </p:nvPr>
        </p:nvGraphicFramePr>
        <p:xfrm>
          <a:off x="449429" y="2813993"/>
          <a:ext cx="4325868" cy="2673534"/>
        </p:xfrm>
        <a:graphic>
          <a:graphicData uri="http://schemas.openxmlformats.org/drawingml/2006/chart">
            <c:chart xmlns:c="http://schemas.openxmlformats.org/drawingml/2006/chart" xmlns:r="http://schemas.openxmlformats.org/officeDocument/2006/relationships" r:id="rId2"/>
          </a:graphicData>
        </a:graphic>
      </p:graphicFrame>
      <p:grpSp>
        <p:nvGrpSpPr>
          <p:cNvPr id="40" name="Gruppierung 39"/>
          <p:cNvGrpSpPr/>
          <p:nvPr/>
        </p:nvGrpSpPr>
        <p:grpSpPr>
          <a:xfrm>
            <a:off x="3888345" y="5987186"/>
            <a:ext cx="1794891" cy="369332"/>
            <a:chOff x="3888345" y="6026262"/>
            <a:chExt cx="1794891" cy="369332"/>
          </a:xfrm>
        </p:grpSpPr>
        <p:sp>
          <p:nvSpPr>
            <p:cNvPr id="5" name="Rechteck 4"/>
            <p:cNvSpPr/>
            <p:nvPr/>
          </p:nvSpPr>
          <p:spPr>
            <a:xfrm>
              <a:off x="3888345" y="6096796"/>
              <a:ext cx="237566" cy="255819"/>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4104872" y="6026262"/>
              <a:ext cx="1578364" cy="369332"/>
            </a:xfrm>
            <a:prstGeom prst="rect">
              <a:avLst/>
            </a:prstGeom>
            <a:noFill/>
          </p:spPr>
          <p:txBody>
            <a:bodyPr wrap="none" rtlCol="0">
              <a:spAutoFit/>
            </a:bodyPr>
            <a:lstStyle/>
            <a:p>
              <a:pPr algn="ctr"/>
              <a:r>
                <a:rPr lang="de-DE" b="1" dirty="0" smtClean="0"/>
                <a:t>NOAC </a:t>
              </a:r>
              <a:r>
                <a:rPr lang="de-DE" sz="1600" i="1" dirty="0" err="1" smtClean="0"/>
                <a:t>n</a:t>
              </a:r>
              <a:r>
                <a:rPr lang="de-DE" sz="1600" i="1" dirty="0" smtClean="0"/>
                <a:t>=13512</a:t>
              </a:r>
              <a:endParaRPr lang="de-DE" sz="1600" b="1" i="1" dirty="0"/>
            </a:p>
          </p:txBody>
        </p:sp>
      </p:grpSp>
      <p:grpSp>
        <p:nvGrpSpPr>
          <p:cNvPr id="41" name="Gruppierung 40"/>
          <p:cNvGrpSpPr/>
          <p:nvPr/>
        </p:nvGrpSpPr>
        <p:grpSpPr>
          <a:xfrm>
            <a:off x="3879336" y="6372602"/>
            <a:ext cx="1803900" cy="369332"/>
            <a:chOff x="3888345" y="5632134"/>
            <a:chExt cx="1803900" cy="369332"/>
          </a:xfrm>
        </p:grpSpPr>
        <p:sp>
          <p:nvSpPr>
            <p:cNvPr id="4" name="Rechteck 3"/>
            <p:cNvSpPr/>
            <p:nvPr/>
          </p:nvSpPr>
          <p:spPr>
            <a:xfrm>
              <a:off x="3888345" y="5677727"/>
              <a:ext cx="237566" cy="255819"/>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p:cNvSpPr txBox="1"/>
            <p:nvPr/>
          </p:nvSpPr>
          <p:spPr>
            <a:xfrm>
              <a:off x="4072741" y="5632134"/>
              <a:ext cx="1619504" cy="369332"/>
            </a:xfrm>
            <a:prstGeom prst="rect">
              <a:avLst/>
            </a:prstGeom>
            <a:noFill/>
          </p:spPr>
          <p:txBody>
            <a:bodyPr wrap="none" rtlCol="0">
              <a:spAutoFit/>
            </a:bodyPr>
            <a:lstStyle/>
            <a:p>
              <a:pPr algn="ctr"/>
              <a:r>
                <a:rPr lang="de-DE" b="1" dirty="0" smtClean="0"/>
                <a:t> VKA    </a:t>
              </a:r>
              <a:r>
                <a:rPr lang="de-DE" sz="1600" i="1" dirty="0" err="1" smtClean="0"/>
                <a:t>n</a:t>
              </a:r>
              <a:r>
                <a:rPr lang="de-DE" sz="1600" i="1" dirty="0" smtClean="0"/>
                <a:t>=13511</a:t>
              </a:r>
              <a:endParaRPr lang="de-DE" sz="1600" b="1" i="1" dirty="0"/>
            </a:p>
          </p:txBody>
        </p:sp>
      </p:grpSp>
      <p:graphicFrame>
        <p:nvGraphicFramePr>
          <p:cNvPr id="8" name="Diagramm 7"/>
          <p:cNvGraphicFramePr>
            <a:graphicFrameLocks/>
          </p:cNvGraphicFramePr>
          <p:nvPr>
            <p:extLst>
              <p:ext uri="{D42A27DB-BD31-4B8C-83A1-F6EECF244321}">
                <p14:modId xmlns:p14="http://schemas.microsoft.com/office/powerpoint/2010/main" val="275370942"/>
              </p:ext>
            </p:extLst>
          </p:nvPr>
        </p:nvGraphicFramePr>
        <p:xfrm>
          <a:off x="4738182" y="2813993"/>
          <a:ext cx="4325868" cy="267353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feld 8"/>
          <p:cNvSpPr txBox="1"/>
          <p:nvPr/>
        </p:nvSpPr>
        <p:spPr>
          <a:xfrm rot="16200000">
            <a:off x="-376762" y="4023782"/>
            <a:ext cx="1269511" cy="369332"/>
          </a:xfrm>
          <a:prstGeom prst="rect">
            <a:avLst/>
          </a:prstGeom>
          <a:noFill/>
        </p:spPr>
        <p:txBody>
          <a:bodyPr wrap="none" rtlCol="0">
            <a:spAutoFit/>
          </a:bodyPr>
          <a:lstStyle/>
          <a:p>
            <a:r>
              <a:rPr lang="de-DE" dirty="0" smtClean="0"/>
              <a:t>Prozent [%]</a:t>
            </a:r>
            <a:endParaRPr lang="de-DE" dirty="0"/>
          </a:p>
        </p:txBody>
      </p:sp>
      <p:sp>
        <p:nvSpPr>
          <p:cNvPr id="10" name="Textfeld 9"/>
          <p:cNvSpPr txBox="1"/>
          <p:nvPr/>
        </p:nvSpPr>
        <p:spPr>
          <a:xfrm>
            <a:off x="932199" y="5477942"/>
            <a:ext cx="644189" cy="369332"/>
          </a:xfrm>
          <a:prstGeom prst="rect">
            <a:avLst/>
          </a:prstGeom>
          <a:noFill/>
        </p:spPr>
        <p:txBody>
          <a:bodyPr wrap="none" rtlCol="0">
            <a:spAutoFit/>
          </a:bodyPr>
          <a:lstStyle/>
          <a:p>
            <a:r>
              <a:rPr lang="de-DE" dirty="0" smtClean="0"/>
              <a:t>&lt;75a</a:t>
            </a:r>
            <a:endParaRPr lang="de-DE" dirty="0"/>
          </a:p>
        </p:txBody>
      </p:sp>
      <p:sp>
        <p:nvSpPr>
          <p:cNvPr id="11" name="Textfeld 10"/>
          <p:cNvSpPr txBox="1"/>
          <p:nvPr/>
        </p:nvSpPr>
        <p:spPr>
          <a:xfrm>
            <a:off x="1888667" y="5489420"/>
            <a:ext cx="644189" cy="369332"/>
          </a:xfrm>
          <a:prstGeom prst="rect">
            <a:avLst/>
          </a:prstGeom>
          <a:noFill/>
        </p:spPr>
        <p:txBody>
          <a:bodyPr wrap="none" rtlCol="0">
            <a:spAutoFit/>
          </a:bodyPr>
          <a:lstStyle/>
          <a:p>
            <a:r>
              <a:rPr lang="de-DE" b="1" dirty="0" smtClean="0"/>
              <a:t>≥75a</a:t>
            </a:r>
            <a:endParaRPr lang="de-DE" b="1" dirty="0"/>
          </a:p>
        </p:txBody>
      </p:sp>
      <p:sp>
        <p:nvSpPr>
          <p:cNvPr id="12" name="Textfeld 11"/>
          <p:cNvSpPr txBox="1"/>
          <p:nvPr/>
        </p:nvSpPr>
        <p:spPr>
          <a:xfrm>
            <a:off x="2802384" y="5495638"/>
            <a:ext cx="644189" cy="369332"/>
          </a:xfrm>
          <a:prstGeom prst="rect">
            <a:avLst/>
          </a:prstGeom>
          <a:noFill/>
        </p:spPr>
        <p:txBody>
          <a:bodyPr wrap="none" rtlCol="0">
            <a:spAutoFit/>
          </a:bodyPr>
          <a:lstStyle/>
          <a:p>
            <a:r>
              <a:rPr lang="de-DE" dirty="0" smtClean="0"/>
              <a:t>&lt;75a</a:t>
            </a:r>
            <a:endParaRPr lang="de-DE" dirty="0"/>
          </a:p>
        </p:txBody>
      </p:sp>
      <p:sp>
        <p:nvSpPr>
          <p:cNvPr id="13" name="Textfeld 12"/>
          <p:cNvSpPr txBox="1"/>
          <p:nvPr/>
        </p:nvSpPr>
        <p:spPr>
          <a:xfrm>
            <a:off x="3758852" y="5507116"/>
            <a:ext cx="644189" cy="369332"/>
          </a:xfrm>
          <a:prstGeom prst="rect">
            <a:avLst/>
          </a:prstGeom>
          <a:noFill/>
        </p:spPr>
        <p:txBody>
          <a:bodyPr wrap="none" rtlCol="0">
            <a:spAutoFit/>
          </a:bodyPr>
          <a:lstStyle/>
          <a:p>
            <a:r>
              <a:rPr lang="de-DE" b="1" dirty="0" smtClean="0"/>
              <a:t>≥75a</a:t>
            </a:r>
            <a:endParaRPr lang="de-DE" b="1" dirty="0"/>
          </a:p>
        </p:txBody>
      </p:sp>
      <p:sp>
        <p:nvSpPr>
          <p:cNvPr id="14" name="Textfeld 13"/>
          <p:cNvSpPr txBox="1"/>
          <p:nvPr/>
        </p:nvSpPr>
        <p:spPr>
          <a:xfrm>
            <a:off x="1066034" y="2314767"/>
            <a:ext cx="1331276" cy="646331"/>
          </a:xfrm>
          <a:prstGeom prst="rect">
            <a:avLst/>
          </a:prstGeom>
          <a:noFill/>
        </p:spPr>
        <p:txBody>
          <a:bodyPr wrap="none" rtlCol="0">
            <a:spAutoFit/>
          </a:bodyPr>
          <a:lstStyle/>
          <a:p>
            <a:pPr algn="ctr"/>
            <a:r>
              <a:rPr lang="de-DE" b="1" dirty="0" err="1" smtClean="0">
                <a:solidFill>
                  <a:schemeClr val="accent3">
                    <a:lumMod val="50000"/>
                  </a:schemeClr>
                </a:solidFill>
              </a:rPr>
              <a:t>rez</a:t>
            </a:r>
            <a:r>
              <a:rPr lang="de-DE" b="1" dirty="0" smtClean="0">
                <a:solidFill>
                  <a:schemeClr val="accent3">
                    <a:lumMod val="50000"/>
                  </a:schemeClr>
                </a:solidFill>
              </a:rPr>
              <a:t>. VTE </a:t>
            </a:r>
            <a:r>
              <a:rPr lang="de-DE" b="1" dirty="0" err="1" smtClean="0">
                <a:solidFill>
                  <a:schemeClr val="accent3">
                    <a:lumMod val="50000"/>
                  </a:schemeClr>
                </a:solidFill>
              </a:rPr>
              <a:t>od</a:t>
            </a:r>
            <a:endParaRPr lang="de-DE" b="1" dirty="0" smtClean="0">
              <a:solidFill>
                <a:schemeClr val="accent3">
                  <a:lumMod val="50000"/>
                </a:schemeClr>
              </a:solidFill>
            </a:endParaRPr>
          </a:p>
          <a:p>
            <a:pPr algn="ctr"/>
            <a:r>
              <a:rPr lang="de-DE" b="1" dirty="0" smtClean="0">
                <a:solidFill>
                  <a:schemeClr val="accent3">
                    <a:lumMod val="50000"/>
                  </a:schemeClr>
                </a:solidFill>
              </a:rPr>
              <a:t>VTE-ass Tod</a:t>
            </a:r>
            <a:endParaRPr lang="de-DE" b="1" dirty="0">
              <a:solidFill>
                <a:schemeClr val="accent3">
                  <a:lumMod val="50000"/>
                </a:schemeClr>
              </a:solidFill>
            </a:endParaRPr>
          </a:p>
        </p:txBody>
      </p:sp>
      <p:sp>
        <p:nvSpPr>
          <p:cNvPr id="15" name="Textfeld 14"/>
          <p:cNvSpPr txBox="1"/>
          <p:nvPr/>
        </p:nvSpPr>
        <p:spPr>
          <a:xfrm>
            <a:off x="2853030" y="2457029"/>
            <a:ext cx="1569660" cy="369332"/>
          </a:xfrm>
          <a:prstGeom prst="rect">
            <a:avLst/>
          </a:prstGeom>
          <a:noFill/>
        </p:spPr>
        <p:txBody>
          <a:bodyPr wrap="none" rtlCol="0">
            <a:spAutoFit/>
          </a:bodyPr>
          <a:lstStyle/>
          <a:p>
            <a:r>
              <a:rPr lang="de-DE" b="1" dirty="0" smtClean="0">
                <a:solidFill>
                  <a:schemeClr val="accent2">
                    <a:lumMod val="60000"/>
                    <a:lumOff val="40000"/>
                  </a:schemeClr>
                </a:solidFill>
              </a:rPr>
              <a:t>Major </a:t>
            </a:r>
            <a:r>
              <a:rPr lang="de-DE" b="1" dirty="0">
                <a:solidFill>
                  <a:schemeClr val="accent2">
                    <a:lumMod val="60000"/>
                    <a:lumOff val="40000"/>
                  </a:schemeClr>
                </a:solidFill>
              </a:rPr>
              <a:t>B</a:t>
            </a:r>
            <a:r>
              <a:rPr lang="de-DE" b="1" dirty="0" smtClean="0">
                <a:solidFill>
                  <a:schemeClr val="accent2">
                    <a:lumMod val="60000"/>
                    <a:lumOff val="40000"/>
                  </a:schemeClr>
                </a:solidFill>
              </a:rPr>
              <a:t>lutung</a:t>
            </a:r>
            <a:endParaRPr lang="de-DE" b="1" dirty="0">
              <a:solidFill>
                <a:schemeClr val="accent2">
                  <a:lumMod val="60000"/>
                  <a:lumOff val="40000"/>
                </a:schemeClr>
              </a:solidFill>
            </a:endParaRPr>
          </a:p>
        </p:txBody>
      </p:sp>
      <p:sp>
        <p:nvSpPr>
          <p:cNvPr id="20" name="Textfeld 19"/>
          <p:cNvSpPr txBox="1"/>
          <p:nvPr/>
        </p:nvSpPr>
        <p:spPr>
          <a:xfrm>
            <a:off x="5321942" y="2314767"/>
            <a:ext cx="1331276" cy="646331"/>
          </a:xfrm>
          <a:prstGeom prst="rect">
            <a:avLst/>
          </a:prstGeom>
          <a:noFill/>
        </p:spPr>
        <p:txBody>
          <a:bodyPr wrap="none" rtlCol="0">
            <a:spAutoFit/>
          </a:bodyPr>
          <a:lstStyle/>
          <a:p>
            <a:pPr algn="ctr"/>
            <a:r>
              <a:rPr lang="de-DE" b="1" dirty="0" err="1" smtClean="0">
                <a:solidFill>
                  <a:schemeClr val="accent3">
                    <a:lumMod val="50000"/>
                  </a:schemeClr>
                </a:solidFill>
              </a:rPr>
              <a:t>rez</a:t>
            </a:r>
            <a:r>
              <a:rPr lang="de-DE" b="1" dirty="0" smtClean="0">
                <a:solidFill>
                  <a:schemeClr val="accent3">
                    <a:lumMod val="50000"/>
                  </a:schemeClr>
                </a:solidFill>
              </a:rPr>
              <a:t>. VTE </a:t>
            </a:r>
            <a:r>
              <a:rPr lang="de-DE" b="1" dirty="0" err="1" smtClean="0">
                <a:solidFill>
                  <a:schemeClr val="accent3">
                    <a:lumMod val="50000"/>
                  </a:schemeClr>
                </a:solidFill>
              </a:rPr>
              <a:t>od</a:t>
            </a:r>
            <a:endParaRPr lang="de-DE" b="1" dirty="0" smtClean="0">
              <a:solidFill>
                <a:schemeClr val="accent3">
                  <a:lumMod val="50000"/>
                </a:schemeClr>
              </a:solidFill>
            </a:endParaRPr>
          </a:p>
          <a:p>
            <a:pPr algn="ctr"/>
            <a:r>
              <a:rPr lang="de-DE" b="1" dirty="0" smtClean="0">
                <a:solidFill>
                  <a:schemeClr val="accent3">
                    <a:lumMod val="50000"/>
                  </a:schemeClr>
                </a:solidFill>
              </a:rPr>
              <a:t>VTE-ass Tod</a:t>
            </a:r>
            <a:endParaRPr lang="de-DE" b="1" dirty="0">
              <a:solidFill>
                <a:schemeClr val="accent3">
                  <a:lumMod val="50000"/>
                </a:schemeClr>
              </a:solidFill>
            </a:endParaRPr>
          </a:p>
        </p:txBody>
      </p:sp>
      <p:sp>
        <p:nvSpPr>
          <p:cNvPr id="21" name="Textfeld 20"/>
          <p:cNvSpPr txBox="1"/>
          <p:nvPr/>
        </p:nvSpPr>
        <p:spPr>
          <a:xfrm>
            <a:off x="6986987" y="2471738"/>
            <a:ext cx="1569660" cy="369332"/>
          </a:xfrm>
          <a:prstGeom prst="rect">
            <a:avLst/>
          </a:prstGeom>
          <a:noFill/>
        </p:spPr>
        <p:txBody>
          <a:bodyPr wrap="none" rtlCol="0">
            <a:spAutoFit/>
          </a:bodyPr>
          <a:lstStyle/>
          <a:p>
            <a:r>
              <a:rPr lang="de-DE" b="1" dirty="0" smtClean="0">
                <a:solidFill>
                  <a:schemeClr val="accent2">
                    <a:lumMod val="60000"/>
                    <a:lumOff val="40000"/>
                  </a:schemeClr>
                </a:solidFill>
              </a:rPr>
              <a:t>Major </a:t>
            </a:r>
            <a:r>
              <a:rPr lang="de-DE" b="1" dirty="0">
                <a:solidFill>
                  <a:schemeClr val="accent2">
                    <a:lumMod val="60000"/>
                    <a:lumOff val="40000"/>
                  </a:schemeClr>
                </a:solidFill>
              </a:rPr>
              <a:t>B</a:t>
            </a:r>
            <a:r>
              <a:rPr lang="de-DE" b="1" dirty="0" smtClean="0">
                <a:solidFill>
                  <a:schemeClr val="accent2">
                    <a:lumMod val="60000"/>
                    <a:lumOff val="40000"/>
                  </a:schemeClr>
                </a:solidFill>
              </a:rPr>
              <a:t>lutung</a:t>
            </a:r>
            <a:endParaRPr lang="de-DE" b="1" dirty="0">
              <a:solidFill>
                <a:schemeClr val="accent2">
                  <a:lumMod val="60000"/>
                  <a:lumOff val="40000"/>
                </a:schemeClr>
              </a:solidFill>
            </a:endParaRPr>
          </a:p>
        </p:txBody>
      </p:sp>
      <p:sp>
        <p:nvSpPr>
          <p:cNvPr id="22" name="Textfeld 21"/>
          <p:cNvSpPr txBox="1"/>
          <p:nvPr/>
        </p:nvSpPr>
        <p:spPr>
          <a:xfrm>
            <a:off x="2264865" y="1620855"/>
            <a:ext cx="770049" cy="338554"/>
          </a:xfrm>
          <a:prstGeom prst="rect">
            <a:avLst/>
          </a:prstGeom>
          <a:solidFill>
            <a:schemeClr val="bg1"/>
          </a:solidFill>
        </p:spPr>
        <p:txBody>
          <a:bodyPr wrap="none" rtlCol="0">
            <a:spAutoFit/>
          </a:bodyPr>
          <a:lstStyle/>
          <a:p>
            <a:r>
              <a:rPr lang="de-DE" sz="1600" dirty="0" smtClean="0">
                <a:latin typeface="Avenir Light"/>
                <a:cs typeface="Avenir Light"/>
              </a:rPr>
              <a:t>ALTER</a:t>
            </a:r>
            <a:endParaRPr lang="de-DE" sz="1600" dirty="0">
              <a:latin typeface="Avenir Light"/>
              <a:cs typeface="Avenir Light"/>
            </a:endParaRPr>
          </a:p>
        </p:txBody>
      </p:sp>
      <p:sp>
        <p:nvSpPr>
          <p:cNvPr id="24" name="Textfeld 23"/>
          <p:cNvSpPr txBox="1"/>
          <p:nvPr/>
        </p:nvSpPr>
        <p:spPr>
          <a:xfrm>
            <a:off x="7059086" y="6382834"/>
            <a:ext cx="1980029" cy="369332"/>
          </a:xfrm>
          <a:prstGeom prst="rect">
            <a:avLst/>
          </a:prstGeom>
          <a:noFill/>
        </p:spPr>
        <p:txBody>
          <a:bodyPr wrap="none" rtlCol="0">
            <a:spAutoFit/>
          </a:bodyPr>
          <a:lstStyle/>
          <a:p>
            <a:r>
              <a:rPr lang="de-DE" dirty="0" smtClean="0"/>
              <a:t>Van Es, Blood </a:t>
            </a:r>
            <a:r>
              <a:rPr lang="de-DE" b="1" dirty="0" smtClean="0"/>
              <a:t>2014</a:t>
            </a:r>
            <a:endParaRPr lang="de-DE" b="1" dirty="0"/>
          </a:p>
        </p:txBody>
      </p:sp>
      <p:sp>
        <p:nvSpPr>
          <p:cNvPr id="25" name="Textfeld 24"/>
          <p:cNvSpPr txBox="1"/>
          <p:nvPr/>
        </p:nvSpPr>
        <p:spPr>
          <a:xfrm>
            <a:off x="5116802" y="5503621"/>
            <a:ext cx="533620" cy="369332"/>
          </a:xfrm>
          <a:prstGeom prst="rect">
            <a:avLst/>
          </a:prstGeom>
          <a:noFill/>
        </p:spPr>
        <p:txBody>
          <a:bodyPr wrap="none" rtlCol="0">
            <a:spAutoFit/>
          </a:bodyPr>
          <a:lstStyle/>
          <a:p>
            <a:r>
              <a:rPr lang="de-DE" dirty="0" smtClean="0"/>
              <a:t>&gt;50</a:t>
            </a:r>
            <a:endParaRPr lang="de-DE" dirty="0"/>
          </a:p>
        </p:txBody>
      </p:sp>
      <p:sp>
        <p:nvSpPr>
          <p:cNvPr id="26" name="Textfeld 25"/>
          <p:cNvSpPr txBox="1"/>
          <p:nvPr/>
        </p:nvSpPr>
        <p:spPr>
          <a:xfrm>
            <a:off x="6073270" y="5515099"/>
            <a:ext cx="723312" cy="369332"/>
          </a:xfrm>
          <a:prstGeom prst="rect">
            <a:avLst/>
          </a:prstGeom>
          <a:noFill/>
        </p:spPr>
        <p:txBody>
          <a:bodyPr wrap="none" rtlCol="0">
            <a:spAutoFit/>
          </a:bodyPr>
          <a:lstStyle/>
          <a:p>
            <a:r>
              <a:rPr lang="de-DE" b="1" dirty="0" smtClean="0"/>
              <a:t>30-49</a:t>
            </a:r>
            <a:endParaRPr lang="de-DE" b="1" dirty="0"/>
          </a:p>
        </p:txBody>
      </p:sp>
      <p:sp>
        <p:nvSpPr>
          <p:cNvPr id="27" name="Textfeld 26"/>
          <p:cNvSpPr txBox="1"/>
          <p:nvPr/>
        </p:nvSpPr>
        <p:spPr>
          <a:xfrm>
            <a:off x="7105768" y="5521317"/>
            <a:ext cx="533620" cy="369332"/>
          </a:xfrm>
          <a:prstGeom prst="rect">
            <a:avLst/>
          </a:prstGeom>
          <a:noFill/>
        </p:spPr>
        <p:txBody>
          <a:bodyPr wrap="none" rtlCol="0">
            <a:spAutoFit/>
          </a:bodyPr>
          <a:lstStyle/>
          <a:p>
            <a:r>
              <a:rPr lang="de-DE" dirty="0" smtClean="0"/>
              <a:t>&gt;50</a:t>
            </a:r>
            <a:endParaRPr lang="de-DE" dirty="0"/>
          </a:p>
        </p:txBody>
      </p:sp>
      <p:sp>
        <p:nvSpPr>
          <p:cNvPr id="28" name="Textfeld 27"/>
          <p:cNvSpPr txBox="1"/>
          <p:nvPr/>
        </p:nvSpPr>
        <p:spPr>
          <a:xfrm>
            <a:off x="7943455" y="5532795"/>
            <a:ext cx="723312" cy="369332"/>
          </a:xfrm>
          <a:prstGeom prst="rect">
            <a:avLst/>
          </a:prstGeom>
          <a:noFill/>
        </p:spPr>
        <p:txBody>
          <a:bodyPr wrap="none" rtlCol="0">
            <a:spAutoFit/>
          </a:bodyPr>
          <a:lstStyle/>
          <a:p>
            <a:r>
              <a:rPr lang="de-DE" b="1" dirty="0" smtClean="0"/>
              <a:t>30-49</a:t>
            </a:r>
            <a:endParaRPr lang="de-DE" b="1" dirty="0"/>
          </a:p>
        </p:txBody>
      </p:sp>
      <p:sp>
        <p:nvSpPr>
          <p:cNvPr id="30" name="Textfeld 29"/>
          <p:cNvSpPr txBox="1"/>
          <p:nvPr/>
        </p:nvSpPr>
        <p:spPr>
          <a:xfrm>
            <a:off x="5995806" y="1648265"/>
            <a:ext cx="1724532" cy="307777"/>
          </a:xfrm>
          <a:prstGeom prst="rect">
            <a:avLst/>
          </a:prstGeom>
          <a:solidFill>
            <a:schemeClr val="bg1"/>
          </a:solidFill>
        </p:spPr>
        <p:txBody>
          <a:bodyPr wrap="none" rtlCol="0">
            <a:spAutoFit/>
          </a:bodyPr>
          <a:lstStyle/>
          <a:p>
            <a:r>
              <a:rPr lang="de-DE" sz="1400" dirty="0" smtClean="0">
                <a:latin typeface="Avenir Light"/>
                <a:cs typeface="Avenir Light"/>
              </a:rPr>
              <a:t>KREA CLEARANCE</a:t>
            </a:r>
            <a:endParaRPr lang="de-DE" sz="1400" dirty="0">
              <a:latin typeface="Avenir Light"/>
              <a:cs typeface="Avenir Light"/>
            </a:endParaRPr>
          </a:p>
        </p:txBody>
      </p:sp>
      <p:sp>
        <p:nvSpPr>
          <p:cNvPr id="31" name="Textfeld 30"/>
          <p:cNvSpPr txBox="1"/>
          <p:nvPr/>
        </p:nvSpPr>
        <p:spPr>
          <a:xfrm>
            <a:off x="6457978" y="5826067"/>
            <a:ext cx="869837" cy="369332"/>
          </a:xfrm>
          <a:prstGeom prst="rect">
            <a:avLst/>
          </a:prstGeom>
          <a:noFill/>
        </p:spPr>
        <p:txBody>
          <a:bodyPr wrap="none" rtlCol="0">
            <a:spAutoFit/>
          </a:bodyPr>
          <a:lstStyle/>
          <a:p>
            <a:r>
              <a:rPr lang="de-DE" dirty="0"/>
              <a:t>m</a:t>
            </a:r>
            <a:r>
              <a:rPr lang="de-DE" dirty="0" smtClean="0"/>
              <a:t>l/min</a:t>
            </a:r>
            <a:endParaRPr lang="de-DE" dirty="0"/>
          </a:p>
        </p:txBody>
      </p:sp>
      <p:sp>
        <p:nvSpPr>
          <p:cNvPr id="32" name="Textfeld 31"/>
          <p:cNvSpPr txBox="1"/>
          <p:nvPr/>
        </p:nvSpPr>
        <p:spPr>
          <a:xfrm>
            <a:off x="1888667" y="5084627"/>
            <a:ext cx="607896" cy="246221"/>
          </a:xfrm>
          <a:prstGeom prst="rect">
            <a:avLst/>
          </a:prstGeom>
          <a:noFill/>
        </p:spPr>
        <p:txBody>
          <a:bodyPr wrap="none" rtlCol="0">
            <a:spAutoFit/>
          </a:bodyPr>
          <a:lstStyle/>
          <a:p>
            <a:r>
              <a:rPr lang="de-DE" sz="1000" dirty="0"/>
              <a:t>p</a:t>
            </a:r>
            <a:r>
              <a:rPr lang="de-DE" sz="1000" dirty="0" smtClean="0"/>
              <a:t>=0,003</a:t>
            </a:r>
            <a:endParaRPr lang="de-DE" sz="1000" dirty="0"/>
          </a:p>
        </p:txBody>
      </p:sp>
      <p:sp>
        <p:nvSpPr>
          <p:cNvPr id="33" name="Textfeld 32"/>
          <p:cNvSpPr txBox="1"/>
          <p:nvPr/>
        </p:nvSpPr>
        <p:spPr>
          <a:xfrm>
            <a:off x="2866088" y="5091293"/>
            <a:ext cx="543739" cy="246221"/>
          </a:xfrm>
          <a:prstGeom prst="rect">
            <a:avLst/>
          </a:prstGeom>
          <a:noFill/>
        </p:spPr>
        <p:txBody>
          <a:bodyPr wrap="none" rtlCol="0">
            <a:spAutoFit/>
          </a:bodyPr>
          <a:lstStyle/>
          <a:p>
            <a:r>
              <a:rPr lang="de-DE" sz="1000" dirty="0"/>
              <a:t>p</a:t>
            </a:r>
            <a:r>
              <a:rPr lang="de-DE" sz="1000" dirty="0" smtClean="0"/>
              <a:t>=0,02</a:t>
            </a:r>
            <a:endParaRPr lang="de-DE" sz="1000" dirty="0"/>
          </a:p>
        </p:txBody>
      </p:sp>
      <p:sp>
        <p:nvSpPr>
          <p:cNvPr id="34" name="Textfeld 33"/>
          <p:cNvSpPr txBox="1"/>
          <p:nvPr/>
        </p:nvSpPr>
        <p:spPr>
          <a:xfrm>
            <a:off x="3804537" y="5091293"/>
            <a:ext cx="543739" cy="246221"/>
          </a:xfrm>
          <a:prstGeom prst="rect">
            <a:avLst/>
          </a:prstGeom>
          <a:noFill/>
        </p:spPr>
        <p:txBody>
          <a:bodyPr wrap="none" rtlCol="0">
            <a:spAutoFit/>
          </a:bodyPr>
          <a:lstStyle/>
          <a:p>
            <a:r>
              <a:rPr lang="de-DE" sz="1000" dirty="0"/>
              <a:t>p</a:t>
            </a:r>
            <a:r>
              <a:rPr lang="de-DE" sz="1000" dirty="0" smtClean="0"/>
              <a:t>=0,04</a:t>
            </a:r>
            <a:endParaRPr lang="de-DE" sz="1000" dirty="0"/>
          </a:p>
        </p:txBody>
      </p:sp>
      <p:sp>
        <p:nvSpPr>
          <p:cNvPr id="35" name="Textfeld 34"/>
          <p:cNvSpPr txBox="1"/>
          <p:nvPr/>
        </p:nvSpPr>
        <p:spPr>
          <a:xfrm>
            <a:off x="8080153" y="5084627"/>
            <a:ext cx="542900" cy="246221"/>
          </a:xfrm>
          <a:prstGeom prst="rect">
            <a:avLst/>
          </a:prstGeom>
          <a:noFill/>
        </p:spPr>
        <p:txBody>
          <a:bodyPr wrap="none" rtlCol="0">
            <a:spAutoFit/>
          </a:bodyPr>
          <a:lstStyle/>
          <a:p>
            <a:r>
              <a:rPr lang="de-DE" sz="1000" dirty="0"/>
              <a:t>p</a:t>
            </a:r>
            <a:r>
              <a:rPr lang="de-DE" sz="1000" dirty="0" smtClean="0"/>
              <a:t>=0,05</a:t>
            </a:r>
            <a:endParaRPr lang="de-DE" sz="1000" dirty="0"/>
          </a:p>
        </p:txBody>
      </p:sp>
      <p:sp>
        <p:nvSpPr>
          <p:cNvPr id="36" name="Textfeld 35"/>
          <p:cNvSpPr txBox="1"/>
          <p:nvPr/>
        </p:nvSpPr>
        <p:spPr>
          <a:xfrm>
            <a:off x="7124042" y="5084627"/>
            <a:ext cx="542900" cy="246221"/>
          </a:xfrm>
          <a:prstGeom prst="rect">
            <a:avLst/>
          </a:prstGeom>
          <a:noFill/>
        </p:spPr>
        <p:txBody>
          <a:bodyPr wrap="none" rtlCol="0">
            <a:spAutoFit/>
          </a:bodyPr>
          <a:lstStyle/>
          <a:p>
            <a:r>
              <a:rPr lang="de-DE" sz="1000" dirty="0"/>
              <a:t>p</a:t>
            </a:r>
            <a:r>
              <a:rPr lang="de-DE" sz="1000" dirty="0" smtClean="0"/>
              <a:t>=0,01</a:t>
            </a:r>
            <a:endParaRPr lang="de-DE" sz="1000" dirty="0"/>
          </a:p>
        </p:txBody>
      </p:sp>
      <p:sp>
        <p:nvSpPr>
          <p:cNvPr id="37" name="Textfeld 36"/>
          <p:cNvSpPr txBox="1"/>
          <p:nvPr/>
        </p:nvSpPr>
        <p:spPr>
          <a:xfrm>
            <a:off x="6155164" y="5082502"/>
            <a:ext cx="543739" cy="246221"/>
          </a:xfrm>
          <a:prstGeom prst="rect">
            <a:avLst/>
          </a:prstGeom>
          <a:noFill/>
        </p:spPr>
        <p:txBody>
          <a:bodyPr wrap="none" rtlCol="0">
            <a:spAutoFit/>
          </a:bodyPr>
          <a:lstStyle/>
          <a:p>
            <a:r>
              <a:rPr lang="de-DE" sz="1000" dirty="0"/>
              <a:t>p</a:t>
            </a:r>
            <a:r>
              <a:rPr lang="de-DE" sz="1000" dirty="0" smtClean="0"/>
              <a:t>=0,16</a:t>
            </a:r>
            <a:endParaRPr lang="de-DE" sz="1000" dirty="0"/>
          </a:p>
        </p:txBody>
      </p:sp>
      <p:sp>
        <p:nvSpPr>
          <p:cNvPr id="38" name="Rechteck 37"/>
          <p:cNvSpPr/>
          <p:nvPr/>
        </p:nvSpPr>
        <p:spPr>
          <a:xfrm>
            <a:off x="0" y="0"/>
            <a:ext cx="9144000" cy="1181443"/>
          </a:xfrm>
          <a:prstGeom prst="rect">
            <a:avLst/>
          </a:prstGeom>
          <a:solidFill>
            <a:schemeClr val="bg1">
              <a:lumMod val="95000"/>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9" name="Titel 1"/>
          <p:cNvSpPr txBox="1">
            <a:spLocks/>
          </p:cNvSpPr>
          <p:nvPr/>
        </p:nvSpPr>
        <p:spPr>
          <a:xfrm>
            <a:off x="0" y="151967"/>
            <a:ext cx="9144000" cy="1029476"/>
          </a:xfrm>
          <a:prstGeom prst="rect">
            <a:avLst/>
          </a:prstGeom>
          <a:noFill/>
        </p:spPr>
        <p:txBody>
          <a:bodyPr vert="horz" lIns="360000" tIns="72000" rIns="360000" bIns="216000" rtlCol="0" anchor="t" anchorCtr="0">
            <a:spAutoFit/>
          </a:bodyPr>
          <a:lstStyle>
            <a:lvl1pPr algn="l" defTabSz="457200" rtl="0" eaLnBrk="1" latinLnBrk="0" hangingPunct="1">
              <a:spcBef>
                <a:spcPct val="0"/>
              </a:spcBef>
              <a:buNone/>
              <a:defRPr sz="2400" b="1" kern="1200" baseline="0">
                <a:solidFill>
                  <a:schemeClr val="tx2"/>
                </a:solidFill>
                <a:latin typeface="+mj-lt"/>
                <a:ea typeface="+mj-ea"/>
                <a:cs typeface="+mj-cs"/>
              </a:defRPr>
            </a:lvl1pPr>
          </a:lstStyle>
          <a:p>
            <a:pPr algn="ctr"/>
            <a:r>
              <a:rPr lang="de-DE" dirty="0" smtClean="0">
                <a:solidFill>
                  <a:srgbClr val="000000"/>
                </a:solidFill>
              </a:rPr>
              <a:t>NOACs bei fragilen Patienten</a:t>
            </a:r>
          </a:p>
          <a:p>
            <a:pPr algn="ctr"/>
            <a:r>
              <a:rPr lang="de-DE" b="0" dirty="0" smtClean="0">
                <a:solidFill>
                  <a:srgbClr val="000000"/>
                </a:solidFill>
              </a:rPr>
              <a:t>Metaanalyse Phase-III-VTE-Studien</a:t>
            </a:r>
            <a:endParaRPr lang="de-DE" b="0" dirty="0">
              <a:solidFill>
                <a:srgbClr val="000000"/>
              </a:solidFill>
            </a:endParaRPr>
          </a:p>
        </p:txBody>
      </p:sp>
    </p:spTree>
    <p:extLst>
      <p:ext uri="{BB962C8B-B14F-4D97-AF65-F5344CB8AC3E}">
        <p14:creationId xmlns:p14="http://schemas.microsoft.com/office/powerpoint/2010/main" val="4690188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406593136"/>
              </p:ext>
            </p:extLst>
          </p:nvPr>
        </p:nvGraphicFramePr>
        <p:xfrm>
          <a:off x="1134049" y="5890845"/>
          <a:ext cx="7208874" cy="587822"/>
        </p:xfrm>
        <a:graphic>
          <a:graphicData uri="http://schemas.openxmlformats.org/drawingml/2006/table">
            <a:tbl>
              <a:tblPr firstRow="1" bandRow="1">
                <a:tableStyleId>{2D5ABB26-0587-4C30-8999-92F81FD0307C}</a:tableStyleId>
              </a:tblPr>
              <a:tblGrid>
                <a:gridCol w="3455478"/>
                <a:gridCol w="3753396"/>
              </a:tblGrid>
              <a:tr h="587822">
                <a:tc>
                  <a:txBody>
                    <a:bodyPr/>
                    <a:lstStyle/>
                    <a:p>
                      <a:pPr algn="ctr"/>
                      <a:r>
                        <a:rPr lang="de-DE" sz="1600" b="1" dirty="0" smtClean="0"/>
                        <a:t>VTE bei</a:t>
                      </a:r>
                      <a:r>
                        <a:rPr lang="de-DE" sz="1600" b="1" baseline="0" dirty="0" smtClean="0"/>
                        <a:t> aktiver Krebserkrankung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de-DE" sz="1600" b="1" dirty="0" smtClean="0"/>
                        <a:t>Primär NMH</a:t>
                      </a:r>
                      <a:endParaRPr lang="de-DE" sz="1600" b="1" baseline="0" dirty="0" smtClean="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bl>
          </a:graphicData>
        </a:graphic>
      </p:graphicFrame>
      <p:grpSp>
        <p:nvGrpSpPr>
          <p:cNvPr id="8" name="Gruppierung 7"/>
          <p:cNvGrpSpPr/>
          <p:nvPr/>
        </p:nvGrpSpPr>
        <p:grpSpPr>
          <a:xfrm>
            <a:off x="1719420" y="2009503"/>
            <a:ext cx="5441424" cy="3590181"/>
            <a:chOff x="1660806" y="1433132"/>
            <a:chExt cx="5441424" cy="3590181"/>
          </a:xfrm>
        </p:grpSpPr>
        <p:grpSp>
          <p:nvGrpSpPr>
            <p:cNvPr id="6" name="Gruppierung 5"/>
            <p:cNvGrpSpPr/>
            <p:nvPr/>
          </p:nvGrpSpPr>
          <p:grpSpPr>
            <a:xfrm>
              <a:off x="1660806" y="1433132"/>
              <a:ext cx="5441424" cy="3590181"/>
              <a:chOff x="1807345" y="1433132"/>
              <a:chExt cx="5441424" cy="3590181"/>
            </a:xfrm>
          </p:grpSpPr>
          <p:pic>
            <p:nvPicPr>
              <p:cNvPr id="3" name="Bild 2"/>
              <p:cNvPicPr>
                <a:picLocks noChangeAspect="1"/>
              </p:cNvPicPr>
              <p:nvPr/>
            </p:nvPicPr>
            <p:blipFill rotWithShape="1">
              <a:blip r:embed="rId2"/>
              <a:srcRect l="19715" t="9224" r="5774" b="6973"/>
              <a:stretch/>
            </p:blipFill>
            <p:spPr>
              <a:xfrm>
                <a:off x="2579077" y="1433132"/>
                <a:ext cx="4669692" cy="3268743"/>
              </a:xfrm>
              <a:prstGeom prst="rect">
                <a:avLst/>
              </a:prstGeom>
            </p:spPr>
          </p:pic>
          <p:sp>
            <p:nvSpPr>
              <p:cNvPr id="4" name="Textfeld 3"/>
              <p:cNvSpPr txBox="1"/>
              <p:nvPr/>
            </p:nvSpPr>
            <p:spPr>
              <a:xfrm rot="16200000">
                <a:off x="1095612" y="2647462"/>
                <a:ext cx="2069797" cy="646331"/>
              </a:xfrm>
              <a:prstGeom prst="rect">
                <a:avLst/>
              </a:prstGeom>
              <a:noFill/>
            </p:spPr>
            <p:txBody>
              <a:bodyPr wrap="none" rtlCol="0">
                <a:spAutoFit/>
              </a:bodyPr>
              <a:lstStyle/>
              <a:p>
                <a:pPr algn="ctr"/>
                <a:r>
                  <a:rPr lang="de-DE" dirty="0" smtClean="0"/>
                  <a:t>VTE-Rezidiv </a:t>
                </a:r>
              </a:p>
              <a:p>
                <a:pPr algn="ctr"/>
                <a:r>
                  <a:rPr lang="de-DE" dirty="0" smtClean="0"/>
                  <a:t>Kumulative Inzidenz</a:t>
                </a:r>
                <a:endParaRPr lang="de-DE" dirty="0"/>
              </a:p>
            </p:txBody>
          </p:sp>
          <p:sp>
            <p:nvSpPr>
              <p:cNvPr id="5" name="Textfeld 4"/>
              <p:cNvSpPr txBox="1"/>
              <p:nvPr/>
            </p:nvSpPr>
            <p:spPr>
              <a:xfrm>
                <a:off x="4669692" y="4653981"/>
                <a:ext cx="631227" cy="369332"/>
              </a:xfrm>
              <a:prstGeom prst="rect">
                <a:avLst/>
              </a:prstGeom>
              <a:noFill/>
            </p:spPr>
            <p:txBody>
              <a:bodyPr wrap="none" rtlCol="0">
                <a:spAutoFit/>
              </a:bodyPr>
              <a:lstStyle/>
              <a:p>
                <a:r>
                  <a:rPr lang="de-DE" dirty="0" smtClean="0"/>
                  <a:t>Tage</a:t>
                </a:r>
                <a:endParaRPr lang="de-DE" dirty="0"/>
              </a:p>
            </p:txBody>
          </p:sp>
        </p:grpSp>
        <p:sp>
          <p:nvSpPr>
            <p:cNvPr id="7" name="Rechteck 6"/>
            <p:cNvSpPr/>
            <p:nvPr/>
          </p:nvSpPr>
          <p:spPr>
            <a:xfrm>
              <a:off x="6310923" y="4161692"/>
              <a:ext cx="683846" cy="29307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9" name="Textfeld 8"/>
          <p:cNvSpPr txBox="1"/>
          <p:nvPr/>
        </p:nvSpPr>
        <p:spPr>
          <a:xfrm>
            <a:off x="5776710" y="3536453"/>
            <a:ext cx="1185654" cy="369332"/>
          </a:xfrm>
          <a:prstGeom prst="rect">
            <a:avLst/>
          </a:prstGeom>
          <a:noFill/>
        </p:spPr>
        <p:txBody>
          <a:bodyPr wrap="none" rtlCol="0">
            <a:spAutoFit/>
          </a:bodyPr>
          <a:lstStyle/>
          <a:p>
            <a:r>
              <a:rPr lang="de-DE" b="1" dirty="0" err="1" smtClean="0">
                <a:solidFill>
                  <a:srgbClr val="0000DE"/>
                </a:solidFill>
              </a:rPr>
              <a:t>Tinzaparin</a:t>
            </a:r>
            <a:endParaRPr lang="de-DE" b="1" dirty="0">
              <a:solidFill>
                <a:srgbClr val="0000DE"/>
              </a:solidFill>
            </a:endParaRPr>
          </a:p>
        </p:txBody>
      </p:sp>
      <p:sp>
        <p:nvSpPr>
          <p:cNvPr id="10" name="Textfeld 9"/>
          <p:cNvSpPr txBox="1"/>
          <p:nvPr/>
        </p:nvSpPr>
        <p:spPr>
          <a:xfrm>
            <a:off x="6291941" y="2142767"/>
            <a:ext cx="587270" cy="369332"/>
          </a:xfrm>
          <a:prstGeom prst="rect">
            <a:avLst/>
          </a:prstGeom>
          <a:noFill/>
        </p:spPr>
        <p:txBody>
          <a:bodyPr wrap="none" rtlCol="0">
            <a:spAutoFit/>
          </a:bodyPr>
          <a:lstStyle/>
          <a:p>
            <a:r>
              <a:rPr lang="de-DE" b="1" dirty="0" smtClean="0">
                <a:solidFill>
                  <a:srgbClr val="800000"/>
                </a:solidFill>
              </a:rPr>
              <a:t>VKA</a:t>
            </a:r>
            <a:endParaRPr lang="de-DE" b="1" dirty="0">
              <a:solidFill>
                <a:srgbClr val="800000"/>
              </a:solidFill>
            </a:endParaRPr>
          </a:p>
        </p:txBody>
      </p:sp>
      <p:sp>
        <p:nvSpPr>
          <p:cNvPr id="11" name="Textfeld 10"/>
          <p:cNvSpPr txBox="1"/>
          <p:nvPr/>
        </p:nvSpPr>
        <p:spPr>
          <a:xfrm>
            <a:off x="2823308" y="2199016"/>
            <a:ext cx="771891" cy="369332"/>
          </a:xfrm>
          <a:prstGeom prst="rect">
            <a:avLst/>
          </a:prstGeom>
          <a:noFill/>
        </p:spPr>
        <p:txBody>
          <a:bodyPr wrap="none" rtlCol="0">
            <a:spAutoFit/>
          </a:bodyPr>
          <a:lstStyle/>
          <a:p>
            <a:r>
              <a:rPr lang="de-DE" dirty="0" err="1"/>
              <a:t>n</a:t>
            </a:r>
            <a:r>
              <a:rPr lang="de-DE" dirty="0" smtClean="0"/>
              <a:t>=900</a:t>
            </a:r>
            <a:endParaRPr lang="de-DE" dirty="0"/>
          </a:p>
        </p:txBody>
      </p:sp>
      <p:sp>
        <p:nvSpPr>
          <p:cNvPr id="12" name="Rechteck 11"/>
          <p:cNvSpPr/>
          <p:nvPr/>
        </p:nvSpPr>
        <p:spPr>
          <a:xfrm>
            <a:off x="0" y="0"/>
            <a:ext cx="9144000" cy="812111"/>
          </a:xfrm>
          <a:prstGeom prst="rect">
            <a:avLst/>
          </a:prstGeom>
          <a:solidFill>
            <a:schemeClr val="bg1">
              <a:lumMod val="95000"/>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3" name="Titel 1"/>
          <p:cNvSpPr txBox="1">
            <a:spLocks/>
          </p:cNvSpPr>
          <p:nvPr/>
        </p:nvSpPr>
        <p:spPr>
          <a:xfrm>
            <a:off x="0" y="151967"/>
            <a:ext cx="9144000" cy="660144"/>
          </a:xfrm>
          <a:prstGeom prst="rect">
            <a:avLst/>
          </a:prstGeom>
          <a:noFill/>
        </p:spPr>
        <p:txBody>
          <a:bodyPr vert="horz" lIns="360000" tIns="72000" rIns="360000" bIns="216000" rtlCol="0" anchor="t" anchorCtr="0">
            <a:spAutoFit/>
          </a:bodyPr>
          <a:lstStyle>
            <a:lvl1pPr algn="l" defTabSz="457200" rtl="0" eaLnBrk="1" latinLnBrk="0" hangingPunct="1">
              <a:spcBef>
                <a:spcPct val="0"/>
              </a:spcBef>
              <a:buNone/>
              <a:defRPr sz="2400" b="1" kern="1200" baseline="0">
                <a:solidFill>
                  <a:schemeClr val="tx2"/>
                </a:solidFill>
                <a:latin typeface="+mj-lt"/>
                <a:ea typeface="+mj-ea"/>
                <a:cs typeface="+mj-cs"/>
              </a:defRPr>
            </a:lvl1pPr>
          </a:lstStyle>
          <a:p>
            <a:pPr algn="ctr"/>
            <a:r>
              <a:rPr lang="de-DE" dirty="0" smtClean="0">
                <a:solidFill>
                  <a:srgbClr val="000000"/>
                </a:solidFill>
              </a:rPr>
              <a:t>Krebs-Patienten: schlechte Wirksamkeit von VKA</a:t>
            </a:r>
          </a:p>
        </p:txBody>
      </p:sp>
      <p:sp>
        <p:nvSpPr>
          <p:cNvPr id="14" name="Textfeld 13"/>
          <p:cNvSpPr txBox="1"/>
          <p:nvPr/>
        </p:nvSpPr>
        <p:spPr>
          <a:xfrm>
            <a:off x="5876059" y="5238231"/>
            <a:ext cx="3110434" cy="338554"/>
          </a:xfrm>
          <a:prstGeom prst="rect">
            <a:avLst/>
          </a:prstGeom>
          <a:noFill/>
        </p:spPr>
        <p:txBody>
          <a:bodyPr wrap="none" rtlCol="0">
            <a:spAutoFit/>
          </a:bodyPr>
          <a:lstStyle/>
          <a:p>
            <a:r>
              <a:rPr lang="de-DE" sz="1600" i="1" dirty="0" smtClean="0"/>
              <a:t>Lee et al, Blood 2014; </a:t>
            </a:r>
            <a:r>
              <a:rPr lang="de-DE" sz="1600" i="1" dirty="0" err="1" smtClean="0"/>
              <a:t>Dec</a:t>
            </a:r>
            <a:r>
              <a:rPr lang="de-DE" sz="1600" i="1" dirty="0" smtClean="0"/>
              <a:t> 5 [</a:t>
            </a:r>
            <a:r>
              <a:rPr lang="de-DE" sz="1600" i="1" dirty="0" err="1" smtClean="0"/>
              <a:t>epub</a:t>
            </a:r>
            <a:r>
              <a:rPr lang="de-DE" sz="1600" i="1" dirty="0" smtClean="0"/>
              <a:t>]</a:t>
            </a:r>
            <a:endParaRPr lang="de-DE" sz="1600" i="1" dirty="0"/>
          </a:p>
        </p:txBody>
      </p:sp>
      <p:sp>
        <p:nvSpPr>
          <p:cNvPr id="15" name="Textfeld 14"/>
          <p:cNvSpPr txBox="1"/>
          <p:nvPr/>
        </p:nvSpPr>
        <p:spPr>
          <a:xfrm>
            <a:off x="2111599" y="1017260"/>
            <a:ext cx="5248777" cy="1200329"/>
          </a:xfrm>
          <a:prstGeom prst="rect">
            <a:avLst/>
          </a:prstGeom>
          <a:noFill/>
        </p:spPr>
        <p:txBody>
          <a:bodyPr wrap="none" rtlCol="0">
            <a:spAutoFit/>
          </a:bodyPr>
          <a:lstStyle/>
          <a:p>
            <a:pPr algn="ctr"/>
            <a:r>
              <a:rPr lang="de-DE" sz="2800" b="1" dirty="0" smtClean="0">
                <a:solidFill>
                  <a:srgbClr val="0000DE"/>
                </a:solidFill>
              </a:rPr>
              <a:t>CATCH</a:t>
            </a:r>
            <a:r>
              <a:rPr lang="de-DE" sz="3200" b="1" dirty="0">
                <a:solidFill>
                  <a:srgbClr val="0000DE"/>
                </a:solidFill>
              </a:rPr>
              <a:t> </a:t>
            </a:r>
            <a:endParaRPr lang="de-DE" sz="3200" b="1" dirty="0" smtClean="0">
              <a:solidFill>
                <a:srgbClr val="0000DE"/>
              </a:solidFill>
            </a:endParaRPr>
          </a:p>
          <a:p>
            <a:pPr algn="ctr"/>
            <a:r>
              <a:rPr lang="de-DE" sz="2000" i="1" dirty="0" smtClean="0">
                <a:solidFill>
                  <a:srgbClr val="000000"/>
                </a:solidFill>
              </a:rPr>
              <a:t>6 </a:t>
            </a:r>
            <a:r>
              <a:rPr lang="de-DE" sz="2000" i="1" dirty="0">
                <a:solidFill>
                  <a:srgbClr val="000000"/>
                </a:solidFill>
              </a:rPr>
              <a:t>Monate </a:t>
            </a:r>
            <a:r>
              <a:rPr lang="de-DE" sz="2000" i="1" dirty="0" err="1">
                <a:solidFill>
                  <a:srgbClr val="000000"/>
                </a:solidFill>
              </a:rPr>
              <a:t>Tinzaparin</a:t>
            </a:r>
            <a:r>
              <a:rPr lang="de-DE" sz="2000" i="1" dirty="0">
                <a:solidFill>
                  <a:srgbClr val="000000"/>
                </a:solidFill>
              </a:rPr>
              <a:t> </a:t>
            </a:r>
            <a:r>
              <a:rPr lang="de-DE" sz="2000" i="1" dirty="0" err="1">
                <a:solidFill>
                  <a:srgbClr val="000000"/>
                </a:solidFill>
              </a:rPr>
              <a:t>vs</a:t>
            </a:r>
            <a:r>
              <a:rPr lang="de-DE" sz="2000" i="1" dirty="0">
                <a:solidFill>
                  <a:srgbClr val="000000"/>
                </a:solidFill>
              </a:rPr>
              <a:t> VKA bei Krebs-Patienten</a:t>
            </a:r>
          </a:p>
          <a:p>
            <a:pPr algn="ctr"/>
            <a:endParaRPr lang="de-DE" sz="2000" dirty="0"/>
          </a:p>
        </p:txBody>
      </p:sp>
    </p:spTree>
    <p:extLst>
      <p:ext uri="{BB962C8B-B14F-4D97-AF65-F5344CB8AC3E}">
        <p14:creationId xmlns:p14="http://schemas.microsoft.com/office/powerpoint/2010/main" val="18806348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9144000" cy="1181443"/>
          </a:xfrm>
          <a:prstGeom prst="rect">
            <a:avLst/>
          </a:prstGeom>
          <a:solidFill>
            <a:schemeClr val="bg1">
              <a:lumMod val="95000"/>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 name="Titel 1"/>
          <p:cNvSpPr txBox="1">
            <a:spLocks/>
          </p:cNvSpPr>
          <p:nvPr/>
        </p:nvSpPr>
        <p:spPr>
          <a:xfrm>
            <a:off x="0" y="151967"/>
            <a:ext cx="9144000" cy="1029476"/>
          </a:xfrm>
          <a:prstGeom prst="rect">
            <a:avLst/>
          </a:prstGeom>
          <a:noFill/>
        </p:spPr>
        <p:txBody>
          <a:bodyPr vert="horz" lIns="360000" tIns="72000" rIns="360000" bIns="216000" rtlCol="0" anchor="t" anchorCtr="0">
            <a:spAutoFit/>
          </a:bodyPr>
          <a:lstStyle>
            <a:lvl1pPr algn="l" defTabSz="457200" rtl="0" eaLnBrk="1" latinLnBrk="0" hangingPunct="1">
              <a:spcBef>
                <a:spcPct val="0"/>
              </a:spcBef>
              <a:buNone/>
              <a:defRPr sz="2400" b="1" kern="1200" baseline="0">
                <a:solidFill>
                  <a:schemeClr val="tx2"/>
                </a:solidFill>
                <a:latin typeface="+mj-lt"/>
                <a:ea typeface="+mj-ea"/>
                <a:cs typeface="+mj-cs"/>
              </a:defRPr>
            </a:lvl1pPr>
          </a:lstStyle>
          <a:p>
            <a:pPr algn="ctr"/>
            <a:r>
              <a:rPr lang="de-DE" dirty="0" smtClean="0">
                <a:solidFill>
                  <a:srgbClr val="000000"/>
                </a:solidFill>
              </a:rPr>
              <a:t>NOACs bei Krebs-Patienten</a:t>
            </a:r>
          </a:p>
          <a:p>
            <a:pPr algn="ctr"/>
            <a:r>
              <a:rPr lang="de-DE" b="0" dirty="0" smtClean="0">
                <a:solidFill>
                  <a:srgbClr val="000000"/>
                </a:solidFill>
              </a:rPr>
              <a:t>Limitationen</a:t>
            </a:r>
            <a:endParaRPr lang="de-DE" b="0" dirty="0">
              <a:solidFill>
                <a:srgbClr val="000000"/>
              </a:solidFill>
            </a:endParaRPr>
          </a:p>
        </p:txBody>
      </p:sp>
      <p:sp>
        <p:nvSpPr>
          <p:cNvPr id="6" name="Textfeld 5"/>
          <p:cNvSpPr txBox="1"/>
          <p:nvPr/>
        </p:nvSpPr>
        <p:spPr>
          <a:xfrm>
            <a:off x="4151924" y="2510691"/>
            <a:ext cx="4872210" cy="2492990"/>
          </a:xfrm>
          <a:prstGeom prst="rect">
            <a:avLst/>
          </a:prstGeom>
          <a:noFill/>
        </p:spPr>
        <p:txBody>
          <a:bodyPr wrap="none" rtlCol="0">
            <a:spAutoFit/>
          </a:bodyPr>
          <a:lstStyle/>
          <a:p>
            <a:pPr marL="285750" indent="-285750">
              <a:buFont typeface="Arial"/>
              <a:buChar char="•"/>
            </a:pPr>
            <a:r>
              <a:rPr lang="de-DE" dirty="0" smtClean="0"/>
              <a:t>&lt;10% Krebs-Patienten in den Phase III Studien</a:t>
            </a:r>
          </a:p>
          <a:p>
            <a:endParaRPr lang="de-DE" sz="1200" dirty="0" smtClean="0"/>
          </a:p>
          <a:p>
            <a:pPr marL="285750" indent="-285750">
              <a:buFont typeface="Arial"/>
              <a:buChar char="•"/>
            </a:pPr>
            <a:r>
              <a:rPr lang="de-DE" dirty="0" smtClean="0"/>
              <a:t>Patienten nicht repräsentativ </a:t>
            </a:r>
          </a:p>
          <a:p>
            <a:endParaRPr lang="de-DE" dirty="0"/>
          </a:p>
          <a:p>
            <a:pPr marL="285750" indent="-285750">
              <a:buFont typeface="Arial"/>
              <a:buChar char="•"/>
            </a:pPr>
            <a:r>
              <a:rPr lang="de-DE" dirty="0" smtClean="0"/>
              <a:t>Problem: Leber und Niereninsuffizienz häufig</a:t>
            </a:r>
          </a:p>
          <a:p>
            <a:pPr lvl="2"/>
            <a:r>
              <a:rPr lang="de-DE" dirty="0" smtClean="0"/>
              <a:t>     Wechselwirkungen P-</a:t>
            </a:r>
            <a:r>
              <a:rPr lang="de-DE" dirty="0" err="1" smtClean="0"/>
              <a:t>gp</a:t>
            </a:r>
            <a:r>
              <a:rPr lang="de-DE" dirty="0"/>
              <a:t> </a:t>
            </a:r>
            <a:r>
              <a:rPr lang="de-DE" dirty="0" smtClean="0"/>
              <a:t>und CytP450</a:t>
            </a:r>
          </a:p>
          <a:p>
            <a:pPr marL="285750" indent="-285750">
              <a:buFont typeface="Arial"/>
              <a:buChar char="•"/>
            </a:pPr>
            <a:endParaRPr lang="de-DE" dirty="0" smtClean="0"/>
          </a:p>
          <a:p>
            <a:pPr marL="285750" indent="-285750">
              <a:buFont typeface="Arial"/>
              <a:buChar char="•"/>
            </a:pPr>
            <a:r>
              <a:rPr lang="de-DE" dirty="0"/>
              <a:t>Kein Vergleich gegen </a:t>
            </a:r>
            <a:r>
              <a:rPr lang="de-DE" dirty="0" smtClean="0"/>
              <a:t>NMH</a:t>
            </a:r>
            <a:endParaRPr lang="de-DE" dirty="0"/>
          </a:p>
          <a:p>
            <a:pPr marL="285750" indent="-285750">
              <a:buFont typeface="Arial"/>
              <a:buChar char="•"/>
            </a:pPr>
            <a:endParaRPr lang="de-DE" dirty="0" smtClean="0"/>
          </a:p>
        </p:txBody>
      </p:sp>
      <p:graphicFrame>
        <p:nvGraphicFramePr>
          <p:cNvPr id="7" name="Tabelle 6"/>
          <p:cNvGraphicFramePr>
            <a:graphicFrameLocks noGrp="1"/>
          </p:cNvGraphicFramePr>
          <p:nvPr>
            <p:extLst>
              <p:ext uri="{D42A27DB-BD31-4B8C-83A1-F6EECF244321}">
                <p14:modId xmlns:p14="http://schemas.microsoft.com/office/powerpoint/2010/main" val="3796261551"/>
              </p:ext>
            </p:extLst>
          </p:nvPr>
        </p:nvGraphicFramePr>
        <p:xfrm>
          <a:off x="196816" y="2198077"/>
          <a:ext cx="3751385" cy="3398520"/>
        </p:xfrm>
        <a:graphic>
          <a:graphicData uri="http://schemas.openxmlformats.org/drawingml/2006/table">
            <a:tbl>
              <a:tblPr firstRow="1" bandRow="1">
                <a:tableStyleId>{2D5ABB26-0587-4C30-8999-92F81FD0307C}</a:tableStyleId>
              </a:tblPr>
              <a:tblGrid>
                <a:gridCol w="1087003"/>
                <a:gridCol w="1262859"/>
                <a:gridCol w="1401523"/>
              </a:tblGrid>
              <a:tr h="370840">
                <a:tc>
                  <a:txBody>
                    <a:bodyPr/>
                    <a:lstStyle/>
                    <a:p>
                      <a:pPr algn="ctr"/>
                      <a:r>
                        <a:rPr lang="de-DE" sz="1400" b="1" dirty="0" smtClean="0"/>
                        <a:t>Agent</a:t>
                      </a:r>
                      <a:endParaRPr lang="de-DE" sz="1400" b="1" dirty="0"/>
                    </a:p>
                  </a:txBody>
                  <a:tcPr anchor="ctr">
                    <a:lnL w="12700" cap="flat" cmpd="sng" algn="ctr">
                      <a:solidFill>
                        <a:srgbClr val="1F497D">
                          <a:lumMod val="60000"/>
                          <a:lumOff val="40000"/>
                        </a:srgbClr>
                      </a:solidFill>
                      <a:prstDash val="solid"/>
                      <a:round/>
                      <a:headEnd type="none" w="med" len="med"/>
                      <a:tailEnd type="none" w="med" len="med"/>
                    </a:lnL>
                    <a:lnT w="12700" cap="flat" cmpd="sng" algn="ctr">
                      <a:solidFill>
                        <a:srgbClr val="1F497D">
                          <a:lumMod val="60000"/>
                          <a:lumOff val="40000"/>
                        </a:srgbClr>
                      </a:solidFill>
                      <a:prstDash val="solid"/>
                      <a:round/>
                      <a:headEnd type="none" w="med" len="med"/>
                      <a:tailEnd type="none" w="med" len="med"/>
                    </a:lnT>
                    <a:lnB w="38100" cap="flat" cmpd="sng" algn="ctr">
                      <a:solidFill>
                        <a:srgbClr val="1F497D">
                          <a:lumMod val="60000"/>
                          <a:lumOff val="40000"/>
                        </a:srgbClr>
                      </a:solidFill>
                      <a:prstDash val="solid"/>
                      <a:round/>
                      <a:headEnd type="none" w="med" len="med"/>
                      <a:tailEnd type="none" w="med" len="med"/>
                    </a:lnB>
                    <a:solidFill>
                      <a:srgbClr val="FFFFFF"/>
                    </a:solidFill>
                  </a:tcPr>
                </a:tc>
                <a:tc>
                  <a:txBody>
                    <a:bodyPr/>
                    <a:lstStyle/>
                    <a:p>
                      <a:pPr algn="ctr"/>
                      <a:r>
                        <a:rPr lang="de-DE" sz="1400" b="1" dirty="0" smtClean="0"/>
                        <a:t>Trial</a:t>
                      </a:r>
                      <a:endParaRPr lang="de-DE" sz="1400" b="1" dirty="0"/>
                    </a:p>
                  </a:txBody>
                  <a:tcPr anchor="ctr">
                    <a:lnT w="12700" cap="flat" cmpd="sng" algn="ctr">
                      <a:solidFill>
                        <a:srgbClr val="1F497D">
                          <a:lumMod val="60000"/>
                          <a:lumOff val="40000"/>
                        </a:srgbClr>
                      </a:solidFill>
                      <a:prstDash val="solid"/>
                      <a:round/>
                      <a:headEnd type="none" w="med" len="med"/>
                      <a:tailEnd type="none" w="med" len="med"/>
                    </a:lnT>
                    <a:lnB w="38100" cap="flat" cmpd="sng" algn="ctr">
                      <a:solidFill>
                        <a:srgbClr val="1F497D">
                          <a:lumMod val="60000"/>
                          <a:lumOff val="40000"/>
                        </a:srgbClr>
                      </a:solidFill>
                      <a:prstDash val="solid"/>
                      <a:round/>
                      <a:headEnd type="none" w="med" len="med"/>
                      <a:tailEnd type="none" w="med" len="med"/>
                    </a:lnB>
                    <a:solidFill>
                      <a:srgbClr val="FFFFFF"/>
                    </a:solidFill>
                  </a:tcPr>
                </a:tc>
                <a:tc>
                  <a:txBody>
                    <a:bodyPr/>
                    <a:lstStyle/>
                    <a:p>
                      <a:pPr algn="ctr"/>
                      <a:r>
                        <a:rPr lang="de-DE" sz="1400" b="1" dirty="0" smtClean="0"/>
                        <a:t>Krebspatienten</a:t>
                      </a:r>
                    </a:p>
                    <a:p>
                      <a:pPr algn="ctr"/>
                      <a:r>
                        <a:rPr lang="de-DE" sz="1400" b="1" dirty="0" smtClean="0"/>
                        <a:t>randomisiert </a:t>
                      </a:r>
                      <a:endParaRPr lang="de-DE" sz="1400" b="1" dirty="0"/>
                    </a:p>
                  </a:txBody>
                  <a:tcPr anchor="ctr">
                    <a:lnR w="12700" cap="flat" cmpd="sng" algn="ctr">
                      <a:solidFill>
                        <a:srgbClr val="1F497D">
                          <a:lumMod val="60000"/>
                          <a:lumOff val="40000"/>
                        </a:srgbClr>
                      </a:solidFill>
                      <a:prstDash val="solid"/>
                      <a:round/>
                      <a:headEnd type="none" w="med" len="med"/>
                      <a:tailEnd type="none" w="med" len="med"/>
                    </a:lnR>
                    <a:lnT w="12700" cap="flat" cmpd="sng" algn="ctr">
                      <a:solidFill>
                        <a:srgbClr val="1F497D">
                          <a:lumMod val="60000"/>
                          <a:lumOff val="40000"/>
                        </a:srgbClr>
                      </a:solidFill>
                      <a:prstDash val="solid"/>
                      <a:round/>
                      <a:headEnd type="none" w="med" len="med"/>
                      <a:tailEnd type="none" w="med" len="med"/>
                    </a:lnT>
                    <a:lnB w="38100" cap="flat" cmpd="sng" algn="ctr">
                      <a:solidFill>
                        <a:srgbClr val="1F497D">
                          <a:lumMod val="60000"/>
                          <a:lumOff val="40000"/>
                        </a:srgbClr>
                      </a:solidFill>
                      <a:prstDash val="solid"/>
                      <a:round/>
                      <a:headEnd type="none" w="med" len="med"/>
                      <a:tailEnd type="none" w="med" len="med"/>
                    </a:lnB>
                    <a:solidFill>
                      <a:srgbClr val="FFFFFF"/>
                    </a:solidFill>
                  </a:tcPr>
                </a:tc>
              </a:tr>
              <a:tr h="370840">
                <a:tc rowSpan="2">
                  <a:txBody>
                    <a:bodyPr/>
                    <a:lstStyle/>
                    <a:p>
                      <a:pPr algn="ctr"/>
                      <a:r>
                        <a:rPr lang="de-DE" sz="1400" dirty="0" err="1" smtClean="0"/>
                        <a:t>Dabigatran</a:t>
                      </a:r>
                      <a:endParaRPr lang="de-DE" sz="1400" dirty="0"/>
                    </a:p>
                  </a:txBody>
                  <a:tcPr anchor="ctr">
                    <a:lnL w="12700" cap="flat" cmpd="sng" algn="ctr">
                      <a:solidFill>
                        <a:srgbClr val="1F497D">
                          <a:lumMod val="60000"/>
                          <a:lumOff val="40000"/>
                        </a:srgbClr>
                      </a:solidFill>
                      <a:prstDash val="solid"/>
                      <a:round/>
                      <a:headEnd type="none" w="med" len="med"/>
                      <a:tailEnd type="none" w="med" len="med"/>
                    </a:lnL>
                    <a:lnT w="38100" cap="flat" cmpd="sng" algn="ctr">
                      <a:solidFill>
                        <a:srgbClr val="1F497D">
                          <a:lumMod val="60000"/>
                          <a:lumOff val="40000"/>
                        </a:srgbClr>
                      </a:solidFill>
                      <a:prstDash val="solid"/>
                      <a:round/>
                      <a:headEnd type="none" w="med" len="med"/>
                      <a:tailEnd type="none" w="med" len="med"/>
                    </a:lnT>
                    <a:solidFill>
                      <a:srgbClr val="B9CDE5"/>
                    </a:solidFill>
                  </a:tcPr>
                </a:tc>
                <a:tc>
                  <a:txBody>
                    <a:bodyPr/>
                    <a:lstStyle/>
                    <a:p>
                      <a:pPr algn="ctr"/>
                      <a:r>
                        <a:rPr lang="de-DE" sz="1400" dirty="0" smtClean="0"/>
                        <a:t>RE-COVER</a:t>
                      </a:r>
                      <a:endParaRPr lang="de-DE" sz="1400" dirty="0"/>
                    </a:p>
                  </a:txBody>
                  <a:tcPr anchor="ctr">
                    <a:lnT w="38100" cap="flat" cmpd="sng" algn="ctr">
                      <a:solidFill>
                        <a:srgbClr val="1F497D">
                          <a:lumMod val="60000"/>
                          <a:lumOff val="40000"/>
                        </a:srgbClr>
                      </a:solidFill>
                      <a:prstDash val="solid"/>
                      <a:round/>
                      <a:headEnd type="none" w="med" len="med"/>
                      <a:tailEnd type="none" w="med" len="med"/>
                    </a:lnT>
                    <a:solidFill>
                      <a:srgbClr val="B9CDE5"/>
                    </a:solidFill>
                  </a:tcPr>
                </a:tc>
                <a:tc>
                  <a:txBody>
                    <a:bodyPr/>
                    <a:lstStyle/>
                    <a:p>
                      <a:pPr algn="ctr"/>
                      <a:r>
                        <a:rPr lang="de-DE" sz="1600" dirty="0" smtClean="0"/>
                        <a:t>5%</a:t>
                      </a:r>
                      <a:endParaRPr lang="de-DE" sz="1600" dirty="0"/>
                    </a:p>
                  </a:txBody>
                  <a:tcPr>
                    <a:lnR w="12700" cap="flat" cmpd="sng" algn="ctr">
                      <a:solidFill>
                        <a:srgbClr val="1F497D">
                          <a:lumMod val="60000"/>
                          <a:lumOff val="40000"/>
                        </a:srgbClr>
                      </a:solidFill>
                      <a:prstDash val="solid"/>
                      <a:round/>
                      <a:headEnd type="none" w="med" len="med"/>
                      <a:tailEnd type="none" w="med" len="med"/>
                    </a:lnR>
                    <a:lnT w="38100" cap="flat" cmpd="sng" algn="ctr">
                      <a:solidFill>
                        <a:srgbClr val="1F497D">
                          <a:lumMod val="60000"/>
                          <a:lumOff val="40000"/>
                        </a:srgbClr>
                      </a:solidFill>
                      <a:prstDash val="solid"/>
                      <a:round/>
                      <a:headEnd type="none" w="med" len="med"/>
                      <a:tailEnd type="none" w="med" len="med"/>
                    </a:lnT>
                    <a:solidFill>
                      <a:srgbClr val="B9CDE5"/>
                    </a:solidFill>
                  </a:tcPr>
                </a:tc>
              </a:tr>
              <a:tr h="370840">
                <a:tc vMerge="1">
                  <a:txBody>
                    <a:bodyPr/>
                    <a:lstStyle/>
                    <a:p>
                      <a:endParaRPr lang="de-DE" dirty="0"/>
                    </a:p>
                  </a:txBody>
                  <a:tcPr>
                    <a:solidFill>
                      <a:srgbClr val="FFFFFF"/>
                    </a:solidFill>
                  </a:tcPr>
                </a:tc>
                <a:tc>
                  <a:txBody>
                    <a:bodyPr/>
                    <a:lstStyle/>
                    <a:p>
                      <a:pPr algn="ctr"/>
                      <a:r>
                        <a:rPr lang="de-DE" sz="1400" dirty="0" smtClean="0"/>
                        <a:t>RE-COVER</a:t>
                      </a:r>
                      <a:r>
                        <a:rPr lang="de-DE" sz="1400" baseline="0" dirty="0" smtClean="0"/>
                        <a:t> II</a:t>
                      </a:r>
                      <a:endParaRPr lang="de-DE" sz="1400" dirty="0"/>
                    </a:p>
                  </a:txBody>
                  <a:tcPr anchor="ctr">
                    <a:solidFill>
                      <a:srgbClr val="B9CDE5"/>
                    </a:solidFill>
                  </a:tcPr>
                </a:tc>
                <a:tc>
                  <a:txBody>
                    <a:bodyPr/>
                    <a:lstStyle/>
                    <a:p>
                      <a:pPr algn="ctr"/>
                      <a:r>
                        <a:rPr lang="de-DE" sz="1600" dirty="0" smtClean="0"/>
                        <a:t>4%</a:t>
                      </a:r>
                      <a:endParaRPr lang="de-DE" sz="1600" dirty="0"/>
                    </a:p>
                  </a:txBody>
                  <a:tcPr>
                    <a:lnR w="12700" cap="flat" cmpd="sng" algn="ctr">
                      <a:solidFill>
                        <a:srgbClr val="1F497D">
                          <a:lumMod val="60000"/>
                          <a:lumOff val="40000"/>
                        </a:srgbClr>
                      </a:solidFill>
                      <a:prstDash val="solid"/>
                      <a:round/>
                      <a:headEnd type="none" w="med" len="med"/>
                      <a:tailEnd type="none" w="med" len="med"/>
                    </a:lnR>
                    <a:solidFill>
                      <a:srgbClr val="B9CDE5"/>
                    </a:solidFill>
                  </a:tcPr>
                </a:tc>
              </a:tr>
              <a:tr h="370840">
                <a:tc rowSpan="2">
                  <a:txBody>
                    <a:bodyPr/>
                    <a:lstStyle/>
                    <a:p>
                      <a:pPr algn="ctr"/>
                      <a:r>
                        <a:rPr lang="de-DE" sz="1400" dirty="0" err="1" smtClean="0"/>
                        <a:t>Rivaroxaban</a:t>
                      </a:r>
                      <a:endParaRPr lang="de-DE" sz="1400" dirty="0"/>
                    </a:p>
                  </a:txBody>
                  <a:tcPr anchor="ctr">
                    <a:lnL w="12700" cap="flat" cmpd="sng" algn="ctr">
                      <a:solidFill>
                        <a:srgbClr val="1F497D">
                          <a:lumMod val="60000"/>
                          <a:lumOff val="40000"/>
                        </a:srgbClr>
                      </a:solidFill>
                      <a:prstDash val="solid"/>
                      <a:round/>
                      <a:headEnd type="none" w="med" len="med"/>
                      <a:tailEnd type="none" w="med" len="med"/>
                    </a:lnL>
                    <a:solidFill>
                      <a:schemeClr val="accent1">
                        <a:lumMod val="20000"/>
                        <a:lumOff val="80000"/>
                      </a:schemeClr>
                    </a:solidFill>
                  </a:tcPr>
                </a:tc>
                <a:tc>
                  <a:txBody>
                    <a:bodyPr/>
                    <a:lstStyle/>
                    <a:p>
                      <a:pPr algn="ctr"/>
                      <a:r>
                        <a:rPr lang="de-DE" sz="1400" dirty="0" smtClean="0"/>
                        <a:t>EINSTEIN-DVT</a:t>
                      </a:r>
                      <a:endParaRPr lang="de-DE" sz="1400" dirty="0"/>
                    </a:p>
                  </a:txBody>
                  <a:tcPr anchor="ctr">
                    <a:solidFill>
                      <a:schemeClr val="accent1">
                        <a:lumMod val="20000"/>
                        <a:lumOff val="80000"/>
                      </a:schemeClr>
                    </a:solidFill>
                  </a:tcPr>
                </a:tc>
                <a:tc>
                  <a:txBody>
                    <a:bodyPr/>
                    <a:lstStyle/>
                    <a:p>
                      <a:pPr algn="ctr"/>
                      <a:r>
                        <a:rPr lang="de-DE" sz="1600" dirty="0" smtClean="0"/>
                        <a:t>7%</a:t>
                      </a:r>
                      <a:endParaRPr lang="de-DE" sz="1600" dirty="0"/>
                    </a:p>
                  </a:txBody>
                  <a:tcPr>
                    <a:lnR w="12700" cap="flat" cmpd="sng" algn="ctr">
                      <a:solidFill>
                        <a:srgbClr val="1F497D">
                          <a:lumMod val="60000"/>
                          <a:lumOff val="40000"/>
                        </a:srgbClr>
                      </a:solidFill>
                      <a:prstDash val="solid"/>
                      <a:round/>
                      <a:headEnd type="none" w="med" len="med"/>
                      <a:tailEnd type="none" w="med" len="med"/>
                    </a:lnR>
                    <a:solidFill>
                      <a:schemeClr val="accent1">
                        <a:lumMod val="20000"/>
                        <a:lumOff val="80000"/>
                      </a:schemeClr>
                    </a:solidFill>
                  </a:tcPr>
                </a:tc>
              </a:tr>
              <a:tr h="370840">
                <a:tc vMerge="1">
                  <a:txBody>
                    <a:bodyPr/>
                    <a:lstStyle/>
                    <a:p>
                      <a:endParaRPr lang="de-DE" dirty="0"/>
                    </a:p>
                  </a:txBody>
                  <a:tcPr>
                    <a:solidFill>
                      <a:srgbClr val="FFFFFF"/>
                    </a:solidFill>
                  </a:tcPr>
                </a:tc>
                <a:tc>
                  <a:txBody>
                    <a:bodyPr/>
                    <a:lstStyle/>
                    <a:p>
                      <a:pPr algn="ctr"/>
                      <a:r>
                        <a:rPr lang="de-DE" sz="1400" dirty="0" smtClean="0"/>
                        <a:t>EINSTEIN-PE</a:t>
                      </a:r>
                      <a:endParaRPr lang="de-DE" sz="1400" dirty="0"/>
                    </a:p>
                  </a:txBody>
                  <a:tcPr anchor="ctr">
                    <a:solidFill>
                      <a:schemeClr val="accent1">
                        <a:lumMod val="20000"/>
                        <a:lumOff val="80000"/>
                      </a:schemeClr>
                    </a:solidFill>
                  </a:tcPr>
                </a:tc>
                <a:tc>
                  <a:txBody>
                    <a:bodyPr/>
                    <a:lstStyle/>
                    <a:p>
                      <a:pPr algn="ctr"/>
                      <a:r>
                        <a:rPr lang="de-DE" sz="1600" dirty="0" smtClean="0"/>
                        <a:t>5%</a:t>
                      </a:r>
                      <a:endParaRPr lang="de-DE" sz="1600" dirty="0"/>
                    </a:p>
                  </a:txBody>
                  <a:tcPr>
                    <a:lnR w="12700" cap="flat" cmpd="sng" algn="ctr">
                      <a:solidFill>
                        <a:srgbClr val="1F497D">
                          <a:lumMod val="60000"/>
                          <a:lumOff val="40000"/>
                        </a:srgbClr>
                      </a:solidFill>
                      <a:prstDash val="solid"/>
                      <a:round/>
                      <a:headEnd type="none" w="med" len="med"/>
                      <a:tailEnd type="none" w="med" len="med"/>
                    </a:lnR>
                    <a:solidFill>
                      <a:schemeClr val="accent1">
                        <a:lumMod val="20000"/>
                        <a:lumOff val="80000"/>
                      </a:schemeClr>
                    </a:solidFill>
                  </a:tcPr>
                </a:tc>
              </a:tr>
              <a:tr h="370840">
                <a:tc>
                  <a:txBody>
                    <a:bodyPr/>
                    <a:lstStyle/>
                    <a:p>
                      <a:pPr algn="ctr"/>
                      <a:r>
                        <a:rPr lang="de-DE" sz="1400" dirty="0" err="1" smtClean="0"/>
                        <a:t>Apixaban</a:t>
                      </a:r>
                      <a:endParaRPr lang="de-DE" sz="1400" dirty="0"/>
                    </a:p>
                  </a:txBody>
                  <a:tcPr anchor="ctr">
                    <a:lnL w="12700" cap="flat" cmpd="sng" algn="ctr">
                      <a:solidFill>
                        <a:srgbClr val="1F497D">
                          <a:lumMod val="60000"/>
                          <a:lumOff val="40000"/>
                        </a:srgbClr>
                      </a:solidFill>
                      <a:prstDash val="solid"/>
                      <a:round/>
                      <a:headEnd type="none" w="med" len="med"/>
                      <a:tailEnd type="none" w="med" len="med"/>
                    </a:lnL>
                    <a:solidFill>
                      <a:schemeClr val="accent1">
                        <a:lumMod val="40000"/>
                        <a:lumOff val="60000"/>
                      </a:schemeClr>
                    </a:solidFill>
                  </a:tcPr>
                </a:tc>
                <a:tc>
                  <a:txBody>
                    <a:bodyPr/>
                    <a:lstStyle/>
                    <a:p>
                      <a:pPr algn="ctr"/>
                      <a:r>
                        <a:rPr lang="de-DE" sz="1400" dirty="0" smtClean="0"/>
                        <a:t>AMPLIFY</a:t>
                      </a:r>
                      <a:endParaRPr lang="de-DE" sz="1400" dirty="0"/>
                    </a:p>
                  </a:txBody>
                  <a:tcPr anchor="ctr">
                    <a:solidFill>
                      <a:schemeClr val="accent1">
                        <a:lumMod val="40000"/>
                        <a:lumOff val="60000"/>
                      </a:schemeClr>
                    </a:solidFill>
                  </a:tcPr>
                </a:tc>
                <a:tc>
                  <a:txBody>
                    <a:bodyPr/>
                    <a:lstStyle/>
                    <a:p>
                      <a:pPr algn="ctr"/>
                      <a:r>
                        <a:rPr lang="de-DE" sz="1600" dirty="0" smtClean="0"/>
                        <a:t>2,5%</a:t>
                      </a:r>
                      <a:endParaRPr lang="de-DE" sz="1600" dirty="0"/>
                    </a:p>
                  </a:txBody>
                  <a:tcPr>
                    <a:lnR w="12700" cap="flat" cmpd="sng" algn="ctr">
                      <a:solidFill>
                        <a:srgbClr val="1F497D">
                          <a:lumMod val="60000"/>
                          <a:lumOff val="40000"/>
                        </a:srgbClr>
                      </a:solidFill>
                      <a:prstDash val="solid"/>
                      <a:round/>
                      <a:headEnd type="none" w="med" len="med"/>
                      <a:tailEnd type="none" w="med" len="med"/>
                    </a:lnR>
                    <a:solidFill>
                      <a:schemeClr val="accent1">
                        <a:lumMod val="40000"/>
                        <a:lumOff val="60000"/>
                      </a:schemeClr>
                    </a:solidFill>
                  </a:tcPr>
                </a:tc>
              </a:tr>
              <a:tr h="370840">
                <a:tc>
                  <a:txBody>
                    <a:bodyPr/>
                    <a:lstStyle/>
                    <a:p>
                      <a:pPr algn="ctr"/>
                      <a:r>
                        <a:rPr lang="de-DE" sz="1400" dirty="0" err="1" smtClean="0"/>
                        <a:t>Edoxaban</a:t>
                      </a:r>
                      <a:endParaRPr lang="de-DE" sz="1400" dirty="0"/>
                    </a:p>
                  </a:txBody>
                  <a:tcPr anchor="ctr">
                    <a:lnL w="12700" cap="flat" cmpd="sng" algn="ctr">
                      <a:solidFill>
                        <a:srgbClr val="1F497D">
                          <a:lumMod val="60000"/>
                          <a:lumOff val="40000"/>
                        </a:srgbClr>
                      </a:solidFill>
                      <a:prstDash val="solid"/>
                      <a:round/>
                      <a:headEnd type="none" w="med" len="med"/>
                      <a:tailEnd type="none" w="med" len="med"/>
                    </a:lnL>
                    <a:lnB w="12700" cap="flat" cmpd="sng" algn="ctr">
                      <a:solidFill>
                        <a:srgbClr val="1F497D">
                          <a:lumMod val="60000"/>
                          <a:lumOff val="40000"/>
                        </a:srgbClr>
                      </a:solidFill>
                      <a:prstDash val="solid"/>
                      <a:round/>
                      <a:headEnd type="none" w="med" len="med"/>
                      <a:tailEnd type="none" w="med" len="med"/>
                    </a:lnB>
                    <a:solidFill>
                      <a:srgbClr val="DCE6F2"/>
                    </a:solidFill>
                  </a:tcPr>
                </a:tc>
                <a:tc>
                  <a:txBody>
                    <a:bodyPr/>
                    <a:lstStyle/>
                    <a:p>
                      <a:pPr algn="ctr"/>
                      <a:r>
                        <a:rPr lang="de-DE" sz="1400" dirty="0" smtClean="0"/>
                        <a:t>HOKUSAI</a:t>
                      </a:r>
                      <a:endParaRPr lang="de-DE" sz="1400" dirty="0"/>
                    </a:p>
                  </a:txBody>
                  <a:tcPr anchor="ctr">
                    <a:lnB w="12700" cap="flat" cmpd="sng" algn="ctr">
                      <a:solidFill>
                        <a:srgbClr val="1F497D">
                          <a:lumMod val="60000"/>
                          <a:lumOff val="40000"/>
                        </a:srgbClr>
                      </a:solidFill>
                      <a:prstDash val="solid"/>
                      <a:round/>
                      <a:headEnd type="none" w="med" len="med"/>
                      <a:tailEnd type="none" w="med" len="med"/>
                    </a:lnB>
                    <a:solidFill>
                      <a:srgbClr val="DCE6F2"/>
                    </a:solidFill>
                  </a:tcPr>
                </a:tc>
                <a:tc>
                  <a:txBody>
                    <a:bodyPr/>
                    <a:lstStyle/>
                    <a:p>
                      <a:pPr algn="ctr"/>
                      <a:r>
                        <a:rPr lang="de-DE" sz="1600" dirty="0" smtClean="0"/>
                        <a:t>9%</a:t>
                      </a:r>
                      <a:endParaRPr lang="de-DE" sz="1600" dirty="0"/>
                    </a:p>
                  </a:txBody>
                  <a:tcPr>
                    <a:lnR w="12700" cap="flat" cmpd="sng" algn="ctr">
                      <a:solidFill>
                        <a:srgbClr val="1F497D">
                          <a:lumMod val="60000"/>
                          <a:lumOff val="40000"/>
                        </a:srgbClr>
                      </a:solidFill>
                      <a:prstDash val="solid"/>
                      <a:round/>
                      <a:headEnd type="none" w="med" len="med"/>
                      <a:tailEnd type="none" w="med" len="med"/>
                    </a:lnR>
                    <a:lnB w="12700" cap="flat" cmpd="sng" algn="ctr">
                      <a:solidFill>
                        <a:srgbClr val="1F497D">
                          <a:lumMod val="60000"/>
                          <a:lumOff val="40000"/>
                        </a:srgbClr>
                      </a:solidFill>
                      <a:prstDash val="solid"/>
                      <a:round/>
                      <a:headEnd type="none" w="med" len="med"/>
                      <a:tailEnd type="none" w="med" len="med"/>
                    </a:lnB>
                    <a:solidFill>
                      <a:srgbClr val="DCE6F2"/>
                    </a:solidFill>
                  </a:tcPr>
                </a:tc>
              </a:tr>
            </a:tbl>
          </a:graphicData>
        </a:graphic>
      </p:graphicFrame>
      <p:sp>
        <p:nvSpPr>
          <p:cNvPr id="8" name="Textfeld 7"/>
          <p:cNvSpPr txBox="1"/>
          <p:nvPr/>
        </p:nvSpPr>
        <p:spPr>
          <a:xfrm>
            <a:off x="6752256" y="4671591"/>
            <a:ext cx="1748208" cy="369332"/>
          </a:xfrm>
          <a:prstGeom prst="rect">
            <a:avLst/>
          </a:prstGeom>
          <a:noFill/>
        </p:spPr>
        <p:txBody>
          <a:bodyPr wrap="none" rtlCol="0">
            <a:spAutoFit/>
          </a:bodyPr>
          <a:lstStyle/>
          <a:p>
            <a:r>
              <a:rPr lang="de-DE" i="1" dirty="0" smtClean="0"/>
              <a:t>SELECT-D Studie</a:t>
            </a:r>
            <a:endParaRPr lang="de-DE" i="1" dirty="0"/>
          </a:p>
        </p:txBody>
      </p:sp>
      <p:sp>
        <p:nvSpPr>
          <p:cNvPr id="9" name="Pfeil nach rechts 8"/>
          <p:cNvSpPr/>
          <p:nvPr/>
        </p:nvSpPr>
        <p:spPr>
          <a:xfrm>
            <a:off x="6420105" y="4784966"/>
            <a:ext cx="332151" cy="156310"/>
          </a:xfrm>
          <a:prstGeom prst="rightArrow">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i="1"/>
          </a:p>
        </p:txBody>
      </p:sp>
    </p:spTree>
    <p:extLst>
      <p:ext uri="{BB962C8B-B14F-4D97-AF65-F5344CB8AC3E}">
        <p14:creationId xmlns:p14="http://schemas.microsoft.com/office/powerpoint/2010/main" val="9438189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p:cNvSpPr/>
          <p:nvPr/>
        </p:nvSpPr>
        <p:spPr>
          <a:xfrm>
            <a:off x="2484562" y="2179578"/>
            <a:ext cx="2175360" cy="2546018"/>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8" name="Rechteck 37"/>
          <p:cNvSpPr/>
          <p:nvPr/>
        </p:nvSpPr>
        <p:spPr>
          <a:xfrm>
            <a:off x="0" y="0"/>
            <a:ext cx="9144000" cy="1181443"/>
          </a:xfrm>
          <a:prstGeom prst="rect">
            <a:avLst/>
          </a:prstGeom>
          <a:solidFill>
            <a:schemeClr val="bg1">
              <a:lumMod val="95000"/>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9" name="Titel 1"/>
          <p:cNvSpPr txBox="1">
            <a:spLocks/>
          </p:cNvSpPr>
          <p:nvPr/>
        </p:nvSpPr>
        <p:spPr>
          <a:xfrm>
            <a:off x="0" y="151967"/>
            <a:ext cx="9144000" cy="1029476"/>
          </a:xfrm>
          <a:prstGeom prst="rect">
            <a:avLst/>
          </a:prstGeom>
          <a:noFill/>
        </p:spPr>
        <p:txBody>
          <a:bodyPr vert="horz" lIns="360000" tIns="72000" rIns="360000" bIns="216000" rtlCol="0" anchor="t" anchorCtr="0">
            <a:spAutoFit/>
          </a:bodyPr>
          <a:lstStyle>
            <a:lvl1pPr algn="l" defTabSz="457200" rtl="0" eaLnBrk="1" latinLnBrk="0" hangingPunct="1">
              <a:spcBef>
                <a:spcPct val="0"/>
              </a:spcBef>
              <a:buNone/>
              <a:defRPr sz="2400" b="1" kern="1200" baseline="0">
                <a:solidFill>
                  <a:schemeClr val="tx2"/>
                </a:solidFill>
                <a:latin typeface="+mj-lt"/>
                <a:ea typeface="+mj-ea"/>
                <a:cs typeface="+mj-cs"/>
              </a:defRPr>
            </a:lvl1pPr>
          </a:lstStyle>
          <a:p>
            <a:pPr algn="ctr"/>
            <a:r>
              <a:rPr lang="de-DE" dirty="0" smtClean="0">
                <a:solidFill>
                  <a:srgbClr val="000000"/>
                </a:solidFill>
              </a:rPr>
              <a:t>NOACs bei Krebs-Patienten</a:t>
            </a:r>
          </a:p>
          <a:p>
            <a:pPr algn="ctr"/>
            <a:r>
              <a:rPr lang="de-DE" b="0" dirty="0" smtClean="0">
                <a:solidFill>
                  <a:srgbClr val="000000"/>
                </a:solidFill>
              </a:rPr>
              <a:t>Metaanalyse Phase-III-VTE-Studien</a:t>
            </a:r>
            <a:endParaRPr lang="de-DE" b="0" dirty="0">
              <a:solidFill>
                <a:srgbClr val="000000"/>
              </a:solidFill>
            </a:endParaRPr>
          </a:p>
        </p:txBody>
      </p:sp>
      <p:sp>
        <p:nvSpPr>
          <p:cNvPr id="18" name="Rechteck 17"/>
          <p:cNvSpPr/>
          <p:nvPr/>
        </p:nvSpPr>
        <p:spPr>
          <a:xfrm>
            <a:off x="4692282" y="2179578"/>
            <a:ext cx="2185255" cy="2546018"/>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23" name="Gruppierung 22"/>
          <p:cNvGrpSpPr/>
          <p:nvPr/>
        </p:nvGrpSpPr>
        <p:grpSpPr>
          <a:xfrm>
            <a:off x="7206837" y="4061683"/>
            <a:ext cx="1624697" cy="720393"/>
            <a:chOff x="5826569" y="873125"/>
            <a:chExt cx="1624697" cy="720393"/>
          </a:xfrm>
        </p:grpSpPr>
        <p:sp>
          <p:nvSpPr>
            <p:cNvPr id="4" name="Rechteck 3"/>
            <p:cNvSpPr/>
            <p:nvPr/>
          </p:nvSpPr>
          <p:spPr>
            <a:xfrm>
              <a:off x="5826569" y="941045"/>
              <a:ext cx="237566" cy="255819"/>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p:cNvSpPr/>
            <p:nvPr/>
          </p:nvSpPr>
          <p:spPr>
            <a:xfrm>
              <a:off x="5826569" y="1303584"/>
              <a:ext cx="237566" cy="255819"/>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6056984" y="1224186"/>
              <a:ext cx="1394282" cy="369332"/>
            </a:xfrm>
            <a:prstGeom prst="rect">
              <a:avLst/>
            </a:prstGeom>
            <a:noFill/>
          </p:spPr>
          <p:txBody>
            <a:bodyPr wrap="none" rtlCol="0">
              <a:spAutoFit/>
            </a:bodyPr>
            <a:lstStyle/>
            <a:p>
              <a:pPr algn="ctr"/>
              <a:r>
                <a:rPr lang="de-DE" b="1" dirty="0" smtClean="0"/>
                <a:t>NOAC </a:t>
              </a:r>
              <a:r>
                <a:rPr lang="de-DE" dirty="0" err="1" smtClean="0"/>
                <a:t>n</a:t>
              </a:r>
              <a:r>
                <a:rPr lang="de-DE" dirty="0" smtClean="0"/>
                <a:t>=790</a:t>
              </a:r>
              <a:endParaRPr lang="de-DE" b="1" dirty="0"/>
            </a:p>
          </p:txBody>
        </p:sp>
        <p:sp>
          <p:nvSpPr>
            <p:cNvPr id="7" name="Textfeld 6"/>
            <p:cNvSpPr txBox="1"/>
            <p:nvPr/>
          </p:nvSpPr>
          <p:spPr>
            <a:xfrm>
              <a:off x="6012874" y="873125"/>
              <a:ext cx="1435421" cy="369332"/>
            </a:xfrm>
            <a:prstGeom prst="rect">
              <a:avLst/>
            </a:prstGeom>
            <a:noFill/>
          </p:spPr>
          <p:txBody>
            <a:bodyPr wrap="none" rtlCol="0">
              <a:spAutoFit/>
            </a:bodyPr>
            <a:lstStyle/>
            <a:p>
              <a:pPr algn="ctr"/>
              <a:r>
                <a:rPr lang="de-DE" b="1" dirty="0" smtClean="0"/>
                <a:t> VKA    </a:t>
              </a:r>
              <a:r>
                <a:rPr lang="de-DE" dirty="0" err="1" smtClean="0"/>
                <a:t>n</a:t>
              </a:r>
              <a:r>
                <a:rPr lang="de-DE" dirty="0" smtClean="0"/>
                <a:t>=775</a:t>
              </a:r>
              <a:endParaRPr lang="de-DE" b="1" dirty="0"/>
            </a:p>
          </p:txBody>
        </p:sp>
      </p:grpSp>
      <p:sp>
        <p:nvSpPr>
          <p:cNvPr id="9" name="Textfeld 8"/>
          <p:cNvSpPr txBox="1"/>
          <p:nvPr/>
        </p:nvSpPr>
        <p:spPr>
          <a:xfrm rot="16200000">
            <a:off x="443757" y="3242261"/>
            <a:ext cx="1269511" cy="369332"/>
          </a:xfrm>
          <a:prstGeom prst="rect">
            <a:avLst/>
          </a:prstGeom>
          <a:noFill/>
        </p:spPr>
        <p:txBody>
          <a:bodyPr wrap="none" rtlCol="0">
            <a:spAutoFit/>
          </a:bodyPr>
          <a:lstStyle/>
          <a:p>
            <a:r>
              <a:rPr lang="de-DE" dirty="0" smtClean="0"/>
              <a:t>Prozent [%]</a:t>
            </a:r>
            <a:endParaRPr lang="de-DE" dirty="0"/>
          </a:p>
        </p:txBody>
      </p:sp>
      <p:sp>
        <p:nvSpPr>
          <p:cNvPr id="10" name="Textfeld 9"/>
          <p:cNvSpPr txBox="1"/>
          <p:nvPr/>
        </p:nvSpPr>
        <p:spPr>
          <a:xfrm>
            <a:off x="2514777" y="4696422"/>
            <a:ext cx="942310" cy="369332"/>
          </a:xfrm>
          <a:prstGeom prst="rect">
            <a:avLst/>
          </a:prstGeom>
          <a:noFill/>
        </p:spPr>
        <p:txBody>
          <a:bodyPr wrap="none" rtlCol="0">
            <a:spAutoFit/>
          </a:bodyPr>
          <a:lstStyle/>
          <a:p>
            <a:r>
              <a:rPr lang="de-DE" dirty="0" smtClean="0">
                <a:latin typeface="Webdings"/>
                <a:ea typeface="Webdings"/>
                <a:cs typeface="Webdings"/>
                <a:sym typeface="Webdings"/>
              </a:rPr>
              <a:t></a:t>
            </a:r>
            <a:r>
              <a:rPr lang="de-DE" dirty="0" smtClean="0"/>
              <a:t>Krebs</a:t>
            </a:r>
            <a:endParaRPr lang="de-DE" dirty="0"/>
          </a:p>
        </p:txBody>
      </p:sp>
      <p:sp>
        <p:nvSpPr>
          <p:cNvPr id="11" name="Textfeld 10"/>
          <p:cNvSpPr txBox="1"/>
          <p:nvPr/>
        </p:nvSpPr>
        <p:spPr>
          <a:xfrm>
            <a:off x="3686163" y="4707900"/>
            <a:ext cx="840081" cy="369332"/>
          </a:xfrm>
          <a:prstGeom prst="rect">
            <a:avLst/>
          </a:prstGeom>
          <a:noFill/>
        </p:spPr>
        <p:txBody>
          <a:bodyPr wrap="none" rtlCol="0">
            <a:spAutoFit/>
          </a:bodyPr>
          <a:lstStyle/>
          <a:p>
            <a:r>
              <a:rPr lang="de-DE" b="1" dirty="0" smtClean="0"/>
              <a:t>+Krebs</a:t>
            </a:r>
            <a:endParaRPr lang="de-DE" b="1" dirty="0"/>
          </a:p>
        </p:txBody>
      </p:sp>
      <p:sp>
        <p:nvSpPr>
          <p:cNvPr id="12" name="Textfeld 11"/>
          <p:cNvSpPr txBox="1"/>
          <p:nvPr/>
        </p:nvSpPr>
        <p:spPr>
          <a:xfrm>
            <a:off x="4756184" y="4714118"/>
            <a:ext cx="942310" cy="369332"/>
          </a:xfrm>
          <a:prstGeom prst="rect">
            <a:avLst/>
          </a:prstGeom>
          <a:noFill/>
        </p:spPr>
        <p:txBody>
          <a:bodyPr wrap="none" rtlCol="0">
            <a:spAutoFit/>
          </a:bodyPr>
          <a:lstStyle/>
          <a:p>
            <a:r>
              <a:rPr lang="de-DE" dirty="0" smtClean="0">
                <a:latin typeface="Webdings"/>
                <a:ea typeface="Webdings"/>
                <a:cs typeface="Webdings"/>
                <a:sym typeface="Webdings"/>
              </a:rPr>
              <a:t></a:t>
            </a:r>
            <a:r>
              <a:rPr lang="de-DE" dirty="0" smtClean="0">
                <a:sym typeface="Webdings"/>
              </a:rPr>
              <a:t>Krebs</a:t>
            </a:r>
            <a:endParaRPr lang="de-DE" dirty="0"/>
          </a:p>
        </p:txBody>
      </p:sp>
      <p:sp>
        <p:nvSpPr>
          <p:cNvPr id="13" name="Textfeld 12"/>
          <p:cNvSpPr txBox="1"/>
          <p:nvPr/>
        </p:nvSpPr>
        <p:spPr>
          <a:xfrm>
            <a:off x="5898263" y="4725596"/>
            <a:ext cx="840081" cy="369332"/>
          </a:xfrm>
          <a:prstGeom prst="rect">
            <a:avLst/>
          </a:prstGeom>
          <a:noFill/>
        </p:spPr>
        <p:txBody>
          <a:bodyPr wrap="none" rtlCol="0">
            <a:spAutoFit/>
          </a:bodyPr>
          <a:lstStyle/>
          <a:p>
            <a:r>
              <a:rPr lang="de-DE" b="1" dirty="0" smtClean="0"/>
              <a:t>+Krebs</a:t>
            </a:r>
            <a:endParaRPr lang="de-DE" b="1" dirty="0"/>
          </a:p>
        </p:txBody>
      </p:sp>
      <p:sp>
        <p:nvSpPr>
          <p:cNvPr id="14" name="Textfeld 13"/>
          <p:cNvSpPr txBox="1"/>
          <p:nvPr/>
        </p:nvSpPr>
        <p:spPr>
          <a:xfrm>
            <a:off x="2791449" y="1533247"/>
            <a:ext cx="1331276" cy="646331"/>
          </a:xfrm>
          <a:prstGeom prst="rect">
            <a:avLst/>
          </a:prstGeom>
          <a:noFill/>
        </p:spPr>
        <p:txBody>
          <a:bodyPr wrap="none" rtlCol="0">
            <a:spAutoFit/>
          </a:bodyPr>
          <a:lstStyle/>
          <a:p>
            <a:pPr algn="ctr"/>
            <a:r>
              <a:rPr lang="de-DE" b="1" dirty="0" err="1" smtClean="0">
                <a:solidFill>
                  <a:schemeClr val="accent3">
                    <a:lumMod val="50000"/>
                  </a:schemeClr>
                </a:solidFill>
              </a:rPr>
              <a:t>rez</a:t>
            </a:r>
            <a:r>
              <a:rPr lang="de-DE" b="1" dirty="0" smtClean="0">
                <a:solidFill>
                  <a:schemeClr val="accent3">
                    <a:lumMod val="50000"/>
                  </a:schemeClr>
                </a:solidFill>
              </a:rPr>
              <a:t>. VTE </a:t>
            </a:r>
            <a:r>
              <a:rPr lang="de-DE" b="1" dirty="0" err="1" smtClean="0">
                <a:solidFill>
                  <a:schemeClr val="accent3">
                    <a:lumMod val="50000"/>
                  </a:schemeClr>
                </a:solidFill>
              </a:rPr>
              <a:t>od</a:t>
            </a:r>
            <a:endParaRPr lang="de-DE" b="1" dirty="0" smtClean="0">
              <a:solidFill>
                <a:schemeClr val="accent3">
                  <a:lumMod val="50000"/>
                </a:schemeClr>
              </a:solidFill>
            </a:endParaRPr>
          </a:p>
          <a:p>
            <a:pPr algn="ctr"/>
            <a:r>
              <a:rPr lang="de-DE" b="1" dirty="0" smtClean="0">
                <a:solidFill>
                  <a:schemeClr val="accent3">
                    <a:lumMod val="50000"/>
                  </a:schemeClr>
                </a:solidFill>
              </a:rPr>
              <a:t>VTE-ass Tod</a:t>
            </a:r>
            <a:endParaRPr lang="de-DE" b="1" dirty="0">
              <a:solidFill>
                <a:schemeClr val="accent3">
                  <a:lumMod val="50000"/>
                </a:schemeClr>
              </a:solidFill>
            </a:endParaRPr>
          </a:p>
        </p:txBody>
      </p:sp>
      <p:sp>
        <p:nvSpPr>
          <p:cNvPr id="15" name="Textfeld 14"/>
          <p:cNvSpPr txBox="1"/>
          <p:nvPr/>
        </p:nvSpPr>
        <p:spPr>
          <a:xfrm>
            <a:off x="5103045" y="1675509"/>
            <a:ext cx="1569660" cy="369332"/>
          </a:xfrm>
          <a:prstGeom prst="rect">
            <a:avLst/>
          </a:prstGeom>
          <a:noFill/>
        </p:spPr>
        <p:txBody>
          <a:bodyPr wrap="none" rtlCol="0">
            <a:spAutoFit/>
          </a:bodyPr>
          <a:lstStyle/>
          <a:p>
            <a:r>
              <a:rPr lang="de-DE" b="1" dirty="0" smtClean="0">
                <a:solidFill>
                  <a:schemeClr val="accent2">
                    <a:lumMod val="60000"/>
                    <a:lumOff val="40000"/>
                  </a:schemeClr>
                </a:solidFill>
              </a:rPr>
              <a:t>Major </a:t>
            </a:r>
            <a:r>
              <a:rPr lang="de-DE" b="1" dirty="0">
                <a:solidFill>
                  <a:schemeClr val="accent2">
                    <a:lumMod val="60000"/>
                    <a:lumOff val="40000"/>
                  </a:schemeClr>
                </a:solidFill>
              </a:rPr>
              <a:t>B</a:t>
            </a:r>
            <a:r>
              <a:rPr lang="de-DE" b="1" dirty="0" smtClean="0">
                <a:solidFill>
                  <a:schemeClr val="accent2">
                    <a:lumMod val="60000"/>
                    <a:lumOff val="40000"/>
                  </a:schemeClr>
                </a:solidFill>
              </a:rPr>
              <a:t>lutung</a:t>
            </a:r>
            <a:endParaRPr lang="de-DE" b="1" dirty="0">
              <a:solidFill>
                <a:schemeClr val="accent2">
                  <a:lumMod val="60000"/>
                  <a:lumOff val="40000"/>
                </a:schemeClr>
              </a:solidFill>
            </a:endParaRPr>
          </a:p>
        </p:txBody>
      </p:sp>
      <p:sp>
        <p:nvSpPr>
          <p:cNvPr id="24" name="Textfeld 23"/>
          <p:cNvSpPr txBox="1"/>
          <p:nvPr/>
        </p:nvSpPr>
        <p:spPr>
          <a:xfrm>
            <a:off x="7303311" y="6460986"/>
            <a:ext cx="1822021" cy="338554"/>
          </a:xfrm>
          <a:prstGeom prst="rect">
            <a:avLst/>
          </a:prstGeom>
          <a:noFill/>
        </p:spPr>
        <p:txBody>
          <a:bodyPr wrap="none" rtlCol="0">
            <a:spAutoFit/>
          </a:bodyPr>
          <a:lstStyle/>
          <a:p>
            <a:r>
              <a:rPr lang="de-DE" sz="1600" i="1" dirty="0" smtClean="0"/>
              <a:t>Van Es, Blood </a:t>
            </a:r>
            <a:r>
              <a:rPr lang="de-DE" sz="1600" b="1" i="1" dirty="0" smtClean="0"/>
              <a:t>2014</a:t>
            </a:r>
            <a:endParaRPr lang="de-DE" sz="1600" b="1" i="1" dirty="0"/>
          </a:p>
        </p:txBody>
      </p:sp>
      <p:graphicFrame>
        <p:nvGraphicFramePr>
          <p:cNvPr id="40" name="Diagramm 39"/>
          <p:cNvGraphicFramePr>
            <a:graphicFrameLocks/>
          </p:cNvGraphicFramePr>
          <p:nvPr>
            <p:extLst>
              <p:ext uri="{D42A27DB-BD31-4B8C-83A1-F6EECF244321}">
                <p14:modId xmlns:p14="http://schemas.microsoft.com/office/powerpoint/2010/main" val="908509976"/>
              </p:ext>
            </p:extLst>
          </p:nvPr>
        </p:nvGraphicFramePr>
        <p:xfrm>
          <a:off x="2089964" y="1820321"/>
          <a:ext cx="5067198" cy="3070212"/>
        </p:xfrm>
        <a:graphic>
          <a:graphicData uri="http://schemas.openxmlformats.org/drawingml/2006/chart">
            <c:chart xmlns:c="http://schemas.openxmlformats.org/drawingml/2006/chart" xmlns:r="http://schemas.openxmlformats.org/officeDocument/2006/relationships" r:id="rId2"/>
          </a:graphicData>
        </a:graphic>
      </p:graphicFrame>
      <p:sp>
        <p:nvSpPr>
          <p:cNvPr id="32" name="Textfeld 31"/>
          <p:cNvSpPr txBox="1"/>
          <p:nvPr/>
        </p:nvSpPr>
        <p:spPr>
          <a:xfrm>
            <a:off x="3842467" y="4459411"/>
            <a:ext cx="543739" cy="246221"/>
          </a:xfrm>
          <a:prstGeom prst="rect">
            <a:avLst/>
          </a:prstGeom>
          <a:noFill/>
        </p:spPr>
        <p:txBody>
          <a:bodyPr wrap="none" rtlCol="0">
            <a:spAutoFit/>
          </a:bodyPr>
          <a:lstStyle/>
          <a:p>
            <a:r>
              <a:rPr lang="de-DE" sz="1000" dirty="0"/>
              <a:t>p</a:t>
            </a:r>
            <a:r>
              <a:rPr lang="de-DE" sz="1000" dirty="0" smtClean="0"/>
              <a:t>=0,02</a:t>
            </a:r>
            <a:endParaRPr lang="de-DE" sz="1000" dirty="0"/>
          </a:p>
        </p:txBody>
      </p:sp>
      <p:sp>
        <p:nvSpPr>
          <p:cNvPr id="33" name="Textfeld 32"/>
          <p:cNvSpPr txBox="1"/>
          <p:nvPr/>
        </p:nvSpPr>
        <p:spPr>
          <a:xfrm>
            <a:off x="4927347" y="4466077"/>
            <a:ext cx="607896" cy="246221"/>
          </a:xfrm>
          <a:prstGeom prst="rect">
            <a:avLst/>
          </a:prstGeom>
          <a:noFill/>
        </p:spPr>
        <p:txBody>
          <a:bodyPr wrap="none" rtlCol="0">
            <a:spAutoFit/>
          </a:bodyPr>
          <a:lstStyle/>
          <a:p>
            <a:r>
              <a:rPr lang="de-DE" sz="1000" dirty="0"/>
              <a:t>p</a:t>
            </a:r>
            <a:r>
              <a:rPr lang="de-DE" sz="1000" dirty="0" smtClean="0"/>
              <a:t>=0,003</a:t>
            </a:r>
            <a:endParaRPr lang="de-DE" sz="1000" dirty="0"/>
          </a:p>
        </p:txBody>
      </p:sp>
      <p:sp>
        <p:nvSpPr>
          <p:cNvPr id="34" name="Textfeld 33"/>
          <p:cNvSpPr txBox="1"/>
          <p:nvPr/>
        </p:nvSpPr>
        <p:spPr>
          <a:xfrm>
            <a:off x="6070945" y="4466077"/>
            <a:ext cx="542900" cy="246221"/>
          </a:xfrm>
          <a:prstGeom prst="rect">
            <a:avLst/>
          </a:prstGeom>
          <a:noFill/>
        </p:spPr>
        <p:txBody>
          <a:bodyPr wrap="none" rtlCol="0">
            <a:spAutoFit/>
          </a:bodyPr>
          <a:lstStyle/>
          <a:p>
            <a:r>
              <a:rPr lang="de-DE" sz="1000" dirty="0"/>
              <a:t>p</a:t>
            </a:r>
            <a:r>
              <a:rPr lang="de-DE" sz="1000" dirty="0" smtClean="0"/>
              <a:t>=0,35</a:t>
            </a:r>
            <a:endParaRPr lang="de-DE" sz="1000" dirty="0"/>
          </a:p>
        </p:txBody>
      </p:sp>
      <p:pic>
        <p:nvPicPr>
          <p:cNvPr id="42" name="Bild 41"/>
          <p:cNvPicPr>
            <a:picLocks noChangeAspect="1"/>
          </p:cNvPicPr>
          <p:nvPr/>
        </p:nvPicPr>
        <p:blipFill rotWithShape="1">
          <a:blip r:embed="rId3">
            <a:clrChange>
              <a:clrFrom>
                <a:srgbClr val="FFFFFF"/>
              </a:clrFrom>
              <a:clrTo>
                <a:srgbClr val="FFFFFF">
                  <a:alpha val="0"/>
                </a:srgbClr>
              </a:clrTo>
            </a:clrChange>
          </a:blip>
          <a:srcRect l="42023" t="74802" r="18394" b="-1967"/>
          <a:stretch/>
        </p:blipFill>
        <p:spPr>
          <a:xfrm>
            <a:off x="2269745" y="5378075"/>
            <a:ext cx="2422538" cy="1266833"/>
          </a:xfrm>
          <a:prstGeom prst="rect">
            <a:avLst/>
          </a:prstGeom>
          <a:solidFill>
            <a:schemeClr val="bg1">
              <a:alpha val="0"/>
            </a:schemeClr>
          </a:solidFill>
        </p:spPr>
      </p:pic>
      <p:pic>
        <p:nvPicPr>
          <p:cNvPr id="43" name="Bild 42"/>
          <p:cNvPicPr>
            <a:picLocks noChangeAspect="1"/>
          </p:cNvPicPr>
          <p:nvPr/>
        </p:nvPicPr>
        <p:blipFill rotWithShape="1">
          <a:blip r:embed="rId3">
            <a:clrChange>
              <a:clrFrom>
                <a:srgbClr val="FFFFFF"/>
              </a:clrFrom>
              <a:clrTo>
                <a:srgbClr val="FFFFFF">
                  <a:alpha val="0"/>
                </a:srgbClr>
              </a:clrTo>
            </a:clrChange>
          </a:blip>
          <a:srcRect t="74067" r="78143" b="10076"/>
          <a:stretch/>
        </p:blipFill>
        <p:spPr>
          <a:xfrm>
            <a:off x="339508" y="5423668"/>
            <a:ext cx="1959544" cy="748425"/>
          </a:xfrm>
          <a:prstGeom prst="rect">
            <a:avLst/>
          </a:prstGeom>
          <a:solidFill>
            <a:schemeClr val="bg1">
              <a:alpha val="0"/>
            </a:schemeClr>
          </a:solidFill>
        </p:spPr>
      </p:pic>
    </p:spTree>
    <p:extLst>
      <p:ext uri="{BB962C8B-B14F-4D97-AF65-F5344CB8AC3E}">
        <p14:creationId xmlns:p14="http://schemas.microsoft.com/office/powerpoint/2010/main" val="17280458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7702239" y="3119420"/>
            <a:ext cx="1276687" cy="105483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Bild 9"/>
          <p:cNvPicPr>
            <a:picLocks noChangeAspect="1"/>
          </p:cNvPicPr>
          <p:nvPr/>
        </p:nvPicPr>
        <p:blipFill rotWithShape="1">
          <a:blip r:embed="rId3"/>
          <a:srcRect b="60217"/>
          <a:stretch/>
        </p:blipFill>
        <p:spPr>
          <a:xfrm>
            <a:off x="1494036" y="2477327"/>
            <a:ext cx="4917025" cy="3653664"/>
          </a:xfrm>
          <a:prstGeom prst="rect">
            <a:avLst/>
          </a:prstGeom>
        </p:spPr>
      </p:pic>
      <p:sp>
        <p:nvSpPr>
          <p:cNvPr id="11" name="Textfeld 10"/>
          <p:cNvSpPr txBox="1"/>
          <p:nvPr/>
        </p:nvSpPr>
        <p:spPr>
          <a:xfrm>
            <a:off x="6106620" y="3177788"/>
            <a:ext cx="1115800" cy="336586"/>
          </a:xfrm>
          <a:prstGeom prst="rect">
            <a:avLst/>
          </a:prstGeom>
          <a:noFill/>
        </p:spPr>
        <p:txBody>
          <a:bodyPr wrap="none" rtlCol="0">
            <a:spAutoFit/>
          </a:bodyPr>
          <a:lstStyle/>
          <a:p>
            <a:r>
              <a:rPr lang="de-DE" sz="1600" dirty="0" smtClean="0">
                <a:solidFill>
                  <a:schemeClr val="tx2"/>
                </a:solidFill>
                <a:latin typeface="Avenir Next Condensed Medium"/>
                <a:cs typeface="Avenir Next Condensed Medium"/>
              </a:rPr>
              <a:t>1/1,5 Monate</a:t>
            </a:r>
            <a:endParaRPr lang="de-DE" sz="1600" dirty="0">
              <a:solidFill>
                <a:schemeClr val="tx2"/>
              </a:solidFill>
              <a:latin typeface="Avenir Next Condensed Medium"/>
              <a:cs typeface="Avenir Next Condensed Medium"/>
            </a:endParaRPr>
          </a:p>
        </p:txBody>
      </p:sp>
      <p:sp>
        <p:nvSpPr>
          <p:cNvPr id="12" name="Textfeld 11"/>
          <p:cNvSpPr txBox="1"/>
          <p:nvPr/>
        </p:nvSpPr>
        <p:spPr>
          <a:xfrm>
            <a:off x="6118182" y="3660250"/>
            <a:ext cx="1130791" cy="336586"/>
          </a:xfrm>
          <a:prstGeom prst="rect">
            <a:avLst/>
          </a:prstGeom>
          <a:noFill/>
        </p:spPr>
        <p:txBody>
          <a:bodyPr wrap="none" rtlCol="0">
            <a:spAutoFit/>
          </a:bodyPr>
          <a:lstStyle/>
          <a:p>
            <a:r>
              <a:rPr lang="de-DE" sz="1600" dirty="0">
                <a:solidFill>
                  <a:schemeClr val="accent2"/>
                </a:solidFill>
                <a:latin typeface="Avenir Next Condensed Medium"/>
                <a:cs typeface="Avenir Next Condensed Medium"/>
              </a:rPr>
              <a:t> </a:t>
            </a:r>
            <a:r>
              <a:rPr lang="de-DE" sz="1600" dirty="0" smtClean="0">
                <a:solidFill>
                  <a:schemeClr val="accent2"/>
                </a:solidFill>
                <a:latin typeface="Avenir Next Condensed Medium"/>
                <a:cs typeface="Avenir Next Condensed Medium"/>
              </a:rPr>
              <a:t>       3 Monate</a:t>
            </a:r>
            <a:endParaRPr lang="de-DE" sz="1600" dirty="0">
              <a:solidFill>
                <a:schemeClr val="accent2"/>
              </a:solidFill>
              <a:latin typeface="Avenir Next Condensed Medium"/>
              <a:cs typeface="Avenir Next Condensed Medium"/>
            </a:endParaRPr>
          </a:p>
        </p:txBody>
      </p:sp>
      <p:sp>
        <p:nvSpPr>
          <p:cNvPr id="13" name="Textfeld 12"/>
          <p:cNvSpPr txBox="1"/>
          <p:nvPr/>
        </p:nvSpPr>
        <p:spPr>
          <a:xfrm>
            <a:off x="6152871" y="3904862"/>
            <a:ext cx="1094235" cy="336586"/>
          </a:xfrm>
          <a:prstGeom prst="rect">
            <a:avLst/>
          </a:prstGeom>
          <a:noFill/>
        </p:spPr>
        <p:txBody>
          <a:bodyPr wrap="none" rtlCol="0">
            <a:spAutoFit/>
          </a:bodyPr>
          <a:lstStyle/>
          <a:p>
            <a:r>
              <a:rPr lang="de-DE" sz="1600" dirty="0" smtClean="0">
                <a:solidFill>
                  <a:srgbClr val="007300"/>
                </a:solidFill>
                <a:latin typeface="Avenir Next Condensed Medium"/>
                <a:cs typeface="Avenir Next Condensed Medium"/>
              </a:rPr>
              <a:t>       6 Monate</a:t>
            </a:r>
            <a:endParaRPr lang="de-DE" sz="1600" dirty="0">
              <a:solidFill>
                <a:srgbClr val="007300"/>
              </a:solidFill>
              <a:latin typeface="Avenir Next Condensed Medium"/>
              <a:cs typeface="Avenir Next Condensed Medium"/>
            </a:endParaRPr>
          </a:p>
        </p:txBody>
      </p:sp>
      <p:sp>
        <p:nvSpPr>
          <p:cNvPr id="14" name="Textfeld 13"/>
          <p:cNvSpPr txBox="1"/>
          <p:nvPr/>
        </p:nvSpPr>
        <p:spPr>
          <a:xfrm>
            <a:off x="5832169" y="4174256"/>
            <a:ext cx="1420568" cy="336586"/>
          </a:xfrm>
          <a:prstGeom prst="rect">
            <a:avLst/>
          </a:prstGeom>
          <a:noFill/>
        </p:spPr>
        <p:txBody>
          <a:bodyPr wrap="none" rtlCol="0">
            <a:spAutoFit/>
          </a:bodyPr>
          <a:lstStyle/>
          <a:p>
            <a:r>
              <a:rPr lang="de-DE" sz="1600" dirty="0" smtClean="0">
                <a:solidFill>
                  <a:schemeClr val="bg2">
                    <a:lumMod val="50000"/>
                  </a:schemeClr>
                </a:solidFill>
                <a:latin typeface="Avenir Next Condensed Medium"/>
                <a:cs typeface="Avenir Next Condensed Medium"/>
              </a:rPr>
              <a:t>       12/27 Monate</a:t>
            </a:r>
            <a:endParaRPr lang="de-DE" sz="1600" dirty="0">
              <a:solidFill>
                <a:schemeClr val="bg2">
                  <a:lumMod val="50000"/>
                </a:schemeClr>
              </a:solidFill>
              <a:latin typeface="Avenir Next Condensed Medium"/>
              <a:cs typeface="Avenir Next Condensed Medium"/>
            </a:endParaRPr>
          </a:p>
        </p:txBody>
      </p:sp>
      <p:sp>
        <p:nvSpPr>
          <p:cNvPr id="15" name="Textfeld 14"/>
          <p:cNvSpPr txBox="1"/>
          <p:nvPr/>
        </p:nvSpPr>
        <p:spPr>
          <a:xfrm>
            <a:off x="2517216" y="6105232"/>
            <a:ext cx="3786128" cy="367185"/>
          </a:xfrm>
          <a:prstGeom prst="rect">
            <a:avLst/>
          </a:prstGeom>
          <a:solidFill>
            <a:srgbClr val="FFFFFF"/>
          </a:solidFill>
        </p:spPr>
        <p:txBody>
          <a:bodyPr wrap="square" rtlCol="0">
            <a:spAutoFit/>
          </a:bodyPr>
          <a:lstStyle/>
          <a:p>
            <a:r>
              <a:rPr lang="de-DE" dirty="0" smtClean="0"/>
              <a:t>Zeit ab Ende der Therapie [Monate</a:t>
            </a:r>
            <a:r>
              <a:rPr lang="de-DE" dirty="0"/>
              <a:t>]</a:t>
            </a:r>
          </a:p>
        </p:txBody>
      </p:sp>
      <p:sp>
        <p:nvSpPr>
          <p:cNvPr id="16" name="Textfeld 15"/>
          <p:cNvSpPr txBox="1"/>
          <p:nvPr/>
        </p:nvSpPr>
        <p:spPr>
          <a:xfrm rot="16200000">
            <a:off x="356405" y="4188642"/>
            <a:ext cx="2663296" cy="346348"/>
          </a:xfrm>
          <a:prstGeom prst="rect">
            <a:avLst/>
          </a:prstGeom>
          <a:solidFill>
            <a:srgbClr val="FFFFFF"/>
          </a:solidFill>
        </p:spPr>
        <p:txBody>
          <a:bodyPr wrap="square" rtlCol="0">
            <a:spAutoFit/>
          </a:bodyPr>
          <a:lstStyle/>
          <a:p>
            <a:pPr algn="ctr"/>
            <a:r>
              <a:rPr lang="de-DE" dirty="0" smtClean="0"/>
              <a:t>VTE Rezidiv [%]</a:t>
            </a:r>
          </a:p>
        </p:txBody>
      </p:sp>
      <p:sp>
        <p:nvSpPr>
          <p:cNvPr id="17" name="Rechteck 16"/>
          <p:cNvSpPr/>
          <p:nvPr/>
        </p:nvSpPr>
        <p:spPr>
          <a:xfrm>
            <a:off x="2066310" y="2601159"/>
            <a:ext cx="2717161" cy="30643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baseline="-25000" dirty="0"/>
          </a:p>
        </p:txBody>
      </p:sp>
      <p:sp>
        <p:nvSpPr>
          <p:cNvPr id="18" name="Textfeld 17"/>
          <p:cNvSpPr txBox="1"/>
          <p:nvPr/>
        </p:nvSpPr>
        <p:spPr>
          <a:xfrm>
            <a:off x="2098692" y="2466863"/>
            <a:ext cx="3143575" cy="367185"/>
          </a:xfrm>
          <a:prstGeom prst="rect">
            <a:avLst/>
          </a:prstGeom>
          <a:solidFill>
            <a:srgbClr val="FFFFFF"/>
          </a:solidFill>
        </p:spPr>
        <p:txBody>
          <a:bodyPr wrap="none" rtlCol="0">
            <a:spAutoFit/>
          </a:bodyPr>
          <a:lstStyle/>
          <a:p>
            <a:r>
              <a:rPr lang="de-DE" dirty="0" smtClean="0"/>
              <a:t>Initiale Dauer der Antikoagulation</a:t>
            </a:r>
            <a:endParaRPr lang="de-DE" dirty="0"/>
          </a:p>
        </p:txBody>
      </p:sp>
      <p:sp>
        <p:nvSpPr>
          <p:cNvPr id="19" name="Textfeld 18"/>
          <p:cNvSpPr txBox="1"/>
          <p:nvPr/>
        </p:nvSpPr>
        <p:spPr>
          <a:xfrm>
            <a:off x="6643402" y="6333111"/>
            <a:ext cx="2207543" cy="338554"/>
          </a:xfrm>
          <a:prstGeom prst="rect">
            <a:avLst/>
          </a:prstGeom>
          <a:noFill/>
        </p:spPr>
        <p:txBody>
          <a:bodyPr wrap="none" rtlCol="0">
            <a:spAutoFit/>
          </a:bodyPr>
          <a:lstStyle/>
          <a:p>
            <a:r>
              <a:rPr lang="de-DE" sz="1600" i="1" dirty="0" err="1" smtClean="0">
                <a:cs typeface="Arial"/>
              </a:rPr>
              <a:t>Boutitie</a:t>
            </a:r>
            <a:r>
              <a:rPr lang="de-DE" sz="1600" i="1" dirty="0" smtClean="0">
                <a:cs typeface="Arial"/>
              </a:rPr>
              <a:t> et al. BMJ 2011</a:t>
            </a:r>
            <a:endParaRPr lang="de-DE" sz="1600" i="1" dirty="0">
              <a:cs typeface="Arial"/>
            </a:endParaRPr>
          </a:p>
        </p:txBody>
      </p:sp>
      <p:sp>
        <p:nvSpPr>
          <p:cNvPr id="20" name="Textfeld 19"/>
          <p:cNvSpPr txBox="1"/>
          <p:nvPr/>
        </p:nvSpPr>
        <p:spPr>
          <a:xfrm>
            <a:off x="3030869" y="5387852"/>
            <a:ext cx="3059940" cy="338554"/>
          </a:xfrm>
          <a:prstGeom prst="rect">
            <a:avLst/>
          </a:prstGeom>
          <a:noFill/>
        </p:spPr>
        <p:txBody>
          <a:bodyPr wrap="none" rtlCol="0">
            <a:spAutoFit/>
          </a:bodyPr>
          <a:lstStyle/>
          <a:p>
            <a:r>
              <a:rPr lang="de-DE" sz="1600" i="1" dirty="0" err="1" smtClean="0"/>
              <a:t>n</a:t>
            </a:r>
            <a:r>
              <a:rPr lang="de-DE" sz="1600" i="1" dirty="0" smtClean="0"/>
              <a:t> =2925 Patienten mit einer 1.VTE</a:t>
            </a:r>
            <a:endParaRPr lang="de-DE" sz="1600" i="1" dirty="0"/>
          </a:p>
        </p:txBody>
      </p:sp>
      <p:pic>
        <p:nvPicPr>
          <p:cNvPr id="21" name="Bild 20"/>
          <p:cNvPicPr>
            <a:picLocks noChangeAspect="1"/>
          </p:cNvPicPr>
          <p:nvPr/>
        </p:nvPicPr>
        <p:blipFill rotWithShape="1">
          <a:blip r:embed="rId3"/>
          <a:srcRect l="7001" t="69373" b="27003"/>
          <a:stretch/>
        </p:blipFill>
        <p:spPr>
          <a:xfrm>
            <a:off x="1836568" y="5802840"/>
            <a:ext cx="4572721" cy="332883"/>
          </a:xfrm>
          <a:prstGeom prst="rect">
            <a:avLst/>
          </a:prstGeom>
          <a:noFill/>
          <a:ln>
            <a:noFill/>
          </a:ln>
        </p:spPr>
      </p:pic>
      <p:sp>
        <p:nvSpPr>
          <p:cNvPr id="22" name="Textfeld 21"/>
          <p:cNvSpPr txBox="1"/>
          <p:nvPr/>
        </p:nvSpPr>
        <p:spPr>
          <a:xfrm>
            <a:off x="7762804" y="3659667"/>
            <a:ext cx="1063763" cy="523220"/>
          </a:xfrm>
          <a:prstGeom prst="rect">
            <a:avLst/>
          </a:prstGeom>
          <a:noFill/>
        </p:spPr>
        <p:txBody>
          <a:bodyPr wrap="none" rtlCol="0">
            <a:spAutoFit/>
          </a:bodyPr>
          <a:lstStyle/>
          <a:p>
            <a:pPr algn="ctr"/>
            <a:r>
              <a:rPr lang="de-DE" sz="1400" dirty="0" smtClean="0"/>
              <a:t>2,12      1,52</a:t>
            </a:r>
          </a:p>
          <a:p>
            <a:pPr algn="ctr"/>
            <a:r>
              <a:rPr lang="de-DE" sz="1400" dirty="0"/>
              <a:t>p</a:t>
            </a:r>
            <a:r>
              <a:rPr lang="de-DE" sz="1400" dirty="0" smtClean="0"/>
              <a:t>&lt;0,004</a:t>
            </a:r>
            <a:endParaRPr lang="de-DE" sz="1400" dirty="0"/>
          </a:p>
        </p:txBody>
      </p:sp>
      <p:sp>
        <p:nvSpPr>
          <p:cNvPr id="23" name="Eckige Klammer rechts 22"/>
          <p:cNvSpPr/>
          <p:nvPr/>
        </p:nvSpPr>
        <p:spPr>
          <a:xfrm>
            <a:off x="7376034" y="3344424"/>
            <a:ext cx="123296" cy="829832"/>
          </a:xfrm>
          <a:prstGeom prst="rightBracket">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4" name="Textfeld 23"/>
          <p:cNvSpPr txBox="1"/>
          <p:nvPr/>
        </p:nvSpPr>
        <p:spPr>
          <a:xfrm>
            <a:off x="7702239" y="3369940"/>
            <a:ext cx="1276687" cy="307777"/>
          </a:xfrm>
          <a:prstGeom prst="rect">
            <a:avLst/>
          </a:prstGeom>
          <a:noFill/>
        </p:spPr>
        <p:txBody>
          <a:bodyPr wrap="none" rtlCol="0">
            <a:spAutoFit/>
          </a:bodyPr>
          <a:lstStyle/>
          <a:p>
            <a:r>
              <a:rPr lang="de-DE" sz="1400" dirty="0" smtClean="0"/>
              <a:t>6 Mo     24 Mo</a:t>
            </a:r>
            <a:endParaRPr lang="de-DE" sz="1400" dirty="0"/>
          </a:p>
        </p:txBody>
      </p:sp>
      <p:sp>
        <p:nvSpPr>
          <p:cNvPr id="25" name="Textfeld 24"/>
          <p:cNvSpPr txBox="1"/>
          <p:nvPr/>
        </p:nvSpPr>
        <p:spPr>
          <a:xfrm>
            <a:off x="7917317" y="3119421"/>
            <a:ext cx="785166" cy="307777"/>
          </a:xfrm>
          <a:prstGeom prst="rect">
            <a:avLst/>
          </a:prstGeom>
          <a:noFill/>
        </p:spPr>
        <p:txBody>
          <a:bodyPr wrap="none" rtlCol="0">
            <a:spAutoFit/>
          </a:bodyPr>
          <a:lstStyle/>
          <a:p>
            <a:r>
              <a:rPr lang="de-DE" sz="1400" dirty="0" smtClean="0"/>
              <a:t>HR nach</a:t>
            </a:r>
          </a:p>
        </p:txBody>
      </p:sp>
      <p:sp>
        <p:nvSpPr>
          <p:cNvPr id="26" name="Rechteck 25"/>
          <p:cNvSpPr/>
          <p:nvPr/>
        </p:nvSpPr>
        <p:spPr>
          <a:xfrm>
            <a:off x="1545729" y="657732"/>
            <a:ext cx="4707172" cy="737319"/>
          </a:xfrm>
          <a:prstGeom prst="rect">
            <a:avLst/>
          </a:prstGeom>
          <a:solidFill>
            <a:schemeClr val="bg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dirty="0">
              <a:solidFill>
                <a:srgbClr val="008000"/>
              </a:solidFill>
              <a:ea typeface="Verdana" pitchFamily="34" charset="0"/>
              <a:cs typeface="Verdana" pitchFamily="34" charset="0"/>
            </a:endParaRPr>
          </a:p>
        </p:txBody>
      </p:sp>
      <p:sp>
        <p:nvSpPr>
          <p:cNvPr id="27" name="Rechteck 26"/>
          <p:cNvSpPr/>
          <p:nvPr/>
        </p:nvSpPr>
        <p:spPr>
          <a:xfrm>
            <a:off x="469274" y="498978"/>
            <a:ext cx="1367293" cy="997940"/>
          </a:xfrm>
          <a:prstGeom prst="rect">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b="1" dirty="0" smtClean="0">
                <a:solidFill>
                  <a:schemeClr val="tx1"/>
                </a:solidFill>
                <a:ea typeface="Verdana" pitchFamily="34" charset="0"/>
                <a:cs typeface="Verdana" pitchFamily="34" charset="0"/>
              </a:rPr>
              <a:t>Intensiviert</a:t>
            </a:r>
          </a:p>
          <a:p>
            <a:pPr algn="ctr">
              <a:defRPr/>
            </a:pPr>
            <a:r>
              <a:rPr lang="de-DE" b="1" dirty="0" smtClean="0">
                <a:solidFill>
                  <a:schemeClr val="tx1"/>
                </a:solidFill>
                <a:ea typeface="Verdana" pitchFamily="34" charset="0"/>
                <a:cs typeface="Verdana" pitchFamily="34" charset="0"/>
              </a:rPr>
              <a:t>5-21 d</a:t>
            </a:r>
          </a:p>
        </p:txBody>
      </p:sp>
      <p:sp>
        <p:nvSpPr>
          <p:cNvPr id="30" name="Gleichschenkliges Dreieck 29"/>
          <p:cNvSpPr/>
          <p:nvPr/>
        </p:nvSpPr>
        <p:spPr>
          <a:xfrm rot="5400000">
            <a:off x="5893741" y="947359"/>
            <a:ext cx="899468" cy="184151"/>
          </a:xfrm>
          <a:prstGeom prst="triangle">
            <a:avLst/>
          </a:prstGeom>
          <a:solidFill>
            <a:srgbClr val="BFBFB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a:solidFill>
                <a:prstClr val="white"/>
              </a:solidFill>
              <a:ea typeface="Verdana" pitchFamily="34" charset="0"/>
              <a:cs typeface="Verdana" pitchFamily="34" charset="0"/>
            </a:endParaRPr>
          </a:p>
        </p:txBody>
      </p:sp>
      <p:sp>
        <p:nvSpPr>
          <p:cNvPr id="4" name="Textfeld 3"/>
          <p:cNvSpPr txBox="1"/>
          <p:nvPr/>
        </p:nvSpPr>
        <p:spPr>
          <a:xfrm>
            <a:off x="2721511" y="684201"/>
            <a:ext cx="2556221" cy="369332"/>
          </a:xfrm>
          <a:prstGeom prst="rect">
            <a:avLst/>
          </a:prstGeom>
          <a:noFill/>
        </p:spPr>
        <p:txBody>
          <a:bodyPr wrap="none" rtlCol="0">
            <a:spAutoFit/>
          </a:bodyPr>
          <a:lstStyle/>
          <a:p>
            <a:r>
              <a:rPr lang="de-DE" dirty="0"/>
              <a:t>a</a:t>
            </a:r>
            <a:r>
              <a:rPr lang="de-DE" dirty="0" smtClean="0"/>
              <a:t>kute Erhaltungstherapie</a:t>
            </a:r>
            <a:endParaRPr lang="de-DE" dirty="0"/>
          </a:p>
        </p:txBody>
      </p:sp>
      <p:sp>
        <p:nvSpPr>
          <p:cNvPr id="6" name="Abgerundete rechteckige Legende 5"/>
          <p:cNvSpPr/>
          <p:nvPr/>
        </p:nvSpPr>
        <p:spPr>
          <a:xfrm>
            <a:off x="1141381" y="2113782"/>
            <a:ext cx="7928532" cy="4622311"/>
          </a:xfrm>
          <a:prstGeom prst="wedgeRoundRectCallout">
            <a:avLst>
              <a:gd name="adj1" fmla="val -11700"/>
              <a:gd name="adj2" fmla="val -64819"/>
              <a:gd name="adj3" fmla="val 166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p:cNvSpPr txBox="1"/>
          <p:nvPr/>
        </p:nvSpPr>
        <p:spPr>
          <a:xfrm>
            <a:off x="3043272" y="984146"/>
            <a:ext cx="1687331" cy="369332"/>
          </a:xfrm>
          <a:prstGeom prst="rect">
            <a:avLst/>
          </a:prstGeom>
          <a:noFill/>
        </p:spPr>
        <p:txBody>
          <a:bodyPr wrap="none" rtlCol="0">
            <a:spAutoFit/>
          </a:bodyPr>
          <a:lstStyle/>
          <a:p>
            <a:r>
              <a:rPr lang="de-DE" dirty="0">
                <a:solidFill>
                  <a:srgbClr val="C53D26"/>
                </a:solidFill>
              </a:rPr>
              <a:t>m</a:t>
            </a:r>
            <a:r>
              <a:rPr lang="de-DE" dirty="0" smtClean="0">
                <a:solidFill>
                  <a:srgbClr val="C53D26"/>
                </a:solidFill>
              </a:rPr>
              <a:t>ind. 3 Monate</a:t>
            </a:r>
            <a:endParaRPr lang="de-DE" dirty="0">
              <a:solidFill>
                <a:srgbClr val="C53D26"/>
              </a:solidFill>
            </a:endParaRPr>
          </a:p>
        </p:txBody>
      </p:sp>
    </p:spTree>
    <p:extLst>
      <p:ext uri="{BB962C8B-B14F-4D97-AF65-F5344CB8AC3E}">
        <p14:creationId xmlns:p14="http://schemas.microsoft.com/office/powerpoint/2010/main" val="199468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p:bldP spid="13" grpId="0"/>
      <p:bldP spid="14" grpId="0"/>
      <p:bldP spid="15" grpId="0" animBg="1"/>
      <p:bldP spid="16" grpId="0" animBg="1"/>
      <p:bldP spid="17" grpId="0" animBg="1"/>
      <p:bldP spid="18" grpId="0" animBg="1"/>
      <p:bldP spid="19" grpId="0"/>
      <p:bldP spid="20" grpId="0"/>
      <p:bldP spid="22" grpId="0"/>
      <p:bldP spid="23" grpId="0" animBg="1"/>
      <p:bldP spid="24" grpId="0"/>
      <p:bldP spid="25" grpId="0"/>
      <p:bldP spid="6" grpId="0" animBg="1"/>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3227793473"/>
              </p:ext>
            </p:extLst>
          </p:nvPr>
        </p:nvGraphicFramePr>
        <p:xfrm>
          <a:off x="124733" y="1474230"/>
          <a:ext cx="8897069" cy="4252569"/>
        </p:xfrm>
        <a:graphic>
          <a:graphicData uri="http://schemas.openxmlformats.org/drawingml/2006/table">
            <a:tbl>
              <a:tblPr firstRow="1" bandRow="1">
                <a:tableStyleId>{2D5ABB26-0587-4C30-8999-92F81FD0307C}</a:tableStyleId>
              </a:tblPr>
              <a:tblGrid>
                <a:gridCol w="3957534"/>
                <a:gridCol w="1644247"/>
                <a:gridCol w="1734965"/>
                <a:gridCol w="1560323"/>
              </a:tblGrid>
              <a:tr h="681078">
                <a:tc>
                  <a:txBody>
                    <a:bodyPr/>
                    <a:lstStyle/>
                    <a:p>
                      <a:endParaRPr lang="de-DE" dirty="0"/>
                    </a:p>
                  </a:txBody>
                  <a:tcPr>
                    <a:lnT w="12700" cap="flat" cmpd="sng" algn="ctr">
                      <a:solidFill>
                        <a:prstClr val="black">
                          <a:lumMod val="50000"/>
                          <a:lumOff val="50000"/>
                        </a:prstClr>
                      </a:solidFill>
                      <a:prstDash val="solid"/>
                      <a:round/>
                      <a:headEnd type="none" w="med" len="med"/>
                      <a:tailEnd type="none" w="med" len="med"/>
                    </a:lnT>
                    <a:solidFill>
                      <a:schemeClr val="accent3">
                        <a:lumMod val="20000"/>
                        <a:lumOff val="80000"/>
                        <a:alpha val="38000"/>
                      </a:schemeClr>
                    </a:solidFill>
                  </a:tcPr>
                </a:tc>
                <a:tc gridSpan="3">
                  <a:txBody>
                    <a:bodyPr/>
                    <a:lstStyle/>
                    <a:p>
                      <a:pPr algn="ctr"/>
                      <a:r>
                        <a:rPr lang="de-DE" b="1" dirty="0" smtClean="0"/>
                        <a:t>VTE Rezidiv nach Absetzen der Antikoagulation</a:t>
                      </a:r>
                      <a:endParaRPr lang="de-DE" b="1" dirty="0"/>
                    </a:p>
                  </a:txBody>
                  <a:tcPr anchor="ctr">
                    <a:lnT w="12700" cap="flat" cmpd="sng" algn="ctr">
                      <a:solidFill>
                        <a:prstClr val="black">
                          <a:lumMod val="50000"/>
                          <a:lumOff val="50000"/>
                        </a:prstClr>
                      </a:solidFill>
                      <a:prstDash val="solid"/>
                      <a:round/>
                      <a:headEnd type="none" w="med" len="med"/>
                      <a:tailEnd type="none" w="med" len="med"/>
                    </a:lnT>
                    <a:solidFill>
                      <a:schemeClr val="accent3">
                        <a:lumMod val="20000"/>
                        <a:lumOff val="80000"/>
                        <a:alpha val="38000"/>
                      </a:schemeClr>
                    </a:solidFill>
                  </a:tcPr>
                </a:tc>
                <a:tc hMerge="1">
                  <a:txBody>
                    <a:bodyPr/>
                    <a:lstStyle/>
                    <a:p>
                      <a:endParaRPr lang="de-DE" dirty="0"/>
                    </a:p>
                  </a:txBody>
                  <a:tcPr/>
                </a:tc>
                <a:tc hMerge="1">
                  <a:txBody>
                    <a:bodyPr/>
                    <a:lstStyle/>
                    <a:p>
                      <a:endParaRPr lang="de-DE" dirty="0"/>
                    </a:p>
                  </a:txBody>
                  <a:tcPr/>
                </a:tc>
              </a:tr>
              <a:tr h="510213">
                <a:tc>
                  <a:txBody>
                    <a:bodyPr/>
                    <a:lstStyle/>
                    <a:p>
                      <a:endParaRPr lang="de-DE" dirty="0"/>
                    </a:p>
                  </a:txBody>
                  <a:tcPr>
                    <a:lnB w="12700" cap="flat" cmpd="sng" algn="ctr">
                      <a:solidFill>
                        <a:prstClr val="black">
                          <a:lumMod val="50000"/>
                          <a:lumOff val="50000"/>
                        </a:prstClr>
                      </a:solidFill>
                      <a:prstDash val="solid"/>
                      <a:round/>
                      <a:headEnd type="none" w="med" len="med"/>
                      <a:tailEnd type="none" w="med" len="med"/>
                    </a:lnB>
                    <a:solidFill>
                      <a:schemeClr val="accent3">
                        <a:lumMod val="20000"/>
                        <a:lumOff val="80000"/>
                        <a:alpha val="38000"/>
                      </a:schemeClr>
                    </a:solidFill>
                  </a:tcPr>
                </a:tc>
                <a:tc>
                  <a:txBody>
                    <a:bodyPr/>
                    <a:lstStyle/>
                    <a:p>
                      <a:pPr algn="ctr"/>
                      <a:r>
                        <a:rPr lang="de-DE" dirty="0" smtClean="0"/>
                        <a:t>im 1. Jahr [%]</a:t>
                      </a:r>
                      <a:endParaRPr lang="de-DE" dirty="0"/>
                    </a:p>
                  </a:txBody>
                  <a:tcPr>
                    <a:lnB w="12700" cap="flat" cmpd="sng" algn="ctr">
                      <a:solidFill>
                        <a:prstClr val="black">
                          <a:lumMod val="50000"/>
                          <a:lumOff val="50000"/>
                        </a:prstClr>
                      </a:solidFill>
                      <a:prstDash val="solid"/>
                      <a:round/>
                      <a:headEnd type="none" w="med" len="med"/>
                      <a:tailEnd type="none" w="med" len="med"/>
                    </a:lnB>
                    <a:solidFill>
                      <a:schemeClr val="accent3">
                        <a:lumMod val="20000"/>
                        <a:lumOff val="80000"/>
                        <a:alpha val="38000"/>
                      </a:schemeClr>
                    </a:solidFill>
                  </a:tcPr>
                </a:tc>
                <a:tc>
                  <a:txBody>
                    <a:bodyPr/>
                    <a:lstStyle/>
                    <a:p>
                      <a:pPr algn="ctr"/>
                      <a:r>
                        <a:rPr lang="de-DE" dirty="0" smtClean="0"/>
                        <a:t>danach [%/a]</a:t>
                      </a:r>
                      <a:endParaRPr lang="de-DE" dirty="0"/>
                    </a:p>
                  </a:txBody>
                  <a:tcPr>
                    <a:lnB w="12700" cap="flat" cmpd="sng" algn="ctr">
                      <a:solidFill>
                        <a:prstClr val="black">
                          <a:lumMod val="50000"/>
                          <a:lumOff val="50000"/>
                        </a:prstClr>
                      </a:solidFill>
                      <a:prstDash val="solid"/>
                      <a:round/>
                      <a:headEnd type="none" w="med" len="med"/>
                      <a:tailEnd type="none" w="med" len="med"/>
                    </a:lnB>
                    <a:solidFill>
                      <a:schemeClr val="accent3">
                        <a:lumMod val="20000"/>
                        <a:lumOff val="80000"/>
                        <a:alpha val="38000"/>
                      </a:schemeClr>
                    </a:solidFill>
                  </a:tcPr>
                </a:tc>
                <a:tc>
                  <a:txBody>
                    <a:bodyPr/>
                    <a:lstStyle/>
                    <a:p>
                      <a:pPr algn="ctr"/>
                      <a:r>
                        <a:rPr lang="de-DE" dirty="0" smtClean="0"/>
                        <a:t>nach 5 a [%]</a:t>
                      </a:r>
                      <a:endParaRPr lang="de-DE" dirty="0"/>
                    </a:p>
                  </a:txBody>
                  <a:tcPr>
                    <a:lnB w="12700" cap="flat" cmpd="sng" algn="ctr">
                      <a:solidFill>
                        <a:prstClr val="black">
                          <a:lumMod val="50000"/>
                          <a:lumOff val="50000"/>
                        </a:prstClr>
                      </a:solidFill>
                      <a:prstDash val="solid"/>
                      <a:round/>
                      <a:headEnd type="none" w="med" len="med"/>
                      <a:tailEnd type="none" w="med" len="med"/>
                    </a:lnB>
                    <a:solidFill>
                      <a:schemeClr val="accent3">
                        <a:lumMod val="20000"/>
                        <a:lumOff val="80000"/>
                        <a:alpha val="38000"/>
                      </a:schemeClr>
                    </a:solidFill>
                  </a:tcPr>
                </a:tc>
              </a:tr>
              <a:tr h="510213">
                <a:tc>
                  <a:txBody>
                    <a:bodyPr/>
                    <a:lstStyle/>
                    <a:p>
                      <a:r>
                        <a:rPr lang="de-DE" dirty="0" smtClean="0"/>
                        <a:t>VTE durch OP</a:t>
                      </a:r>
                      <a:endParaRPr lang="de-DE" dirty="0"/>
                    </a:p>
                  </a:txBody>
                  <a:tcPr>
                    <a:lnT w="12700" cap="flat" cmpd="sng" algn="ctr">
                      <a:solidFill>
                        <a:prstClr val="black">
                          <a:lumMod val="50000"/>
                          <a:lumOff val="50000"/>
                        </a:prstClr>
                      </a:solidFill>
                      <a:prstDash val="solid"/>
                      <a:round/>
                      <a:headEnd type="none" w="med" len="med"/>
                      <a:tailEnd type="none" w="med" len="med"/>
                    </a:lnT>
                    <a:solidFill>
                      <a:schemeClr val="accent3">
                        <a:lumMod val="20000"/>
                        <a:lumOff val="80000"/>
                      </a:schemeClr>
                    </a:solidFill>
                  </a:tcPr>
                </a:tc>
                <a:tc>
                  <a:txBody>
                    <a:bodyPr/>
                    <a:lstStyle/>
                    <a:p>
                      <a:pPr algn="ctr"/>
                      <a:r>
                        <a:rPr lang="de-DE" dirty="0" smtClean="0"/>
                        <a:t>1</a:t>
                      </a:r>
                      <a:endParaRPr lang="de-DE" dirty="0"/>
                    </a:p>
                  </a:txBody>
                  <a:tcPr>
                    <a:lnT w="12700" cap="flat" cmpd="sng" algn="ctr">
                      <a:solidFill>
                        <a:prstClr val="black">
                          <a:lumMod val="50000"/>
                          <a:lumOff val="50000"/>
                        </a:prstClr>
                      </a:solidFill>
                      <a:prstDash val="solid"/>
                      <a:round/>
                      <a:headEnd type="none" w="med" len="med"/>
                      <a:tailEnd type="none" w="med" len="med"/>
                    </a:lnT>
                    <a:solidFill>
                      <a:schemeClr val="accent3">
                        <a:lumMod val="20000"/>
                        <a:lumOff val="80000"/>
                      </a:schemeClr>
                    </a:solidFill>
                  </a:tcPr>
                </a:tc>
                <a:tc>
                  <a:txBody>
                    <a:bodyPr/>
                    <a:lstStyle/>
                    <a:p>
                      <a:pPr algn="ctr"/>
                      <a:r>
                        <a:rPr lang="de-DE" dirty="0" smtClean="0"/>
                        <a:t>0,5</a:t>
                      </a:r>
                      <a:endParaRPr lang="de-DE" dirty="0"/>
                    </a:p>
                  </a:txBody>
                  <a:tcPr>
                    <a:lnT w="12700" cap="flat" cmpd="sng" algn="ctr">
                      <a:solidFill>
                        <a:prstClr val="black">
                          <a:lumMod val="50000"/>
                          <a:lumOff val="50000"/>
                        </a:prstClr>
                      </a:solidFill>
                      <a:prstDash val="solid"/>
                      <a:round/>
                      <a:headEnd type="none" w="med" len="med"/>
                      <a:tailEnd type="none" w="med" len="med"/>
                    </a:lnT>
                    <a:solidFill>
                      <a:schemeClr val="accent3">
                        <a:lumMod val="20000"/>
                        <a:lumOff val="80000"/>
                      </a:schemeClr>
                    </a:solidFill>
                  </a:tcPr>
                </a:tc>
                <a:tc>
                  <a:txBody>
                    <a:bodyPr/>
                    <a:lstStyle/>
                    <a:p>
                      <a:pPr algn="ctr"/>
                      <a:r>
                        <a:rPr lang="de-DE" dirty="0" smtClean="0"/>
                        <a:t>3</a:t>
                      </a:r>
                      <a:endParaRPr lang="de-DE" dirty="0"/>
                    </a:p>
                  </a:txBody>
                  <a:tcPr>
                    <a:lnT w="12700" cap="flat" cmpd="sng" algn="ctr">
                      <a:solidFill>
                        <a:prstClr val="black">
                          <a:lumMod val="50000"/>
                          <a:lumOff val="50000"/>
                        </a:prstClr>
                      </a:solidFill>
                      <a:prstDash val="solid"/>
                      <a:round/>
                      <a:headEnd type="none" w="med" len="med"/>
                      <a:tailEnd type="none" w="med" len="med"/>
                    </a:lnT>
                    <a:solidFill>
                      <a:schemeClr val="accent3">
                        <a:lumMod val="20000"/>
                        <a:lumOff val="80000"/>
                      </a:schemeClr>
                    </a:solidFill>
                  </a:tcPr>
                </a:tc>
              </a:tr>
              <a:tr h="510213">
                <a:tc>
                  <a:txBody>
                    <a:bodyPr/>
                    <a:lstStyle/>
                    <a:p>
                      <a:pPr marL="0" indent="0">
                        <a:buNone/>
                      </a:pPr>
                      <a:r>
                        <a:rPr lang="de-DE" dirty="0" smtClean="0"/>
                        <a:t>VTE durch nicht </a:t>
                      </a:r>
                      <a:r>
                        <a:rPr lang="de-DE" dirty="0" err="1" smtClean="0"/>
                        <a:t>chirurg</a:t>
                      </a:r>
                      <a:r>
                        <a:rPr lang="de-DE" dirty="0" smtClean="0"/>
                        <a:t>.</a:t>
                      </a:r>
                      <a:r>
                        <a:rPr lang="de-DE" baseline="0" dirty="0" smtClean="0"/>
                        <a:t> </a:t>
                      </a:r>
                      <a:r>
                        <a:rPr lang="de-DE" dirty="0" smtClean="0"/>
                        <a:t>Risikofaktor</a:t>
                      </a:r>
                    </a:p>
                  </a:txBody>
                  <a:tcPr>
                    <a:solidFill>
                      <a:schemeClr val="accent3">
                        <a:lumMod val="20000"/>
                        <a:lumOff val="80000"/>
                      </a:schemeClr>
                    </a:solidFill>
                  </a:tcPr>
                </a:tc>
                <a:tc>
                  <a:txBody>
                    <a:bodyPr/>
                    <a:lstStyle/>
                    <a:p>
                      <a:pPr algn="ctr"/>
                      <a:r>
                        <a:rPr lang="de-DE" dirty="0" smtClean="0"/>
                        <a:t>5</a:t>
                      </a:r>
                      <a:endParaRPr lang="de-DE" dirty="0"/>
                    </a:p>
                  </a:txBody>
                  <a:tcPr anchor="ctr">
                    <a:solidFill>
                      <a:schemeClr val="accent3">
                        <a:lumMod val="20000"/>
                        <a:lumOff val="80000"/>
                      </a:schemeClr>
                    </a:solidFill>
                  </a:tcPr>
                </a:tc>
                <a:tc>
                  <a:txBody>
                    <a:bodyPr/>
                    <a:lstStyle/>
                    <a:p>
                      <a:pPr algn="ctr"/>
                      <a:r>
                        <a:rPr lang="de-DE" dirty="0" smtClean="0"/>
                        <a:t>2,5</a:t>
                      </a:r>
                      <a:endParaRPr lang="de-DE" dirty="0"/>
                    </a:p>
                  </a:txBody>
                  <a:tcPr anchor="ctr">
                    <a:solidFill>
                      <a:schemeClr val="accent3">
                        <a:lumMod val="20000"/>
                        <a:lumOff val="80000"/>
                      </a:schemeClr>
                    </a:solidFill>
                  </a:tcPr>
                </a:tc>
                <a:tc>
                  <a:txBody>
                    <a:bodyPr/>
                    <a:lstStyle/>
                    <a:p>
                      <a:pPr algn="ctr"/>
                      <a:r>
                        <a:rPr lang="de-DE" dirty="0" smtClean="0"/>
                        <a:t>15</a:t>
                      </a:r>
                      <a:endParaRPr lang="de-DE" dirty="0"/>
                    </a:p>
                  </a:txBody>
                  <a:tcPr anchor="ctr">
                    <a:solidFill>
                      <a:schemeClr val="accent3">
                        <a:lumMod val="20000"/>
                        <a:lumOff val="80000"/>
                      </a:schemeClr>
                    </a:solidFill>
                  </a:tcPr>
                </a:tc>
              </a:tr>
              <a:tr h="510213">
                <a:tc>
                  <a:txBody>
                    <a:bodyPr/>
                    <a:lstStyle/>
                    <a:p>
                      <a:pPr marL="0" indent="0">
                        <a:buNone/>
                      </a:pPr>
                      <a:r>
                        <a:rPr lang="de-DE" dirty="0" smtClean="0"/>
                        <a:t>distale TVT</a:t>
                      </a:r>
                    </a:p>
                  </a:txBody>
                  <a:tcPr>
                    <a:solidFill>
                      <a:schemeClr val="accent3">
                        <a:lumMod val="20000"/>
                        <a:lumOff val="80000"/>
                      </a:schemeClr>
                    </a:solidFill>
                  </a:tcPr>
                </a:tc>
                <a:tc>
                  <a:txBody>
                    <a:bodyPr/>
                    <a:lstStyle/>
                    <a:p>
                      <a:pPr algn="ctr"/>
                      <a:r>
                        <a:rPr lang="de-DE" dirty="0" smtClean="0"/>
                        <a:t>5</a:t>
                      </a:r>
                      <a:endParaRPr lang="de-DE" dirty="0"/>
                    </a:p>
                  </a:txBody>
                  <a:tcPr anchor="ctr">
                    <a:solidFill>
                      <a:schemeClr val="accent3">
                        <a:lumMod val="20000"/>
                        <a:lumOff val="80000"/>
                      </a:schemeClr>
                    </a:solidFill>
                  </a:tcPr>
                </a:tc>
                <a:tc>
                  <a:txBody>
                    <a:bodyPr/>
                    <a:lstStyle/>
                    <a:p>
                      <a:pPr algn="ctr"/>
                      <a:r>
                        <a:rPr lang="de-DE" dirty="0" smtClean="0"/>
                        <a:t>2,5</a:t>
                      </a:r>
                      <a:endParaRPr lang="de-DE" dirty="0"/>
                    </a:p>
                  </a:txBody>
                  <a:tcPr anchor="ctr">
                    <a:solidFill>
                      <a:schemeClr val="accent3">
                        <a:lumMod val="20000"/>
                        <a:lumOff val="80000"/>
                      </a:schemeClr>
                    </a:solidFill>
                  </a:tcPr>
                </a:tc>
                <a:tc>
                  <a:txBody>
                    <a:bodyPr/>
                    <a:lstStyle/>
                    <a:p>
                      <a:pPr algn="ctr"/>
                      <a:r>
                        <a:rPr lang="de-DE" dirty="0" smtClean="0"/>
                        <a:t>15</a:t>
                      </a:r>
                      <a:endParaRPr lang="de-DE" dirty="0"/>
                    </a:p>
                  </a:txBody>
                  <a:tcPr anchor="ctr">
                    <a:solidFill>
                      <a:schemeClr val="accent3">
                        <a:lumMod val="20000"/>
                        <a:lumOff val="80000"/>
                      </a:schemeClr>
                    </a:solidFill>
                  </a:tcPr>
                </a:tc>
              </a:tr>
              <a:tr h="510213">
                <a:tc>
                  <a:txBody>
                    <a:bodyPr/>
                    <a:lstStyle/>
                    <a:p>
                      <a:r>
                        <a:rPr lang="de-DE" dirty="0" smtClean="0"/>
                        <a:t>Proximale</a:t>
                      </a:r>
                      <a:r>
                        <a:rPr lang="de-DE" baseline="0" dirty="0" smtClean="0"/>
                        <a:t> idiopathische</a:t>
                      </a:r>
                      <a:r>
                        <a:rPr lang="de-DE" dirty="0" smtClean="0"/>
                        <a:t> VTE</a:t>
                      </a:r>
                      <a:endParaRPr lang="de-DE" dirty="0"/>
                    </a:p>
                  </a:txBody>
                  <a:tcPr>
                    <a:solidFill>
                      <a:srgbClr val="F2F2F2"/>
                    </a:solidFill>
                  </a:tcPr>
                </a:tc>
                <a:tc>
                  <a:txBody>
                    <a:bodyPr/>
                    <a:lstStyle/>
                    <a:p>
                      <a:pPr algn="ctr"/>
                      <a:r>
                        <a:rPr lang="de-DE" dirty="0" smtClean="0"/>
                        <a:t>10</a:t>
                      </a:r>
                      <a:endParaRPr lang="de-DE" dirty="0"/>
                    </a:p>
                  </a:txBody>
                  <a:tcPr>
                    <a:solidFill>
                      <a:srgbClr val="F2F2F2"/>
                    </a:solidFill>
                  </a:tcPr>
                </a:tc>
                <a:tc>
                  <a:txBody>
                    <a:bodyPr/>
                    <a:lstStyle/>
                    <a:p>
                      <a:pPr algn="ctr"/>
                      <a:r>
                        <a:rPr lang="de-DE" dirty="0" smtClean="0"/>
                        <a:t>5</a:t>
                      </a:r>
                      <a:endParaRPr lang="de-DE" dirty="0"/>
                    </a:p>
                  </a:txBody>
                  <a:tcPr>
                    <a:solidFill>
                      <a:srgbClr val="F2F2F2"/>
                    </a:solidFill>
                  </a:tcPr>
                </a:tc>
                <a:tc>
                  <a:txBody>
                    <a:bodyPr/>
                    <a:lstStyle/>
                    <a:p>
                      <a:pPr algn="ctr"/>
                      <a:r>
                        <a:rPr lang="de-DE" dirty="0" smtClean="0"/>
                        <a:t>30</a:t>
                      </a:r>
                      <a:endParaRPr lang="de-DE" dirty="0"/>
                    </a:p>
                  </a:txBody>
                  <a:tcPr>
                    <a:solidFill>
                      <a:srgbClr val="F2F2F2"/>
                    </a:solidFill>
                  </a:tcPr>
                </a:tc>
              </a:tr>
              <a:tr h="51021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2.</a:t>
                      </a:r>
                      <a:r>
                        <a:rPr lang="de-DE" baseline="0" dirty="0" smtClean="0"/>
                        <a:t> </a:t>
                      </a:r>
                      <a:r>
                        <a:rPr lang="de-DE" dirty="0" smtClean="0"/>
                        <a:t>Idiopathisch VTE</a:t>
                      </a:r>
                    </a:p>
                  </a:txBody>
                  <a:tcPr>
                    <a:solidFill>
                      <a:srgbClr val="F2F2F2"/>
                    </a:solidFill>
                  </a:tcPr>
                </a:tc>
                <a:tc>
                  <a:txBody>
                    <a:bodyPr/>
                    <a:lstStyle/>
                    <a:p>
                      <a:pPr algn="ctr"/>
                      <a:r>
                        <a:rPr lang="de-DE" dirty="0" smtClean="0"/>
                        <a:t>15</a:t>
                      </a:r>
                      <a:endParaRPr lang="de-DE" dirty="0"/>
                    </a:p>
                  </a:txBody>
                  <a:tcPr>
                    <a:solidFill>
                      <a:srgbClr val="F2F2F2"/>
                    </a:solidFill>
                  </a:tcPr>
                </a:tc>
                <a:tc>
                  <a:txBody>
                    <a:bodyPr/>
                    <a:lstStyle/>
                    <a:p>
                      <a:pPr algn="ctr"/>
                      <a:r>
                        <a:rPr lang="de-DE" dirty="0" smtClean="0"/>
                        <a:t>7,5</a:t>
                      </a:r>
                      <a:endParaRPr lang="de-DE" dirty="0"/>
                    </a:p>
                  </a:txBody>
                  <a:tcPr>
                    <a:solidFill>
                      <a:srgbClr val="F2F2F2"/>
                    </a:solidFill>
                  </a:tcPr>
                </a:tc>
                <a:tc>
                  <a:txBody>
                    <a:bodyPr/>
                    <a:lstStyle/>
                    <a:p>
                      <a:pPr algn="ctr"/>
                      <a:r>
                        <a:rPr lang="de-DE" dirty="0" smtClean="0"/>
                        <a:t>45</a:t>
                      </a:r>
                      <a:endParaRPr lang="de-DE" dirty="0"/>
                    </a:p>
                  </a:txBody>
                  <a:tcPr>
                    <a:solidFill>
                      <a:srgbClr val="F2F2F2"/>
                    </a:solidFill>
                  </a:tcPr>
                </a:tc>
              </a:tr>
              <a:tr h="51021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VTE bei aktiver Krebserkrankung</a:t>
                      </a:r>
                    </a:p>
                  </a:txBody>
                  <a:tcPr>
                    <a:lnB w="12700" cap="flat" cmpd="sng" algn="ctr">
                      <a:solidFill>
                        <a:prstClr val="black">
                          <a:lumMod val="50000"/>
                          <a:lumOff val="50000"/>
                        </a:prstClr>
                      </a:solidFill>
                      <a:prstDash val="solid"/>
                      <a:round/>
                      <a:headEnd type="none" w="med" len="med"/>
                      <a:tailEnd type="none" w="med" len="med"/>
                    </a:lnB>
                    <a:solidFill>
                      <a:srgbClr val="F2F2F2"/>
                    </a:solidFill>
                  </a:tcPr>
                </a:tc>
                <a:tc>
                  <a:txBody>
                    <a:bodyPr/>
                    <a:lstStyle/>
                    <a:p>
                      <a:pPr algn="ctr"/>
                      <a:r>
                        <a:rPr lang="de-DE" dirty="0" smtClean="0"/>
                        <a:t>15</a:t>
                      </a:r>
                      <a:endParaRPr lang="de-DE" dirty="0"/>
                    </a:p>
                  </a:txBody>
                  <a:tcPr>
                    <a:lnB w="12700" cap="flat" cmpd="sng" algn="ctr">
                      <a:solidFill>
                        <a:prstClr val="black">
                          <a:lumMod val="50000"/>
                          <a:lumOff val="50000"/>
                        </a:prstClr>
                      </a:solidFill>
                      <a:prstDash val="solid"/>
                      <a:round/>
                      <a:headEnd type="none" w="med" len="med"/>
                      <a:tailEnd type="none" w="med" len="med"/>
                    </a:lnB>
                    <a:solidFill>
                      <a:srgbClr val="F2F2F2"/>
                    </a:solidFill>
                  </a:tcPr>
                </a:tc>
                <a:tc>
                  <a:txBody>
                    <a:bodyPr/>
                    <a:lstStyle/>
                    <a:p>
                      <a:pPr algn="ctr"/>
                      <a:r>
                        <a:rPr lang="de-DE" dirty="0" smtClean="0"/>
                        <a:t>15</a:t>
                      </a:r>
                      <a:endParaRPr lang="de-DE" dirty="0"/>
                    </a:p>
                  </a:txBody>
                  <a:tcPr>
                    <a:lnB w="12700" cap="flat" cmpd="sng" algn="ctr">
                      <a:solidFill>
                        <a:prstClr val="black">
                          <a:lumMod val="50000"/>
                          <a:lumOff val="50000"/>
                        </a:prstClr>
                      </a:solidFill>
                      <a:prstDash val="solid"/>
                      <a:round/>
                      <a:headEnd type="none" w="med" len="med"/>
                      <a:tailEnd type="none" w="med" len="med"/>
                    </a:lnB>
                    <a:solidFill>
                      <a:srgbClr val="F2F2F2"/>
                    </a:solidFill>
                  </a:tcPr>
                </a:tc>
                <a:tc>
                  <a:txBody>
                    <a:bodyPr/>
                    <a:lstStyle/>
                    <a:p>
                      <a:pPr algn="ctr"/>
                      <a:r>
                        <a:rPr lang="de-DE" dirty="0" smtClean="0"/>
                        <a:t>75</a:t>
                      </a:r>
                      <a:endParaRPr lang="de-DE" dirty="0"/>
                    </a:p>
                  </a:txBody>
                  <a:tcPr>
                    <a:lnB w="12700" cap="flat" cmpd="sng" algn="ctr">
                      <a:solidFill>
                        <a:prstClr val="black">
                          <a:lumMod val="50000"/>
                          <a:lumOff val="50000"/>
                        </a:prstClr>
                      </a:solidFill>
                      <a:prstDash val="solid"/>
                      <a:round/>
                      <a:headEnd type="none" w="med" len="med"/>
                      <a:tailEnd type="none" w="med" len="med"/>
                    </a:lnB>
                    <a:solidFill>
                      <a:srgbClr val="F2F2F2"/>
                    </a:solidFill>
                  </a:tcPr>
                </a:tc>
              </a:tr>
            </a:tbl>
          </a:graphicData>
        </a:graphic>
      </p:graphicFrame>
      <p:sp>
        <p:nvSpPr>
          <p:cNvPr id="4" name="Titel 1"/>
          <p:cNvSpPr txBox="1">
            <a:spLocks/>
          </p:cNvSpPr>
          <p:nvPr/>
        </p:nvSpPr>
        <p:spPr>
          <a:xfrm>
            <a:off x="0" y="140630"/>
            <a:ext cx="9144000" cy="660144"/>
          </a:xfrm>
          <a:prstGeom prst="rect">
            <a:avLst/>
          </a:prstGeom>
          <a:noFill/>
        </p:spPr>
        <p:txBody>
          <a:bodyPr vert="horz" lIns="360000" tIns="72000" rIns="360000" bIns="216000" rtlCol="0" anchor="t" anchorCtr="0">
            <a:spAutoFit/>
          </a:bodyPr>
          <a:lstStyle>
            <a:lvl1pPr algn="l" defTabSz="457200" rtl="0" eaLnBrk="1" latinLnBrk="0" hangingPunct="1">
              <a:spcBef>
                <a:spcPct val="0"/>
              </a:spcBef>
              <a:buNone/>
              <a:defRPr sz="2400" b="1" kern="1200" baseline="0">
                <a:solidFill>
                  <a:schemeClr val="tx2"/>
                </a:solidFill>
                <a:latin typeface="+mj-lt"/>
                <a:ea typeface="+mj-ea"/>
                <a:cs typeface="+mj-cs"/>
              </a:defRPr>
            </a:lvl1pPr>
          </a:lstStyle>
          <a:p>
            <a:pPr algn="ctr"/>
            <a:r>
              <a:rPr lang="de-DE" dirty="0" smtClean="0">
                <a:solidFill>
                  <a:srgbClr val="000000"/>
                </a:solidFill>
              </a:rPr>
              <a:t>VTE-Rezidiv-Risiko</a:t>
            </a:r>
            <a:endParaRPr lang="de-DE" dirty="0">
              <a:solidFill>
                <a:srgbClr val="000000"/>
              </a:solidFill>
            </a:endParaRPr>
          </a:p>
        </p:txBody>
      </p:sp>
      <p:sp>
        <p:nvSpPr>
          <p:cNvPr id="5" name="Textfeld 4"/>
          <p:cNvSpPr txBox="1"/>
          <p:nvPr/>
        </p:nvSpPr>
        <p:spPr>
          <a:xfrm>
            <a:off x="7025066" y="6416854"/>
            <a:ext cx="2067844" cy="369332"/>
          </a:xfrm>
          <a:prstGeom prst="rect">
            <a:avLst/>
          </a:prstGeom>
          <a:noFill/>
        </p:spPr>
        <p:txBody>
          <a:bodyPr wrap="none" rtlCol="0">
            <a:spAutoFit/>
          </a:bodyPr>
          <a:lstStyle/>
          <a:p>
            <a:r>
              <a:rPr lang="de-DE" dirty="0" err="1" smtClean="0"/>
              <a:t>Kearon</a:t>
            </a:r>
            <a:r>
              <a:rPr lang="de-DE" dirty="0" smtClean="0"/>
              <a:t>, </a:t>
            </a:r>
            <a:r>
              <a:rPr lang="de-DE" dirty="0" err="1" smtClean="0"/>
              <a:t>Chest</a:t>
            </a:r>
            <a:r>
              <a:rPr lang="de-DE" dirty="0" smtClean="0"/>
              <a:t> 2012</a:t>
            </a:r>
            <a:endParaRPr lang="de-DE" b="1" dirty="0"/>
          </a:p>
        </p:txBody>
      </p:sp>
      <p:sp>
        <p:nvSpPr>
          <p:cNvPr id="6" name="Oval 5"/>
          <p:cNvSpPr/>
          <p:nvPr/>
        </p:nvSpPr>
        <p:spPr>
          <a:xfrm>
            <a:off x="6259474" y="2687632"/>
            <a:ext cx="691718" cy="1553611"/>
          </a:xfrm>
          <a:prstGeom prst="ellipse">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2"/>
          <p:cNvSpPr/>
          <p:nvPr/>
        </p:nvSpPr>
        <p:spPr>
          <a:xfrm>
            <a:off x="4552114" y="2658592"/>
            <a:ext cx="691718" cy="1553611"/>
          </a:xfrm>
          <a:prstGeom prst="ellipse">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0" name="Textfeld 9"/>
          <p:cNvSpPr txBox="1"/>
          <p:nvPr/>
        </p:nvSpPr>
        <p:spPr>
          <a:xfrm>
            <a:off x="124734" y="5920989"/>
            <a:ext cx="3254478" cy="369332"/>
          </a:xfrm>
          <a:prstGeom prst="rect">
            <a:avLst/>
          </a:prstGeom>
          <a:noFill/>
        </p:spPr>
        <p:txBody>
          <a:bodyPr wrap="square" rtlCol="0">
            <a:spAutoFit/>
          </a:bodyPr>
          <a:lstStyle/>
          <a:p>
            <a:r>
              <a:rPr lang="de-DE" dirty="0" smtClean="0">
                <a:solidFill>
                  <a:srgbClr val="C52E25"/>
                </a:solidFill>
                <a:latin typeface="Avenir Light"/>
                <a:cs typeface="Avenir Light"/>
              </a:rPr>
              <a:t>Blutungsrisiko unter </a:t>
            </a:r>
            <a:r>
              <a:rPr lang="de-DE" dirty="0" err="1" smtClean="0">
                <a:solidFill>
                  <a:srgbClr val="C52E25"/>
                </a:solidFill>
                <a:latin typeface="Avenir Light"/>
                <a:cs typeface="Avenir Light"/>
              </a:rPr>
              <a:t>Warfarin</a:t>
            </a:r>
            <a:r>
              <a:rPr lang="de-DE" dirty="0" smtClean="0">
                <a:solidFill>
                  <a:srgbClr val="C52E25"/>
                </a:solidFill>
                <a:latin typeface="Avenir Light"/>
                <a:cs typeface="Avenir Light"/>
              </a:rPr>
              <a:t>:</a:t>
            </a:r>
          </a:p>
        </p:txBody>
      </p:sp>
      <p:sp>
        <p:nvSpPr>
          <p:cNvPr id="11" name="Textfeld 10"/>
          <p:cNvSpPr txBox="1"/>
          <p:nvPr/>
        </p:nvSpPr>
        <p:spPr>
          <a:xfrm>
            <a:off x="4194565" y="5909829"/>
            <a:ext cx="1640037" cy="923330"/>
          </a:xfrm>
          <a:prstGeom prst="rect">
            <a:avLst/>
          </a:prstGeom>
          <a:noFill/>
        </p:spPr>
        <p:txBody>
          <a:bodyPr wrap="none" rtlCol="0">
            <a:spAutoFit/>
          </a:bodyPr>
          <a:lstStyle/>
          <a:p>
            <a:pPr algn="ctr"/>
            <a:r>
              <a:rPr lang="de-DE" dirty="0">
                <a:solidFill>
                  <a:srgbClr val="C52E25"/>
                </a:solidFill>
                <a:latin typeface="Avenir Light"/>
                <a:cs typeface="Avenir Light"/>
              </a:rPr>
              <a:t>erste 3 Mo:  </a:t>
            </a:r>
            <a:endParaRPr lang="de-DE" dirty="0" smtClean="0">
              <a:solidFill>
                <a:srgbClr val="C52E25"/>
              </a:solidFill>
              <a:latin typeface="Avenir Light"/>
              <a:cs typeface="Avenir Light"/>
            </a:endParaRPr>
          </a:p>
          <a:p>
            <a:pPr algn="ctr"/>
            <a:r>
              <a:rPr lang="de-DE" dirty="0" smtClean="0">
                <a:solidFill>
                  <a:srgbClr val="C52E25"/>
                </a:solidFill>
                <a:latin typeface="Avenir Light"/>
                <a:cs typeface="Avenir Light"/>
              </a:rPr>
              <a:t>3,06</a:t>
            </a:r>
            <a:r>
              <a:rPr lang="de-DE" dirty="0">
                <a:solidFill>
                  <a:srgbClr val="C52E25"/>
                </a:solidFill>
                <a:latin typeface="Avenir Light"/>
                <a:cs typeface="Avenir Light"/>
              </a:rPr>
              <a:t>% (=9%/a)</a:t>
            </a:r>
          </a:p>
          <a:p>
            <a:endParaRPr lang="de-DE" dirty="0">
              <a:latin typeface="Avenir Light"/>
              <a:cs typeface="Avenir Light"/>
            </a:endParaRPr>
          </a:p>
        </p:txBody>
      </p:sp>
      <p:sp>
        <p:nvSpPr>
          <p:cNvPr id="12" name="Textfeld 11"/>
          <p:cNvSpPr txBox="1"/>
          <p:nvPr/>
        </p:nvSpPr>
        <p:spPr>
          <a:xfrm>
            <a:off x="6178310" y="5885536"/>
            <a:ext cx="938090" cy="923330"/>
          </a:xfrm>
          <a:prstGeom prst="rect">
            <a:avLst/>
          </a:prstGeom>
          <a:noFill/>
        </p:spPr>
        <p:txBody>
          <a:bodyPr wrap="none" rtlCol="0">
            <a:spAutoFit/>
          </a:bodyPr>
          <a:lstStyle/>
          <a:p>
            <a:pPr algn="ctr"/>
            <a:r>
              <a:rPr lang="de-DE" dirty="0">
                <a:solidFill>
                  <a:srgbClr val="C52E25"/>
                </a:solidFill>
                <a:latin typeface="Avenir Light"/>
                <a:cs typeface="Avenir Light"/>
              </a:rPr>
              <a:t>d</a:t>
            </a:r>
            <a:r>
              <a:rPr lang="de-DE" dirty="0" smtClean="0">
                <a:solidFill>
                  <a:srgbClr val="C52E25"/>
                </a:solidFill>
                <a:latin typeface="Avenir Light"/>
                <a:cs typeface="Avenir Light"/>
              </a:rPr>
              <a:t>ann</a:t>
            </a:r>
          </a:p>
          <a:p>
            <a:pPr algn="ctr"/>
            <a:r>
              <a:rPr lang="de-DE" dirty="0" smtClean="0">
                <a:solidFill>
                  <a:srgbClr val="C52E25"/>
                </a:solidFill>
                <a:latin typeface="Avenir Light"/>
                <a:cs typeface="Avenir Light"/>
              </a:rPr>
              <a:t> </a:t>
            </a:r>
            <a:r>
              <a:rPr lang="de-DE" dirty="0">
                <a:solidFill>
                  <a:srgbClr val="C52E25"/>
                </a:solidFill>
                <a:latin typeface="Avenir Light"/>
                <a:cs typeface="Avenir Light"/>
              </a:rPr>
              <a:t>2,7%/a</a:t>
            </a:r>
          </a:p>
          <a:p>
            <a:pPr algn="ctr"/>
            <a:endParaRPr lang="de-DE" dirty="0">
              <a:latin typeface="Avenir Light"/>
              <a:cs typeface="Avenir Light"/>
            </a:endParaRPr>
          </a:p>
        </p:txBody>
      </p:sp>
      <p:grpSp>
        <p:nvGrpSpPr>
          <p:cNvPr id="9" name="Gruppierung 8"/>
          <p:cNvGrpSpPr/>
          <p:nvPr/>
        </p:nvGrpSpPr>
        <p:grpSpPr>
          <a:xfrm>
            <a:off x="4195664" y="2732994"/>
            <a:ext cx="4758098" cy="1451549"/>
            <a:chOff x="306170" y="5953616"/>
            <a:chExt cx="4758098" cy="1451549"/>
          </a:xfrm>
        </p:grpSpPr>
        <p:sp>
          <p:nvSpPr>
            <p:cNvPr id="8" name="Rechteck 7"/>
            <p:cNvSpPr/>
            <p:nvPr/>
          </p:nvSpPr>
          <p:spPr>
            <a:xfrm>
              <a:off x="306170" y="5953616"/>
              <a:ext cx="4758098" cy="1451549"/>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p:cNvSpPr txBox="1"/>
            <p:nvPr/>
          </p:nvSpPr>
          <p:spPr>
            <a:xfrm>
              <a:off x="884492" y="6488668"/>
              <a:ext cx="3710158" cy="369332"/>
            </a:xfrm>
            <a:prstGeom prst="rect">
              <a:avLst/>
            </a:prstGeom>
            <a:noFill/>
          </p:spPr>
          <p:txBody>
            <a:bodyPr wrap="none" rtlCol="0">
              <a:spAutoFit/>
            </a:bodyPr>
            <a:lstStyle/>
            <a:p>
              <a:r>
                <a:rPr lang="de-DE" dirty="0" smtClean="0"/>
                <a:t>3 Monate Antikoagulation empfohlen</a:t>
              </a:r>
              <a:endParaRPr lang="de-DE" dirty="0"/>
            </a:p>
          </p:txBody>
        </p:sp>
      </p:grpSp>
      <p:cxnSp>
        <p:nvCxnSpPr>
          <p:cNvPr id="17" name="Gerade Verbindung 16"/>
          <p:cNvCxnSpPr/>
          <p:nvPr/>
        </p:nvCxnSpPr>
        <p:spPr>
          <a:xfrm flipV="1">
            <a:off x="124733" y="691754"/>
            <a:ext cx="8897069" cy="2268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656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0" grpId="0"/>
      <p:bldP spid="10" grpId="1"/>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Line 3"/>
          <p:cNvSpPr>
            <a:spLocks noChangeShapeType="1"/>
          </p:cNvSpPr>
          <p:nvPr/>
        </p:nvSpPr>
        <p:spPr bwMode="auto">
          <a:xfrm flipV="1">
            <a:off x="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8" name="Line 4"/>
          <p:cNvSpPr>
            <a:spLocks noChangeShapeType="1"/>
          </p:cNvSpPr>
          <p:nvPr/>
        </p:nvSpPr>
        <p:spPr bwMode="auto">
          <a:xfrm>
            <a:off x="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9" name="Line 5"/>
          <p:cNvSpPr>
            <a:spLocks noChangeShapeType="1"/>
          </p:cNvSpPr>
          <p:nvPr/>
        </p:nvSpPr>
        <p:spPr bwMode="auto">
          <a:xfrm>
            <a:off x="140335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0" name="Line 6"/>
          <p:cNvSpPr>
            <a:spLocks noChangeShapeType="1"/>
          </p:cNvSpPr>
          <p:nvPr/>
        </p:nvSpPr>
        <p:spPr bwMode="auto">
          <a:xfrm flipV="1">
            <a:off x="140335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1" name="Rectangle 7"/>
          <p:cNvSpPr>
            <a:spLocks noGrp="1" noChangeArrowheads="1"/>
          </p:cNvSpPr>
          <p:nvPr>
            <p:ph type="body" idx="1"/>
          </p:nvPr>
        </p:nvSpPr>
        <p:spPr>
          <a:xfrm>
            <a:off x="457200" y="1447800"/>
            <a:ext cx="8229600" cy="4525963"/>
          </a:xfrm>
        </p:spPr>
        <p:txBody>
          <a:bodyPr/>
          <a:lstStyle/>
          <a:p>
            <a:endParaRPr lang="de-DE" sz="2800" dirty="0"/>
          </a:p>
          <a:p>
            <a:endParaRPr lang="de-DE" sz="3600" dirty="0"/>
          </a:p>
          <a:p>
            <a:endParaRPr lang="de-DE" sz="1600" dirty="0"/>
          </a:p>
        </p:txBody>
      </p:sp>
      <p:sp>
        <p:nvSpPr>
          <p:cNvPr id="31752" name="Rectangle 8"/>
          <p:cNvSpPr>
            <a:spLocks noChangeArrowheads="1"/>
          </p:cNvSpPr>
          <p:nvPr/>
        </p:nvSpPr>
        <p:spPr bwMode="auto">
          <a:xfrm>
            <a:off x="6096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pPr>
            <a:endParaRPr lang="de-DE" sz="2400" dirty="0"/>
          </a:p>
        </p:txBody>
      </p:sp>
      <p:sp>
        <p:nvSpPr>
          <p:cNvPr id="10" name="Rectangle 2"/>
          <p:cNvSpPr txBox="1">
            <a:spLocks noChangeArrowheads="1"/>
          </p:cNvSpPr>
          <p:nvPr/>
        </p:nvSpPr>
        <p:spPr bwMode="auto">
          <a:xfrm>
            <a:off x="1979712"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sz="2800" kern="0" dirty="0" smtClean="0"/>
              <a:t>Pathophysiologie</a:t>
            </a:r>
            <a:endParaRPr lang="de-DE" sz="2800" kern="0" dirty="0"/>
          </a:p>
        </p:txBody>
      </p:sp>
      <p:sp>
        <p:nvSpPr>
          <p:cNvPr id="11" name="Rectangle 3"/>
          <p:cNvSpPr txBox="1">
            <a:spLocks noChangeArrowheads="1"/>
          </p:cNvSpPr>
          <p:nvPr/>
        </p:nvSpPr>
        <p:spPr bwMode="auto">
          <a:xfrm>
            <a:off x="0" y="1652736"/>
            <a:ext cx="8915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de-DE" altLang="en-US" sz="2000" kern="0" dirty="0" smtClean="0"/>
              <a:t>Rechtes Herz (RV)</a:t>
            </a:r>
          </a:p>
          <a:p>
            <a:pPr lvl="1"/>
            <a:r>
              <a:rPr lang="de-DE" altLang="en-US" sz="2000" kern="0" dirty="0" smtClean="0"/>
              <a:t>Lungenarterienobstruktion </a:t>
            </a:r>
            <a:r>
              <a:rPr lang="de-DE" altLang="en-US" sz="2000" kern="0" dirty="0" smtClean="0">
                <a:sym typeface="Symbol" pitchFamily="18" charset="2"/>
              </a:rPr>
              <a:t> RV Nachlasterhöhung</a:t>
            </a:r>
          </a:p>
          <a:p>
            <a:pPr lvl="1"/>
            <a:r>
              <a:rPr lang="de-DE" altLang="en-US" sz="2000" kern="0" dirty="0" smtClean="0">
                <a:sym typeface="Symbol" pitchFamily="18" charset="2"/>
              </a:rPr>
              <a:t>RV-Wandspannung   RV-Ischämie  RV-Dekompensation</a:t>
            </a:r>
          </a:p>
          <a:p>
            <a:pPr lvl="1"/>
            <a:r>
              <a:rPr lang="de-DE" altLang="en-US" sz="2000" kern="0" dirty="0" smtClean="0">
                <a:sym typeface="Symbol" pitchFamily="18" charset="2"/>
              </a:rPr>
              <a:t>Akutes </a:t>
            </a:r>
            <a:r>
              <a:rPr lang="de-DE" altLang="en-US" sz="2000" kern="0" dirty="0" err="1" smtClean="0">
                <a:sym typeface="Symbol" pitchFamily="18" charset="2"/>
              </a:rPr>
              <a:t>Cor</a:t>
            </a:r>
            <a:r>
              <a:rPr lang="de-DE" altLang="en-US" sz="2000" kern="0" dirty="0" smtClean="0">
                <a:sym typeface="Symbol" pitchFamily="18" charset="2"/>
              </a:rPr>
              <a:t> pulmonale RV-Output   HZV </a:t>
            </a:r>
          </a:p>
          <a:p>
            <a:pPr lvl="1"/>
            <a:r>
              <a:rPr lang="de-DE" altLang="en-US" sz="2000" kern="0" dirty="0" smtClean="0"/>
              <a:t>RV-Koronarperfusion </a:t>
            </a:r>
            <a:r>
              <a:rPr lang="de-DE" altLang="en-US" sz="2000" kern="0" dirty="0" smtClean="0">
                <a:sym typeface="Symbol" pitchFamily="18" charset="2"/>
              </a:rPr>
              <a:t>  </a:t>
            </a:r>
            <a:r>
              <a:rPr lang="de-DE" altLang="en-US" sz="2000" b="1" kern="0" dirty="0" smtClean="0">
                <a:solidFill>
                  <a:srgbClr val="FF3300"/>
                </a:solidFill>
                <a:sym typeface="Symbol" pitchFamily="18" charset="2"/>
              </a:rPr>
              <a:t>Rechtsherzversagen</a:t>
            </a:r>
          </a:p>
          <a:p>
            <a:pPr marL="457200" lvl="1" indent="0">
              <a:buNone/>
            </a:pPr>
            <a:endParaRPr lang="de-DE" altLang="en-US" sz="2000" b="1" kern="0" dirty="0" smtClean="0">
              <a:solidFill>
                <a:srgbClr val="FF3300"/>
              </a:solidFill>
            </a:endParaRPr>
          </a:p>
          <a:p>
            <a:r>
              <a:rPr lang="de-DE" altLang="en-US" sz="2000" kern="0" dirty="0" smtClean="0"/>
              <a:t>Lunge</a:t>
            </a:r>
          </a:p>
          <a:p>
            <a:pPr lvl="1"/>
            <a:r>
              <a:rPr lang="de-DE" altLang="en-US" sz="2000" kern="0" dirty="0" smtClean="0"/>
              <a:t>Inhomogene Perfusion </a:t>
            </a:r>
            <a:r>
              <a:rPr lang="de-DE" altLang="en-US" sz="2000" kern="0" dirty="0" smtClean="0">
                <a:sym typeface="Symbol" pitchFamily="18" charset="2"/>
              </a:rPr>
              <a:t> Totraumventilation  </a:t>
            </a:r>
            <a:r>
              <a:rPr lang="de-DE" altLang="en-US" sz="2000" b="1" kern="0" dirty="0" smtClean="0">
                <a:solidFill>
                  <a:srgbClr val="FF3300"/>
                </a:solidFill>
                <a:sym typeface="Symbol" pitchFamily="18" charset="2"/>
              </a:rPr>
              <a:t>Hypoxämie</a:t>
            </a:r>
          </a:p>
          <a:p>
            <a:pPr lvl="1"/>
            <a:endParaRPr lang="de-DE" altLang="en-US" sz="2000" b="1" kern="0" dirty="0" smtClean="0">
              <a:solidFill>
                <a:srgbClr val="FF3300"/>
              </a:solidFill>
            </a:endParaRPr>
          </a:p>
          <a:p>
            <a:r>
              <a:rPr lang="de-DE" altLang="en-US" sz="2000" kern="0" dirty="0" smtClean="0"/>
              <a:t>Gefäßsystem</a:t>
            </a:r>
          </a:p>
          <a:p>
            <a:pPr lvl="1"/>
            <a:r>
              <a:rPr lang="de-DE" altLang="en-US" sz="2000" kern="0" dirty="0" smtClean="0"/>
              <a:t>Freisetzung v. Mediatoren (</a:t>
            </a:r>
            <a:r>
              <a:rPr lang="de-DE" altLang="en-US" sz="2000" kern="0" dirty="0" err="1" smtClean="0"/>
              <a:t>Thromboxan</a:t>
            </a:r>
            <a:r>
              <a:rPr lang="de-DE" altLang="en-US" sz="2000" kern="0" dirty="0" smtClean="0"/>
              <a:t> A2,…) </a:t>
            </a:r>
            <a:r>
              <a:rPr lang="de-DE" altLang="en-US" sz="2000" kern="0" dirty="0" smtClean="0">
                <a:sym typeface="Symbol" pitchFamily="18" charset="2"/>
              </a:rPr>
              <a:t> </a:t>
            </a:r>
            <a:r>
              <a:rPr lang="de-DE" altLang="en-US" sz="2000" b="1" kern="0" dirty="0" smtClean="0">
                <a:solidFill>
                  <a:srgbClr val="FF3300"/>
                </a:solidFill>
                <a:sym typeface="Symbol" pitchFamily="18" charset="2"/>
              </a:rPr>
              <a:t>Vasokonstriktion</a:t>
            </a:r>
            <a:endParaRPr lang="de-DE" altLang="en-US" sz="2000" b="1" kern="0" dirty="0">
              <a:solidFill>
                <a:srgbClr val="FF3300"/>
              </a:solidFill>
              <a:sym typeface="Symbol" pitchFamily="18" charset="2"/>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1495425"/>
            <a:ext cx="464820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926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194"/>
                                        </p:tgtEl>
                                      </p:cBhvr>
                                    </p:animEffect>
                                    <p:set>
                                      <p:cBhvr>
                                        <p:cTn id="12" dur="1" fill="hold">
                                          <p:stCondLst>
                                            <p:cond delay="499"/>
                                          </p:stCondLst>
                                        </p:cTn>
                                        <p:tgtEl>
                                          <p:spTgt spid="8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rotWithShape="1">
          <a:blip r:embed="rId3"/>
          <a:srcRect l="9901" b="8967"/>
          <a:stretch/>
        </p:blipFill>
        <p:spPr>
          <a:xfrm>
            <a:off x="793767" y="1587642"/>
            <a:ext cx="6127451" cy="4089451"/>
          </a:xfrm>
          <a:prstGeom prst="rect">
            <a:avLst/>
          </a:prstGeom>
        </p:spPr>
      </p:pic>
      <p:sp>
        <p:nvSpPr>
          <p:cNvPr id="5" name="Textfeld 4"/>
          <p:cNvSpPr txBox="1"/>
          <p:nvPr/>
        </p:nvSpPr>
        <p:spPr>
          <a:xfrm>
            <a:off x="5272041" y="6316213"/>
            <a:ext cx="3664059" cy="369332"/>
          </a:xfrm>
          <a:prstGeom prst="rect">
            <a:avLst/>
          </a:prstGeom>
          <a:noFill/>
        </p:spPr>
        <p:txBody>
          <a:bodyPr wrap="none" rtlCol="0">
            <a:spAutoFit/>
          </a:bodyPr>
          <a:lstStyle/>
          <a:p>
            <a:r>
              <a:rPr lang="de-DE" i="1" dirty="0" err="1" smtClean="0"/>
              <a:t>Couturaud</a:t>
            </a:r>
            <a:r>
              <a:rPr lang="de-DE" i="1" dirty="0" smtClean="0"/>
              <a:t>, Blood 2014; </a:t>
            </a:r>
            <a:r>
              <a:rPr lang="de-DE" i="1" dirty="0" err="1" smtClean="0"/>
              <a:t>Dec</a:t>
            </a:r>
            <a:r>
              <a:rPr lang="de-DE" i="1" dirty="0" smtClean="0"/>
              <a:t> 5 [</a:t>
            </a:r>
            <a:r>
              <a:rPr lang="de-DE" i="1" dirty="0" err="1" smtClean="0"/>
              <a:t>Epub</a:t>
            </a:r>
            <a:r>
              <a:rPr lang="de-DE" i="1" dirty="0" smtClean="0"/>
              <a:t>]</a:t>
            </a:r>
            <a:endParaRPr lang="de-DE" b="1" i="1" dirty="0"/>
          </a:p>
        </p:txBody>
      </p:sp>
      <p:sp>
        <p:nvSpPr>
          <p:cNvPr id="2" name="Textfeld 1"/>
          <p:cNvSpPr txBox="1"/>
          <p:nvPr/>
        </p:nvSpPr>
        <p:spPr>
          <a:xfrm rot="16200000">
            <a:off x="-793782" y="3277333"/>
            <a:ext cx="2910247" cy="369332"/>
          </a:xfrm>
          <a:prstGeom prst="rect">
            <a:avLst/>
          </a:prstGeom>
          <a:solidFill>
            <a:srgbClr val="FFFFFF"/>
          </a:solidFill>
        </p:spPr>
        <p:txBody>
          <a:bodyPr wrap="none" rtlCol="0">
            <a:spAutoFit/>
          </a:bodyPr>
          <a:lstStyle/>
          <a:p>
            <a:r>
              <a:rPr lang="de-DE" dirty="0" smtClean="0"/>
              <a:t>Kumulatives </a:t>
            </a:r>
            <a:r>
              <a:rPr lang="de-DE" dirty="0" err="1" smtClean="0"/>
              <a:t>Rezidivrisiko</a:t>
            </a:r>
            <a:r>
              <a:rPr lang="de-DE" dirty="0" smtClean="0"/>
              <a:t> [%]</a:t>
            </a:r>
            <a:endParaRPr lang="de-DE" dirty="0"/>
          </a:p>
        </p:txBody>
      </p:sp>
      <p:sp>
        <p:nvSpPr>
          <p:cNvPr id="6" name="Textfeld 5"/>
          <p:cNvSpPr txBox="1"/>
          <p:nvPr/>
        </p:nvSpPr>
        <p:spPr>
          <a:xfrm>
            <a:off x="2335944" y="5480523"/>
            <a:ext cx="3569043" cy="369332"/>
          </a:xfrm>
          <a:prstGeom prst="rect">
            <a:avLst/>
          </a:prstGeom>
          <a:solidFill>
            <a:srgbClr val="FFFFFF"/>
          </a:solidFill>
        </p:spPr>
        <p:txBody>
          <a:bodyPr wrap="none" rtlCol="0">
            <a:spAutoFit/>
          </a:bodyPr>
          <a:lstStyle/>
          <a:p>
            <a:r>
              <a:rPr lang="de-DE" dirty="0" smtClean="0"/>
              <a:t>Zeit nach </a:t>
            </a:r>
            <a:r>
              <a:rPr lang="de-DE" dirty="0" err="1" smtClean="0"/>
              <a:t>Randomisierung</a:t>
            </a:r>
            <a:r>
              <a:rPr lang="de-DE" dirty="0" smtClean="0"/>
              <a:t> [Monate]</a:t>
            </a:r>
            <a:endParaRPr lang="de-DE" dirty="0"/>
          </a:p>
        </p:txBody>
      </p:sp>
      <p:sp>
        <p:nvSpPr>
          <p:cNvPr id="8" name="Textfeld 7"/>
          <p:cNvSpPr txBox="1"/>
          <p:nvPr/>
        </p:nvSpPr>
        <p:spPr>
          <a:xfrm>
            <a:off x="6785142" y="2877199"/>
            <a:ext cx="761747" cy="369332"/>
          </a:xfrm>
          <a:prstGeom prst="rect">
            <a:avLst/>
          </a:prstGeom>
          <a:noFill/>
        </p:spPr>
        <p:txBody>
          <a:bodyPr wrap="none" rtlCol="0">
            <a:spAutoFit/>
          </a:bodyPr>
          <a:lstStyle/>
          <a:p>
            <a:r>
              <a:rPr lang="de-DE" dirty="0" smtClean="0"/>
              <a:t>22,1%</a:t>
            </a:r>
            <a:endParaRPr lang="de-DE" dirty="0"/>
          </a:p>
        </p:txBody>
      </p:sp>
      <p:sp>
        <p:nvSpPr>
          <p:cNvPr id="9" name="Textfeld 8"/>
          <p:cNvSpPr txBox="1"/>
          <p:nvPr/>
        </p:nvSpPr>
        <p:spPr>
          <a:xfrm>
            <a:off x="6796478" y="3246531"/>
            <a:ext cx="761747" cy="369332"/>
          </a:xfrm>
          <a:prstGeom prst="rect">
            <a:avLst/>
          </a:prstGeom>
          <a:noFill/>
        </p:spPr>
        <p:txBody>
          <a:bodyPr wrap="none" rtlCol="0">
            <a:spAutoFit/>
          </a:bodyPr>
          <a:lstStyle/>
          <a:p>
            <a:r>
              <a:rPr lang="de-DE" dirty="0" smtClean="0"/>
              <a:t>17,9%</a:t>
            </a:r>
            <a:endParaRPr lang="de-DE" dirty="0"/>
          </a:p>
        </p:txBody>
      </p:sp>
      <p:sp>
        <p:nvSpPr>
          <p:cNvPr id="10" name="Textfeld 9"/>
          <p:cNvSpPr txBox="1"/>
          <p:nvPr/>
        </p:nvSpPr>
        <p:spPr>
          <a:xfrm>
            <a:off x="5363647" y="2846399"/>
            <a:ext cx="922924" cy="369332"/>
          </a:xfrm>
          <a:prstGeom prst="rect">
            <a:avLst/>
          </a:prstGeom>
          <a:solidFill>
            <a:srgbClr val="FFFFFF"/>
          </a:solidFill>
        </p:spPr>
        <p:txBody>
          <a:bodyPr wrap="none" rtlCol="0">
            <a:spAutoFit/>
          </a:bodyPr>
          <a:lstStyle/>
          <a:p>
            <a:r>
              <a:rPr lang="de-DE" dirty="0" smtClean="0"/>
              <a:t>Placebo</a:t>
            </a:r>
            <a:endParaRPr lang="de-DE" dirty="0"/>
          </a:p>
        </p:txBody>
      </p:sp>
      <p:sp>
        <p:nvSpPr>
          <p:cNvPr id="11" name="Textfeld 10"/>
          <p:cNvSpPr txBox="1"/>
          <p:nvPr/>
        </p:nvSpPr>
        <p:spPr>
          <a:xfrm>
            <a:off x="5977509" y="3701893"/>
            <a:ext cx="569387" cy="369332"/>
          </a:xfrm>
          <a:prstGeom prst="rect">
            <a:avLst/>
          </a:prstGeom>
          <a:solidFill>
            <a:srgbClr val="FFFFFF"/>
          </a:solidFill>
        </p:spPr>
        <p:txBody>
          <a:bodyPr wrap="none" rtlCol="0">
            <a:spAutoFit/>
          </a:bodyPr>
          <a:lstStyle/>
          <a:p>
            <a:r>
              <a:rPr lang="de-DE" dirty="0" smtClean="0"/>
              <a:t>VKA</a:t>
            </a:r>
            <a:endParaRPr lang="de-DE" dirty="0"/>
          </a:p>
        </p:txBody>
      </p:sp>
      <p:sp>
        <p:nvSpPr>
          <p:cNvPr id="12" name="Textfeld 11"/>
          <p:cNvSpPr txBox="1"/>
          <p:nvPr/>
        </p:nvSpPr>
        <p:spPr>
          <a:xfrm>
            <a:off x="7907765" y="2234031"/>
            <a:ext cx="913005" cy="646331"/>
          </a:xfrm>
          <a:prstGeom prst="rect">
            <a:avLst/>
          </a:prstGeom>
          <a:noFill/>
        </p:spPr>
        <p:txBody>
          <a:bodyPr wrap="none" rtlCol="0">
            <a:spAutoFit/>
          </a:bodyPr>
          <a:lstStyle/>
          <a:p>
            <a:pPr algn="ctr"/>
            <a:r>
              <a:rPr lang="de-DE" dirty="0" err="1">
                <a:solidFill>
                  <a:schemeClr val="accent2">
                    <a:lumMod val="75000"/>
                  </a:schemeClr>
                </a:solidFill>
              </a:rPr>
              <a:t>m</a:t>
            </a:r>
            <a:r>
              <a:rPr lang="de-DE" dirty="0" err="1" smtClean="0">
                <a:solidFill>
                  <a:schemeClr val="accent2">
                    <a:lumMod val="75000"/>
                  </a:schemeClr>
                </a:solidFill>
              </a:rPr>
              <a:t>ajor</a:t>
            </a:r>
            <a:endParaRPr lang="de-DE" dirty="0" smtClean="0">
              <a:solidFill>
                <a:schemeClr val="accent2">
                  <a:lumMod val="75000"/>
                </a:schemeClr>
              </a:solidFill>
            </a:endParaRPr>
          </a:p>
          <a:p>
            <a:pPr algn="ctr"/>
            <a:r>
              <a:rPr lang="de-DE" dirty="0" smtClean="0">
                <a:solidFill>
                  <a:schemeClr val="accent2">
                    <a:lumMod val="75000"/>
                  </a:schemeClr>
                </a:solidFill>
              </a:rPr>
              <a:t>Blutung</a:t>
            </a:r>
            <a:endParaRPr lang="de-DE" dirty="0">
              <a:solidFill>
                <a:schemeClr val="accent2">
                  <a:lumMod val="75000"/>
                </a:schemeClr>
              </a:solidFill>
            </a:endParaRPr>
          </a:p>
        </p:txBody>
      </p:sp>
      <p:sp>
        <p:nvSpPr>
          <p:cNvPr id="13" name="Textfeld 12"/>
          <p:cNvSpPr txBox="1"/>
          <p:nvPr/>
        </p:nvSpPr>
        <p:spPr>
          <a:xfrm>
            <a:off x="8042374" y="2870777"/>
            <a:ext cx="646331" cy="369332"/>
          </a:xfrm>
          <a:prstGeom prst="rect">
            <a:avLst/>
          </a:prstGeom>
          <a:noFill/>
        </p:spPr>
        <p:txBody>
          <a:bodyPr wrap="none" rtlCol="0">
            <a:spAutoFit/>
          </a:bodyPr>
          <a:lstStyle/>
          <a:p>
            <a:r>
              <a:rPr lang="de-DE" dirty="0" smtClean="0">
                <a:solidFill>
                  <a:schemeClr val="accent2">
                    <a:lumMod val="75000"/>
                  </a:schemeClr>
                </a:solidFill>
              </a:rPr>
              <a:t>2,5%</a:t>
            </a:r>
            <a:endParaRPr lang="de-DE" dirty="0">
              <a:solidFill>
                <a:schemeClr val="accent2">
                  <a:lumMod val="75000"/>
                </a:schemeClr>
              </a:solidFill>
            </a:endParaRPr>
          </a:p>
        </p:txBody>
      </p:sp>
      <p:sp>
        <p:nvSpPr>
          <p:cNvPr id="14" name="Textfeld 13"/>
          <p:cNvSpPr txBox="1"/>
          <p:nvPr/>
        </p:nvSpPr>
        <p:spPr>
          <a:xfrm>
            <a:off x="8053710" y="3240109"/>
            <a:ext cx="646331" cy="369332"/>
          </a:xfrm>
          <a:prstGeom prst="rect">
            <a:avLst/>
          </a:prstGeom>
          <a:noFill/>
        </p:spPr>
        <p:txBody>
          <a:bodyPr wrap="none" rtlCol="0">
            <a:spAutoFit/>
          </a:bodyPr>
          <a:lstStyle/>
          <a:p>
            <a:r>
              <a:rPr lang="de-DE" dirty="0" smtClean="0">
                <a:solidFill>
                  <a:schemeClr val="accent2">
                    <a:lumMod val="75000"/>
                  </a:schemeClr>
                </a:solidFill>
              </a:rPr>
              <a:t>3,5%</a:t>
            </a:r>
            <a:endParaRPr lang="de-DE" dirty="0">
              <a:solidFill>
                <a:schemeClr val="accent2">
                  <a:lumMod val="75000"/>
                </a:schemeClr>
              </a:solidFill>
            </a:endParaRPr>
          </a:p>
        </p:txBody>
      </p:sp>
      <p:sp>
        <p:nvSpPr>
          <p:cNvPr id="15" name="Rechteck 14"/>
          <p:cNvSpPr/>
          <p:nvPr/>
        </p:nvSpPr>
        <p:spPr>
          <a:xfrm>
            <a:off x="0" y="0"/>
            <a:ext cx="9144000" cy="1181443"/>
          </a:xfrm>
          <a:prstGeom prst="rect">
            <a:avLst/>
          </a:prstGeom>
          <a:solidFill>
            <a:schemeClr val="bg1">
              <a:lumMod val="95000"/>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6" name="Titel 1"/>
          <p:cNvSpPr txBox="1">
            <a:spLocks/>
          </p:cNvSpPr>
          <p:nvPr/>
        </p:nvSpPr>
        <p:spPr>
          <a:xfrm>
            <a:off x="0" y="72587"/>
            <a:ext cx="9144000" cy="1091032"/>
          </a:xfrm>
          <a:prstGeom prst="rect">
            <a:avLst/>
          </a:prstGeom>
          <a:noFill/>
        </p:spPr>
        <p:txBody>
          <a:bodyPr vert="horz" lIns="360000" tIns="72000" rIns="360000" bIns="216000" rtlCol="0" anchor="t" anchorCtr="0">
            <a:spAutoFit/>
          </a:bodyPr>
          <a:lstStyle>
            <a:lvl1pPr algn="l" defTabSz="457200" rtl="0" eaLnBrk="1" latinLnBrk="0" hangingPunct="1">
              <a:spcBef>
                <a:spcPct val="0"/>
              </a:spcBef>
              <a:buNone/>
              <a:defRPr sz="2400" b="1" kern="1200" baseline="0">
                <a:solidFill>
                  <a:schemeClr val="tx2"/>
                </a:solidFill>
                <a:latin typeface="+mj-lt"/>
                <a:ea typeface="+mj-ea"/>
                <a:cs typeface="+mj-cs"/>
              </a:defRPr>
            </a:lvl1pPr>
          </a:lstStyle>
          <a:p>
            <a:pPr algn="ctr"/>
            <a:r>
              <a:rPr lang="de-DE" sz="2800" dirty="0" smtClean="0">
                <a:solidFill>
                  <a:schemeClr val="accent1">
                    <a:lumMod val="50000"/>
                  </a:schemeClr>
                </a:solidFill>
              </a:rPr>
              <a:t>PADIS-PE</a:t>
            </a:r>
          </a:p>
          <a:p>
            <a:pPr algn="ctr"/>
            <a:r>
              <a:rPr lang="de-DE" dirty="0" smtClean="0">
                <a:solidFill>
                  <a:srgbClr val="000000"/>
                </a:solidFill>
              </a:rPr>
              <a:t>6 Monate </a:t>
            </a:r>
            <a:r>
              <a:rPr lang="de-DE" b="0" dirty="0" err="1" smtClean="0">
                <a:solidFill>
                  <a:srgbClr val="000000"/>
                </a:solidFill>
              </a:rPr>
              <a:t>vs</a:t>
            </a:r>
            <a:r>
              <a:rPr lang="de-DE" b="0" dirty="0" smtClean="0">
                <a:solidFill>
                  <a:srgbClr val="000000"/>
                </a:solidFill>
              </a:rPr>
              <a:t> </a:t>
            </a:r>
            <a:r>
              <a:rPr lang="de-DE" dirty="0" smtClean="0">
                <a:solidFill>
                  <a:srgbClr val="000000"/>
                </a:solidFill>
              </a:rPr>
              <a:t>2 Jahre </a:t>
            </a:r>
            <a:r>
              <a:rPr lang="de-DE" b="0" dirty="0" smtClean="0">
                <a:solidFill>
                  <a:srgbClr val="000000"/>
                </a:solidFill>
              </a:rPr>
              <a:t>VKA nach 1. idiopathischer LAE</a:t>
            </a:r>
            <a:endParaRPr lang="de-DE" b="0" dirty="0">
              <a:solidFill>
                <a:srgbClr val="000000"/>
              </a:solidFill>
            </a:endParaRPr>
          </a:p>
        </p:txBody>
      </p:sp>
      <p:grpSp>
        <p:nvGrpSpPr>
          <p:cNvPr id="17" name="Gruppierung 16"/>
          <p:cNvGrpSpPr/>
          <p:nvPr/>
        </p:nvGrpSpPr>
        <p:grpSpPr>
          <a:xfrm>
            <a:off x="543413" y="2628511"/>
            <a:ext cx="8175878" cy="1961859"/>
            <a:chOff x="-113396" y="0"/>
            <a:chExt cx="8175878" cy="1961859"/>
          </a:xfrm>
        </p:grpSpPr>
        <p:sp>
          <p:nvSpPr>
            <p:cNvPr id="18" name="Rechteck 17"/>
            <p:cNvSpPr/>
            <p:nvPr/>
          </p:nvSpPr>
          <p:spPr>
            <a:xfrm>
              <a:off x="-113396" y="0"/>
              <a:ext cx="8175878" cy="1961859"/>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9" name="Gruppierung 18"/>
            <p:cNvGrpSpPr/>
            <p:nvPr/>
          </p:nvGrpSpPr>
          <p:grpSpPr>
            <a:xfrm>
              <a:off x="469274" y="407145"/>
              <a:ext cx="7377756" cy="1247416"/>
              <a:chOff x="469274" y="407145"/>
              <a:chExt cx="7377756" cy="1247416"/>
            </a:xfrm>
          </p:grpSpPr>
          <p:sp>
            <p:nvSpPr>
              <p:cNvPr id="20" name="Rechteck 19"/>
              <p:cNvSpPr/>
              <p:nvPr/>
            </p:nvSpPr>
            <p:spPr>
              <a:xfrm>
                <a:off x="1545729" y="657732"/>
                <a:ext cx="3080843" cy="737319"/>
              </a:xfrm>
              <a:prstGeom prst="rect">
                <a:avLst/>
              </a:prstGeom>
              <a:solidFill>
                <a:schemeClr val="bg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dirty="0">
                  <a:solidFill>
                    <a:srgbClr val="008000"/>
                  </a:solidFill>
                  <a:ea typeface="Verdana" pitchFamily="34" charset="0"/>
                  <a:cs typeface="Verdana" pitchFamily="34" charset="0"/>
                </a:endParaRPr>
              </a:p>
            </p:txBody>
          </p:sp>
          <p:sp>
            <p:nvSpPr>
              <p:cNvPr id="21" name="Rechteck 20"/>
              <p:cNvSpPr/>
              <p:nvPr/>
            </p:nvSpPr>
            <p:spPr>
              <a:xfrm>
                <a:off x="469274" y="498978"/>
                <a:ext cx="1367293" cy="997940"/>
              </a:xfrm>
              <a:prstGeom prst="rect">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smtClean="0">
                    <a:solidFill>
                      <a:schemeClr val="tx1"/>
                    </a:solidFill>
                    <a:ea typeface="Verdana" pitchFamily="34" charset="0"/>
                    <a:cs typeface="Verdana" pitchFamily="34" charset="0"/>
                  </a:rPr>
                  <a:t>Intensiviert</a:t>
                </a:r>
              </a:p>
              <a:p>
                <a:pPr algn="ctr">
                  <a:defRPr/>
                </a:pPr>
                <a:r>
                  <a:rPr lang="de-DE" dirty="0" smtClean="0">
                    <a:solidFill>
                      <a:schemeClr val="tx1"/>
                    </a:solidFill>
                    <a:ea typeface="Verdana" pitchFamily="34" charset="0"/>
                    <a:cs typeface="Verdana" pitchFamily="34" charset="0"/>
                  </a:rPr>
                  <a:t>5-21 d</a:t>
                </a:r>
              </a:p>
            </p:txBody>
          </p:sp>
          <p:sp>
            <p:nvSpPr>
              <p:cNvPr id="22" name="Textfeld 21"/>
              <p:cNvSpPr txBox="1"/>
              <p:nvPr/>
            </p:nvSpPr>
            <p:spPr>
              <a:xfrm>
                <a:off x="1916371" y="695541"/>
                <a:ext cx="2556221" cy="369332"/>
              </a:xfrm>
              <a:prstGeom prst="rect">
                <a:avLst/>
              </a:prstGeom>
              <a:noFill/>
            </p:spPr>
            <p:txBody>
              <a:bodyPr wrap="none" rtlCol="0">
                <a:spAutoFit/>
              </a:bodyPr>
              <a:lstStyle/>
              <a:p>
                <a:r>
                  <a:rPr lang="de-DE" dirty="0"/>
                  <a:t>a</a:t>
                </a:r>
                <a:r>
                  <a:rPr lang="de-DE" dirty="0" smtClean="0"/>
                  <a:t>kute Erhaltungstherapie</a:t>
                </a:r>
                <a:endParaRPr lang="de-DE" dirty="0"/>
              </a:p>
            </p:txBody>
          </p:sp>
          <p:sp>
            <p:nvSpPr>
              <p:cNvPr id="23" name="Textfeld 22"/>
              <p:cNvSpPr txBox="1"/>
              <p:nvPr/>
            </p:nvSpPr>
            <p:spPr>
              <a:xfrm>
                <a:off x="2612352" y="995486"/>
                <a:ext cx="1149135" cy="369332"/>
              </a:xfrm>
              <a:prstGeom prst="rect">
                <a:avLst/>
              </a:prstGeom>
              <a:noFill/>
            </p:spPr>
            <p:txBody>
              <a:bodyPr wrap="none" rtlCol="0">
                <a:spAutoFit/>
              </a:bodyPr>
              <a:lstStyle/>
              <a:p>
                <a:r>
                  <a:rPr lang="de-DE" dirty="0" smtClean="0"/>
                  <a:t> 3 Monate</a:t>
                </a:r>
                <a:endParaRPr lang="de-DE" dirty="0"/>
              </a:p>
            </p:txBody>
          </p:sp>
          <p:sp>
            <p:nvSpPr>
              <p:cNvPr id="24" name="Gestreifter Pfeil nach rechts 23"/>
              <p:cNvSpPr/>
              <p:nvPr/>
            </p:nvSpPr>
            <p:spPr>
              <a:xfrm>
                <a:off x="6905839" y="407145"/>
                <a:ext cx="941191" cy="1247416"/>
              </a:xfrm>
              <a:prstGeom prst="stripedRightArrow">
                <a:avLst>
                  <a:gd name="adj1" fmla="val 57388"/>
                  <a:gd name="adj2" fmla="val 50000"/>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echteck 24"/>
              <p:cNvSpPr/>
              <p:nvPr/>
            </p:nvSpPr>
            <p:spPr>
              <a:xfrm>
                <a:off x="4472593" y="657732"/>
                <a:ext cx="2342530" cy="737319"/>
              </a:xfrm>
              <a:prstGeom prst="rect">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dirty="0">
                  <a:solidFill>
                    <a:srgbClr val="008000"/>
                  </a:solidFill>
                  <a:ea typeface="Verdana" pitchFamily="34" charset="0"/>
                  <a:cs typeface="Verdana" pitchFamily="34" charset="0"/>
                </a:endParaRPr>
              </a:p>
            </p:txBody>
          </p:sp>
          <p:sp>
            <p:nvSpPr>
              <p:cNvPr id="26" name="Rectangle 17"/>
              <p:cNvSpPr>
                <a:spLocks noChangeArrowheads="1"/>
              </p:cNvSpPr>
              <p:nvPr/>
            </p:nvSpPr>
            <p:spPr bwMode="auto">
              <a:xfrm>
                <a:off x="4615232" y="711076"/>
                <a:ext cx="2387887" cy="64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p>
                <a:pPr algn="ctr"/>
                <a:r>
                  <a:rPr lang="de-DE" sz="1800" b="1" dirty="0" smtClean="0">
                    <a:solidFill>
                      <a:srgbClr val="FFFFFF"/>
                    </a:solidFill>
                    <a:ea typeface="ＭＳ Ｐゴシック" pitchFamily="34" charset="-128"/>
                    <a:cs typeface="Arial" pitchFamily="34" charset="0"/>
                  </a:rPr>
                  <a:t>Verlängerte </a:t>
                </a:r>
              </a:p>
              <a:p>
                <a:r>
                  <a:rPr lang="de-DE" sz="1800" b="1" dirty="0" smtClean="0">
                    <a:solidFill>
                      <a:srgbClr val="FFFFFF"/>
                    </a:solidFill>
                    <a:ea typeface="ＭＳ Ｐゴシック" pitchFamily="34" charset="-128"/>
                    <a:cs typeface="Arial" pitchFamily="34" charset="0"/>
                  </a:rPr>
                  <a:t>Sekundärprophylaxe</a:t>
                </a:r>
                <a:endParaRPr lang="de-DE" sz="1800" b="1" dirty="0">
                  <a:solidFill>
                    <a:srgbClr val="FFFFFF"/>
                  </a:solidFill>
                  <a:ea typeface="ＭＳ Ｐゴシック" pitchFamily="34" charset="-128"/>
                  <a:cs typeface="Arial" pitchFamily="34" charset="0"/>
                </a:endParaRPr>
              </a:p>
            </p:txBody>
          </p:sp>
          <p:sp>
            <p:nvSpPr>
              <p:cNvPr id="27" name="Textfeld 26"/>
              <p:cNvSpPr txBox="1"/>
              <p:nvPr/>
            </p:nvSpPr>
            <p:spPr>
              <a:xfrm>
                <a:off x="7037139" y="641215"/>
                <a:ext cx="622236" cy="707886"/>
              </a:xfrm>
              <a:prstGeom prst="rect">
                <a:avLst/>
              </a:prstGeom>
              <a:noFill/>
            </p:spPr>
            <p:txBody>
              <a:bodyPr wrap="none" rtlCol="0">
                <a:spAutoFit/>
              </a:bodyPr>
              <a:lstStyle/>
              <a:p>
                <a:r>
                  <a:rPr lang="de-DE" sz="4000" dirty="0" smtClean="0">
                    <a:solidFill>
                      <a:schemeClr val="bg1"/>
                    </a:solidFill>
                  </a:rPr>
                  <a:t>∞</a:t>
                </a:r>
                <a:endParaRPr lang="de-DE" sz="4000" dirty="0">
                  <a:solidFill>
                    <a:schemeClr val="bg1"/>
                  </a:solidFill>
                </a:endParaRPr>
              </a:p>
            </p:txBody>
          </p:sp>
        </p:grpSp>
      </p:grpSp>
      <p:sp>
        <p:nvSpPr>
          <p:cNvPr id="29" name="Textfeld 28"/>
          <p:cNvSpPr txBox="1"/>
          <p:nvPr/>
        </p:nvSpPr>
        <p:spPr>
          <a:xfrm>
            <a:off x="6760096" y="4917123"/>
            <a:ext cx="771891" cy="369332"/>
          </a:xfrm>
          <a:prstGeom prst="rect">
            <a:avLst/>
          </a:prstGeom>
          <a:noFill/>
        </p:spPr>
        <p:txBody>
          <a:bodyPr wrap="none" rtlCol="0">
            <a:spAutoFit/>
          </a:bodyPr>
          <a:lstStyle/>
          <a:p>
            <a:r>
              <a:rPr lang="de-DE" dirty="0" err="1"/>
              <a:t>n</a:t>
            </a:r>
            <a:r>
              <a:rPr lang="de-DE" dirty="0" smtClean="0"/>
              <a:t>=371</a:t>
            </a:r>
            <a:endParaRPr lang="de-DE" dirty="0"/>
          </a:p>
        </p:txBody>
      </p:sp>
    </p:spTree>
    <p:extLst>
      <p:ext uri="{BB962C8B-B14F-4D97-AF65-F5344CB8AC3E}">
        <p14:creationId xmlns:p14="http://schemas.microsoft.com/office/powerpoint/2010/main" val="314980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hteck 50"/>
          <p:cNvSpPr/>
          <p:nvPr/>
        </p:nvSpPr>
        <p:spPr>
          <a:xfrm>
            <a:off x="638019" y="930641"/>
            <a:ext cx="7638666" cy="1697050"/>
          </a:xfrm>
          <a:prstGeom prst="rect">
            <a:avLst/>
          </a:prstGeom>
          <a:solidFill>
            <a:schemeClr val="bg1">
              <a:alpha val="36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Textfeld 23"/>
          <p:cNvSpPr txBox="1"/>
          <p:nvPr/>
        </p:nvSpPr>
        <p:spPr>
          <a:xfrm>
            <a:off x="5992688" y="6052581"/>
            <a:ext cx="1281312" cy="307777"/>
          </a:xfrm>
          <a:prstGeom prst="rect">
            <a:avLst/>
          </a:prstGeom>
          <a:solidFill>
            <a:srgbClr val="FFFFFF"/>
          </a:solidFill>
        </p:spPr>
        <p:txBody>
          <a:bodyPr wrap="square" rtlCol="0">
            <a:spAutoFit/>
          </a:bodyPr>
          <a:lstStyle/>
          <a:p>
            <a:r>
              <a:rPr lang="de-DE" sz="1400" dirty="0" smtClean="0"/>
              <a:t>Monate</a:t>
            </a:r>
            <a:endParaRPr lang="de-DE" sz="1400" dirty="0"/>
          </a:p>
        </p:txBody>
      </p:sp>
      <p:sp>
        <p:nvSpPr>
          <p:cNvPr id="23" name="Textfeld 22"/>
          <p:cNvSpPr txBox="1"/>
          <p:nvPr/>
        </p:nvSpPr>
        <p:spPr>
          <a:xfrm>
            <a:off x="1669228" y="6026244"/>
            <a:ext cx="1281312" cy="307777"/>
          </a:xfrm>
          <a:prstGeom prst="rect">
            <a:avLst/>
          </a:prstGeom>
          <a:solidFill>
            <a:srgbClr val="FFFFFF"/>
          </a:solidFill>
        </p:spPr>
        <p:txBody>
          <a:bodyPr wrap="square" rtlCol="0">
            <a:spAutoFit/>
          </a:bodyPr>
          <a:lstStyle/>
          <a:p>
            <a:r>
              <a:rPr lang="de-DE" sz="1400" dirty="0" smtClean="0"/>
              <a:t>Monate</a:t>
            </a:r>
            <a:endParaRPr lang="de-DE" sz="1400" dirty="0"/>
          </a:p>
        </p:txBody>
      </p:sp>
      <p:grpSp>
        <p:nvGrpSpPr>
          <p:cNvPr id="5" name="Gruppierung 4"/>
          <p:cNvGrpSpPr/>
          <p:nvPr/>
        </p:nvGrpSpPr>
        <p:grpSpPr>
          <a:xfrm>
            <a:off x="372201" y="3377593"/>
            <a:ext cx="8024623" cy="2752234"/>
            <a:chOff x="698460" y="2512849"/>
            <a:chExt cx="6702145" cy="1859793"/>
          </a:xfrm>
        </p:grpSpPr>
        <p:pic>
          <p:nvPicPr>
            <p:cNvPr id="3" name="Bild 2"/>
            <p:cNvPicPr>
              <a:picLocks noChangeAspect="1"/>
            </p:cNvPicPr>
            <p:nvPr/>
          </p:nvPicPr>
          <p:blipFill>
            <a:blip r:embed="rId3"/>
            <a:stretch>
              <a:fillRect/>
            </a:stretch>
          </p:blipFill>
          <p:spPr>
            <a:xfrm>
              <a:off x="4339905" y="2518442"/>
              <a:ext cx="3060700" cy="1854200"/>
            </a:xfrm>
            <a:prstGeom prst="rect">
              <a:avLst/>
            </a:prstGeom>
          </p:spPr>
        </p:pic>
        <p:pic>
          <p:nvPicPr>
            <p:cNvPr id="4" name="Bild 3"/>
            <p:cNvPicPr>
              <a:picLocks noChangeAspect="1"/>
            </p:cNvPicPr>
            <p:nvPr/>
          </p:nvPicPr>
          <p:blipFill>
            <a:blip r:embed="rId4"/>
            <a:stretch>
              <a:fillRect/>
            </a:stretch>
          </p:blipFill>
          <p:spPr>
            <a:xfrm>
              <a:off x="698460" y="2512849"/>
              <a:ext cx="2946400" cy="1854200"/>
            </a:xfrm>
            <a:prstGeom prst="rect">
              <a:avLst/>
            </a:prstGeom>
          </p:spPr>
        </p:pic>
      </p:grpSp>
      <p:sp>
        <p:nvSpPr>
          <p:cNvPr id="6" name="Textfeld 5"/>
          <p:cNvSpPr txBox="1"/>
          <p:nvPr/>
        </p:nvSpPr>
        <p:spPr>
          <a:xfrm>
            <a:off x="638019" y="303635"/>
            <a:ext cx="7878919" cy="400110"/>
          </a:xfrm>
          <a:prstGeom prst="rect">
            <a:avLst/>
          </a:prstGeom>
          <a:noFill/>
        </p:spPr>
        <p:txBody>
          <a:bodyPr wrap="square" rtlCol="0">
            <a:spAutoFit/>
          </a:bodyPr>
          <a:lstStyle/>
          <a:p>
            <a:pPr algn="ctr"/>
            <a:r>
              <a:rPr lang="de-DE" sz="2000" b="1" dirty="0" smtClean="0"/>
              <a:t>AMPLIFY-Ext </a:t>
            </a:r>
            <a:r>
              <a:rPr lang="de-DE" sz="2000" dirty="0" smtClean="0"/>
              <a:t>– </a:t>
            </a:r>
            <a:r>
              <a:rPr lang="de-DE" sz="2000" dirty="0" err="1" smtClean="0"/>
              <a:t>Apixaban</a:t>
            </a:r>
            <a:r>
              <a:rPr lang="de-DE" sz="2000" dirty="0" smtClean="0"/>
              <a:t> zur verlängerten Sekundärprophylaxe</a:t>
            </a:r>
            <a:endParaRPr lang="de-DE" sz="2000" dirty="0"/>
          </a:p>
        </p:txBody>
      </p:sp>
      <p:sp>
        <p:nvSpPr>
          <p:cNvPr id="7" name="Textfeld 6"/>
          <p:cNvSpPr txBox="1"/>
          <p:nvPr/>
        </p:nvSpPr>
        <p:spPr>
          <a:xfrm>
            <a:off x="3576824" y="5125506"/>
            <a:ext cx="646331" cy="369332"/>
          </a:xfrm>
          <a:prstGeom prst="rect">
            <a:avLst/>
          </a:prstGeom>
          <a:noFill/>
        </p:spPr>
        <p:txBody>
          <a:bodyPr wrap="none" rtlCol="0">
            <a:spAutoFit/>
          </a:bodyPr>
          <a:lstStyle/>
          <a:p>
            <a:r>
              <a:rPr lang="de-DE" dirty="0" smtClean="0">
                <a:solidFill>
                  <a:srgbClr val="FF0000"/>
                </a:solidFill>
              </a:rPr>
              <a:t>1,7%</a:t>
            </a:r>
            <a:endParaRPr lang="de-DE" dirty="0">
              <a:solidFill>
                <a:srgbClr val="FF0000"/>
              </a:solidFill>
            </a:endParaRPr>
          </a:p>
        </p:txBody>
      </p:sp>
      <p:sp>
        <p:nvSpPr>
          <p:cNvPr id="8" name="Textfeld 7"/>
          <p:cNvSpPr txBox="1"/>
          <p:nvPr/>
        </p:nvSpPr>
        <p:spPr>
          <a:xfrm>
            <a:off x="3585156" y="5451623"/>
            <a:ext cx="646331" cy="369332"/>
          </a:xfrm>
          <a:prstGeom prst="rect">
            <a:avLst/>
          </a:prstGeom>
          <a:noFill/>
        </p:spPr>
        <p:txBody>
          <a:bodyPr wrap="none" rtlCol="0">
            <a:spAutoFit/>
          </a:bodyPr>
          <a:lstStyle/>
          <a:p>
            <a:r>
              <a:rPr lang="de-DE" dirty="0" smtClean="0">
                <a:solidFill>
                  <a:srgbClr val="3366FF"/>
                </a:solidFill>
              </a:rPr>
              <a:t>1,7%</a:t>
            </a:r>
            <a:endParaRPr lang="de-DE" dirty="0">
              <a:solidFill>
                <a:srgbClr val="3366FF"/>
              </a:solidFill>
            </a:endParaRPr>
          </a:p>
        </p:txBody>
      </p:sp>
      <p:sp>
        <p:nvSpPr>
          <p:cNvPr id="9" name="Textfeld 8"/>
          <p:cNvSpPr txBox="1"/>
          <p:nvPr/>
        </p:nvSpPr>
        <p:spPr>
          <a:xfrm>
            <a:off x="3768613" y="3526993"/>
            <a:ext cx="646331" cy="369332"/>
          </a:xfrm>
          <a:prstGeom prst="rect">
            <a:avLst/>
          </a:prstGeom>
          <a:noFill/>
        </p:spPr>
        <p:txBody>
          <a:bodyPr wrap="none" rtlCol="0">
            <a:spAutoFit/>
          </a:bodyPr>
          <a:lstStyle/>
          <a:p>
            <a:r>
              <a:rPr lang="de-DE" dirty="0" smtClean="0"/>
              <a:t>8,8%</a:t>
            </a:r>
            <a:endParaRPr lang="de-DE" dirty="0"/>
          </a:p>
        </p:txBody>
      </p:sp>
      <p:sp>
        <p:nvSpPr>
          <p:cNvPr id="10" name="Textfeld 9"/>
          <p:cNvSpPr txBox="1"/>
          <p:nvPr/>
        </p:nvSpPr>
        <p:spPr>
          <a:xfrm>
            <a:off x="7798609" y="4485622"/>
            <a:ext cx="646331" cy="369332"/>
          </a:xfrm>
          <a:prstGeom prst="rect">
            <a:avLst/>
          </a:prstGeom>
          <a:noFill/>
        </p:spPr>
        <p:txBody>
          <a:bodyPr wrap="none" rtlCol="0">
            <a:spAutoFit/>
          </a:bodyPr>
          <a:lstStyle/>
          <a:p>
            <a:r>
              <a:rPr lang="de-DE" dirty="0" smtClean="0">
                <a:solidFill>
                  <a:srgbClr val="3366FF"/>
                </a:solidFill>
              </a:rPr>
              <a:t>4,3%</a:t>
            </a:r>
            <a:endParaRPr lang="de-DE" dirty="0">
              <a:solidFill>
                <a:srgbClr val="3366FF"/>
              </a:solidFill>
            </a:endParaRPr>
          </a:p>
        </p:txBody>
      </p:sp>
      <p:sp>
        <p:nvSpPr>
          <p:cNvPr id="11" name="Textfeld 10"/>
          <p:cNvSpPr txBox="1"/>
          <p:nvPr/>
        </p:nvSpPr>
        <p:spPr>
          <a:xfrm>
            <a:off x="7809557" y="4929469"/>
            <a:ext cx="646331" cy="369332"/>
          </a:xfrm>
          <a:prstGeom prst="rect">
            <a:avLst/>
          </a:prstGeom>
          <a:noFill/>
        </p:spPr>
        <p:txBody>
          <a:bodyPr wrap="none" rtlCol="0">
            <a:spAutoFit/>
          </a:bodyPr>
          <a:lstStyle/>
          <a:p>
            <a:r>
              <a:rPr lang="de-DE" dirty="0" smtClean="0">
                <a:solidFill>
                  <a:srgbClr val="FF0000"/>
                </a:solidFill>
              </a:rPr>
              <a:t>3,2%</a:t>
            </a:r>
            <a:endParaRPr lang="de-DE" dirty="0">
              <a:solidFill>
                <a:srgbClr val="FF0000"/>
              </a:solidFill>
            </a:endParaRPr>
          </a:p>
        </p:txBody>
      </p:sp>
      <p:sp>
        <p:nvSpPr>
          <p:cNvPr id="12" name="Textfeld 11"/>
          <p:cNvSpPr txBox="1"/>
          <p:nvPr/>
        </p:nvSpPr>
        <p:spPr>
          <a:xfrm>
            <a:off x="7821079" y="5350019"/>
            <a:ext cx="646331" cy="369332"/>
          </a:xfrm>
          <a:prstGeom prst="rect">
            <a:avLst/>
          </a:prstGeom>
          <a:noFill/>
        </p:spPr>
        <p:txBody>
          <a:bodyPr wrap="none" rtlCol="0">
            <a:spAutoFit/>
          </a:bodyPr>
          <a:lstStyle/>
          <a:p>
            <a:r>
              <a:rPr lang="de-DE" dirty="0" smtClean="0"/>
              <a:t>2,7%</a:t>
            </a:r>
            <a:endParaRPr lang="de-DE" dirty="0"/>
          </a:p>
        </p:txBody>
      </p:sp>
      <p:sp>
        <p:nvSpPr>
          <p:cNvPr id="15" name="Textfeld 14"/>
          <p:cNvSpPr txBox="1"/>
          <p:nvPr/>
        </p:nvSpPr>
        <p:spPr>
          <a:xfrm>
            <a:off x="638019" y="3008261"/>
            <a:ext cx="2871249" cy="369332"/>
          </a:xfrm>
          <a:prstGeom prst="rect">
            <a:avLst/>
          </a:prstGeom>
          <a:noFill/>
        </p:spPr>
        <p:txBody>
          <a:bodyPr wrap="none" rtlCol="0">
            <a:spAutoFit/>
          </a:bodyPr>
          <a:lstStyle/>
          <a:p>
            <a:r>
              <a:rPr lang="de-DE" dirty="0" smtClean="0">
                <a:solidFill>
                  <a:srgbClr val="000090"/>
                </a:solidFill>
              </a:rPr>
              <a:t>VTE-</a:t>
            </a:r>
            <a:r>
              <a:rPr lang="de-DE" dirty="0" err="1" smtClean="0">
                <a:solidFill>
                  <a:srgbClr val="000090"/>
                </a:solidFill>
              </a:rPr>
              <a:t>Rezdiv</a:t>
            </a:r>
            <a:r>
              <a:rPr lang="de-DE" dirty="0" smtClean="0">
                <a:solidFill>
                  <a:srgbClr val="000090"/>
                </a:solidFill>
              </a:rPr>
              <a:t> oder VTE </a:t>
            </a:r>
            <a:r>
              <a:rPr lang="de-DE" dirty="0" err="1" smtClean="0">
                <a:solidFill>
                  <a:srgbClr val="000090"/>
                </a:solidFill>
              </a:rPr>
              <a:t>ass</a:t>
            </a:r>
            <a:r>
              <a:rPr lang="de-DE" dirty="0" smtClean="0">
                <a:solidFill>
                  <a:srgbClr val="000090"/>
                </a:solidFill>
              </a:rPr>
              <a:t> Tod</a:t>
            </a:r>
            <a:endParaRPr lang="de-DE" dirty="0">
              <a:solidFill>
                <a:srgbClr val="000090"/>
              </a:solidFill>
            </a:endParaRPr>
          </a:p>
        </p:txBody>
      </p:sp>
      <p:sp>
        <p:nvSpPr>
          <p:cNvPr id="16" name="Textfeld 15"/>
          <p:cNvSpPr txBox="1"/>
          <p:nvPr/>
        </p:nvSpPr>
        <p:spPr>
          <a:xfrm>
            <a:off x="4844924" y="3030740"/>
            <a:ext cx="3431761" cy="369332"/>
          </a:xfrm>
          <a:prstGeom prst="rect">
            <a:avLst/>
          </a:prstGeom>
          <a:noFill/>
        </p:spPr>
        <p:txBody>
          <a:bodyPr wrap="none" rtlCol="0">
            <a:spAutoFit/>
          </a:bodyPr>
          <a:lstStyle/>
          <a:p>
            <a:r>
              <a:rPr lang="de-DE" dirty="0" err="1">
                <a:solidFill>
                  <a:srgbClr val="000090"/>
                </a:solidFill>
              </a:rPr>
              <a:t>m</a:t>
            </a:r>
            <a:r>
              <a:rPr lang="de-DE" dirty="0" err="1" smtClean="0">
                <a:solidFill>
                  <a:srgbClr val="000090"/>
                </a:solidFill>
              </a:rPr>
              <a:t>ajor</a:t>
            </a:r>
            <a:r>
              <a:rPr lang="de-DE" dirty="0" smtClean="0">
                <a:solidFill>
                  <a:srgbClr val="000090"/>
                </a:solidFill>
              </a:rPr>
              <a:t> Blutung und CR-NM Blutung</a:t>
            </a:r>
            <a:endParaRPr lang="de-DE" dirty="0">
              <a:solidFill>
                <a:srgbClr val="000090"/>
              </a:solidFill>
            </a:endParaRPr>
          </a:p>
        </p:txBody>
      </p:sp>
      <p:sp>
        <p:nvSpPr>
          <p:cNvPr id="19" name="Textfeld 18"/>
          <p:cNvSpPr txBox="1"/>
          <p:nvPr/>
        </p:nvSpPr>
        <p:spPr>
          <a:xfrm>
            <a:off x="6849025" y="6373805"/>
            <a:ext cx="2194130" cy="338554"/>
          </a:xfrm>
          <a:prstGeom prst="rect">
            <a:avLst/>
          </a:prstGeom>
          <a:noFill/>
        </p:spPr>
        <p:txBody>
          <a:bodyPr wrap="none" rtlCol="0">
            <a:spAutoFit/>
          </a:bodyPr>
          <a:lstStyle/>
          <a:p>
            <a:r>
              <a:rPr lang="de-DE" sz="1600" dirty="0" smtClean="0">
                <a:cs typeface="Arial"/>
              </a:rPr>
              <a:t>Agnelli et al. NEJM 2013</a:t>
            </a:r>
            <a:endParaRPr lang="de-DE" sz="1600" dirty="0">
              <a:cs typeface="Arial"/>
            </a:endParaRPr>
          </a:p>
        </p:txBody>
      </p:sp>
      <p:sp>
        <p:nvSpPr>
          <p:cNvPr id="20" name="Textfeld 19"/>
          <p:cNvSpPr txBox="1"/>
          <p:nvPr/>
        </p:nvSpPr>
        <p:spPr>
          <a:xfrm>
            <a:off x="7171367" y="1644959"/>
            <a:ext cx="888885" cy="369332"/>
          </a:xfrm>
          <a:prstGeom prst="rect">
            <a:avLst/>
          </a:prstGeom>
          <a:noFill/>
        </p:spPr>
        <p:txBody>
          <a:bodyPr wrap="none" rtlCol="0">
            <a:spAutoFit/>
          </a:bodyPr>
          <a:lstStyle/>
          <a:p>
            <a:r>
              <a:rPr lang="de-DE" dirty="0" err="1"/>
              <a:t>n</a:t>
            </a:r>
            <a:r>
              <a:rPr lang="de-DE" dirty="0" smtClean="0"/>
              <a:t>=2486</a:t>
            </a:r>
            <a:endParaRPr lang="de-DE" dirty="0"/>
          </a:p>
        </p:txBody>
      </p:sp>
      <p:sp>
        <p:nvSpPr>
          <p:cNvPr id="21" name="Textfeld 20"/>
          <p:cNvSpPr txBox="1"/>
          <p:nvPr/>
        </p:nvSpPr>
        <p:spPr>
          <a:xfrm rot="16200000">
            <a:off x="-1095880" y="4449377"/>
            <a:ext cx="2663296" cy="307777"/>
          </a:xfrm>
          <a:prstGeom prst="rect">
            <a:avLst/>
          </a:prstGeom>
          <a:solidFill>
            <a:srgbClr val="FFFFFF"/>
          </a:solidFill>
        </p:spPr>
        <p:txBody>
          <a:bodyPr wrap="square" rtlCol="0">
            <a:spAutoFit/>
          </a:bodyPr>
          <a:lstStyle/>
          <a:p>
            <a:pPr algn="ctr"/>
            <a:r>
              <a:rPr lang="de-DE" sz="1400" dirty="0" smtClean="0"/>
              <a:t>Kumulative Event Rate [%]</a:t>
            </a:r>
          </a:p>
        </p:txBody>
      </p:sp>
      <p:sp>
        <p:nvSpPr>
          <p:cNvPr id="22" name="Textfeld 21"/>
          <p:cNvSpPr txBox="1"/>
          <p:nvPr/>
        </p:nvSpPr>
        <p:spPr>
          <a:xfrm rot="16200000">
            <a:off x="3225620" y="4444408"/>
            <a:ext cx="2663296" cy="307777"/>
          </a:xfrm>
          <a:prstGeom prst="rect">
            <a:avLst/>
          </a:prstGeom>
          <a:solidFill>
            <a:srgbClr val="FFFFFF"/>
          </a:solidFill>
        </p:spPr>
        <p:txBody>
          <a:bodyPr wrap="square" rtlCol="0">
            <a:spAutoFit/>
          </a:bodyPr>
          <a:lstStyle/>
          <a:p>
            <a:pPr algn="ctr"/>
            <a:r>
              <a:rPr lang="de-DE" sz="1400" dirty="0" smtClean="0"/>
              <a:t>Kumulative Event Rate [%]</a:t>
            </a:r>
          </a:p>
        </p:txBody>
      </p:sp>
      <p:sp>
        <p:nvSpPr>
          <p:cNvPr id="25" name="Textfeld 24"/>
          <p:cNvSpPr txBox="1"/>
          <p:nvPr/>
        </p:nvSpPr>
        <p:spPr>
          <a:xfrm>
            <a:off x="854796" y="1379541"/>
            <a:ext cx="1954466" cy="830997"/>
          </a:xfrm>
          <a:prstGeom prst="rect">
            <a:avLst/>
          </a:prstGeom>
          <a:solidFill>
            <a:schemeClr val="accent2">
              <a:lumMod val="20000"/>
              <a:lumOff val="80000"/>
            </a:schemeClr>
          </a:solidFill>
        </p:spPr>
        <p:txBody>
          <a:bodyPr wrap="none" rtlCol="0">
            <a:spAutoFit/>
          </a:bodyPr>
          <a:lstStyle/>
          <a:p>
            <a:pPr algn="ctr"/>
            <a:r>
              <a:rPr lang="de-DE" sz="1600" i="1" dirty="0" err="1">
                <a:latin typeface="Arial Narrow"/>
                <a:cs typeface="Arial Narrow"/>
              </a:rPr>
              <a:t>p</a:t>
            </a:r>
            <a:r>
              <a:rPr lang="de-DE" sz="1600" i="1" dirty="0" err="1" smtClean="0">
                <a:latin typeface="Arial Narrow"/>
                <a:cs typeface="Arial Narrow"/>
              </a:rPr>
              <a:t>rox</a:t>
            </a:r>
            <a:r>
              <a:rPr lang="de-DE" sz="1600" i="1" dirty="0" smtClean="0">
                <a:latin typeface="Arial Narrow"/>
                <a:cs typeface="Arial Narrow"/>
              </a:rPr>
              <a:t> idiopathische VTE</a:t>
            </a:r>
          </a:p>
          <a:p>
            <a:pPr algn="ctr"/>
            <a:r>
              <a:rPr lang="de-DE" sz="1600" i="1" dirty="0" smtClean="0">
                <a:latin typeface="Arial Narrow"/>
                <a:cs typeface="Arial Narrow"/>
              </a:rPr>
              <a:t> mit Unklarheit über</a:t>
            </a:r>
          </a:p>
          <a:p>
            <a:pPr algn="ctr"/>
            <a:r>
              <a:rPr lang="de-DE" sz="1600" i="1" dirty="0" smtClean="0">
                <a:latin typeface="Arial Narrow"/>
                <a:cs typeface="Arial Narrow"/>
              </a:rPr>
              <a:t>Therapiefortführung</a:t>
            </a:r>
            <a:endParaRPr lang="de-DE" sz="1600" i="1" dirty="0">
              <a:latin typeface="Arial Narrow"/>
              <a:cs typeface="Arial Narrow"/>
            </a:endParaRPr>
          </a:p>
        </p:txBody>
      </p:sp>
      <p:cxnSp>
        <p:nvCxnSpPr>
          <p:cNvPr id="27" name="Gerade Verbindung 26"/>
          <p:cNvCxnSpPr>
            <a:stCxn id="25" idx="3"/>
          </p:cNvCxnSpPr>
          <p:nvPr/>
        </p:nvCxnSpPr>
        <p:spPr>
          <a:xfrm>
            <a:off x="2809262" y="1795040"/>
            <a:ext cx="54922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8" name="Textfeld 27"/>
          <p:cNvSpPr txBox="1"/>
          <p:nvPr/>
        </p:nvSpPr>
        <p:spPr>
          <a:xfrm>
            <a:off x="2733398" y="1490735"/>
            <a:ext cx="724765" cy="646331"/>
          </a:xfrm>
          <a:prstGeom prst="rect">
            <a:avLst/>
          </a:prstGeom>
          <a:noFill/>
        </p:spPr>
        <p:txBody>
          <a:bodyPr wrap="none" rtlCol="0">
            <a:spAutoFit/>
          </a:bodyPr>
          <a:lstStyle/>
          <a:p>
            <a:pPr algn="ctr"/>
            <a:r>
              <a:rPr lang="de-DE" sz="1400" dirty="0" smtClean="0">
                <a:latin typeface="Arial Narrow"/>
                <a:cs typeface="Arial Narrow"/>
              </a:rPr>
              <a:t>VKA</a:t>
            </a:r>
          </a:p>
          <a:p>
            <a:pPr algn="ctr"/>
            <a:endParaRPr lang="de-DE" sz="800" dirty="0" smtClean="0">
              <a:latin typeface="Arial Narrow"/>
              <a:cs typeface="Arial Narrow"/>
            </a:endParaRPr>
          </a:p>
          <a:p>
            <a:pPr algn="ctr"/>
            <a:r>
              <a:rPr lang="de-DE" sz="1400" dirty="0" smtClean="0">
                <a:latin typeface="Arial Narrow"/>
                <a:cs typeface="Arial Narrow"/>
              </a:rPr>
              <a:t>6-12 Mo</a:t>
            </a:r>
            <a:endParaRPr lang="de-DE" sz="1400" dirty="0">
              <a:latin typeface="Arial Narrow"/>
              <a:cs typeface="Arial Narrow"/>
            </a:endParaRPr>
          </a:p>
        </p:txBody>
      </p:sp>
      <p:sp>
        <p:nvSpPr>
          <p:cNvPr id="29" name="Textfeld 28"/>
          <p:cNvSpPr txBox="1"/>
          <p:nvPr/>
        </p:nvSpPr>
        <p:spPr>
          <a:xfrm>
            <a:off x="3207251" y="1281004"/>
            <a:ext cx="785597" cy="1200329"/>
          </a:xfrm>
          <a:prstGeom prst="rect">
            <a:avLst/>
          </a:prstGeom>
          <a:noFill/>
        </p:spPr>
        <p:txBody>
          <a:bodyPr wrap="square" rtlCol="0">
            <a:spAutoFit/>
          </a:bodyPr>
          <a:lstStyle/>
          <a:p>
            <a:r>
              <a:rPr lang="de-DE" sz="7200" dirty="0" smtClean="0"/>
              <a:t>®</a:t>
            </a:r>
            <a:endParaRPr lang="de-DE" sz="7200" dirty="0"/>
          </a:p>
        </p:txBody>
      </p:sp>
      <p:cxnSp>
        <p:nvCxnSpPr>
          <p:cNvPr id="31" name="Gerade Verbindung 30"/>
          <p:cNvCxnSpPr/>
          <p:nvPr/>
        </p:nvCxnSpPr>
        <p:spPr>
          <a:xfrm flipV="1">
            <a:off x="3656519" y="1390490"/>
            <a:ext cx="257825" cy="27371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4" name="Textfeld 33"/>
          <p:cNvSpPr txBox="1"/>
          <p:nvPr/>
        </p:nvSpPr>
        <p:spPr>
          <a:xfrm>
            <a:off x="4274633" y="1084783"/>
            <a:ext cx="926155" cy="338554"/>
          </a:xfrm>
          <a:prstGeom prst="rect">
            <a:avLst/>
          </a:prstGeom>
          <a:noFill/>
        </p:spPr>
        <p:txBody>
          <a:bodyPr wrap="none" rtlCol="0">
            <a:spAutoFit/>
          </a:bodyPr>
          <a:lstStyle/>
          <a:p>
            <a:r>
              <a:rPr lang="de-DE" sz="1600" dirty="0" smtClean="0">
                <a:latin typeface="Arial"/>
                <a:cs typeface="Arial"/>
              </a:rPr>
              <a:t>Placebo</a:t>
            </a:r>
            <a:endParaRPr lang="de-DE" sz="1600" dirty="0">
              <a:latin typeface="Arial"/>
              <a:cs typeface="Arial"/>
            </a:endParaRPr>
          </a:p>
        </p:txBody>
      </p:sp>
      <p:cxnSp>
        <p:nvCxnSpPr>
          <p:cNvPr id="38" name="Gerade Verbindung 37"/>
          <p:cNvCxnSpPr/>
          <p:nvPr/>
        </p:nvCxnSpPr>
        <p:spPr>
          <a:xfrm>
            <a:off x="3656519" y="1894130"/>
            <a:ext cx="279721" cy="14233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0" name="Gerade Verbindung 39"/>
          <p:cNvCxnSpPr/>
          <p:nvPr/>
        </p:nvCxnSpPr>
        <p:spPr>
          <a:xfrm>
            <a:off x="3934601" y="2036463"/>
            <a:ext cx="162492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1" name="Textfeld 40"/>
          <p:cNvSpPr txBox="1"/>
          <p:nvPr/>
        </p:nvSpPr>
        <p:spPr>
          <a:xfrm>
            <a:off x="3843621" y="1713906"/>
            <a:ext cx="1941257" cy="338554"/>
          </a:xfrm>
          <a:prstGeom prst="rect">
            <a:avLst/>
          </a:prstGeom>
          <a:noFill/>
        </p:spPr>
        <p:txBody>
          <a:bodyPr wrap="none" rtlCol="0">
            <a:spAutoFit/>
          </a:bodyPr>
          <a:lstStyle/>
          <a:p>
            <a:r>
              <a:rPr lang="de-DE" sz="1600" dirty="0" err="1" smtClean="0">
                <a:solidFill>
                  <a:srgbClr val="FF0000"/>
                </a:solidFill>
                <a:latin typeface="Arial"/>
                <a:cs typeface="Arial"/>
              </a:rPr>
              <a:t>Apixaban</a:t>
            </a:r>
            <a:r>
              <a:rPr lang="de-DE" sz="1600" dirty="0" smtClean="0">
                <a:solidFill>
                  <a:srgbClr val="FF0000"/>
                </a:solidFill>
                <a:latin typeface="Arial"/>
                <a:cs typeface="Arial"/>
              </a:rPr>
              <a:t> 2x2,5 mg</a:t>
            </a:r>
            <a:endParaRPr lang="de-DE" sz="1600" dirty="0">
              <a:solidFill>
                <a:srgbClr val="FF0000"/>
              </a:solidFill>
              <a:latin typeface="Arial"/>
              <a:cs typeface="Arial"/>
            </a:endParaRPr>
          </a:p>
        </p:txBody>
      </p:sp>
      <p:cxnSp>
        <p:nvCxnSpPr>
          <p:cNvPr id="45" name="Gerade Verbindung 44"/>
          <p:cNvCxnSpPr/>
          <p:nvPr/>
        </p:nvCxnSpPr>
        <p:spPr>
          <a:xfrm>
            <a:off x="3914344" y="1400557"/>
            <a:ext cx="162492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Gerade Verbindung 45"/>
          <p:cNvCxnSpPr/>
          <p:nvPr/>
        </p:nvCxnSpPr>
        <p:spPr>
          <a:xfrm>
            <a:off x="3955625" y="2374996"/>
            <a:ext cx="162492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47" name="Textfeld 46"/>
          <p:cNvSpPr txBox="1"/>
          <p:nvPr/>
        </p:nvSpPr>
        <p:spPr>
          <a:xfrm>
            <a:off x="3870458" y="2047388"/>
            <a:ext cx="1770136" cy="338554"/>
          </a:xfrm>
          <a:prstGeom prst="rect">
            <a:avLst/>
          </a:prstGeom>
          <a:noFill/>
        </p:spPr>
        <p:txBody>
          <a:bodyPr wrap="none" rtlCol="0">
            <a:spAutoFit/>
          </a:bodyPr>
          <a:lstStyle/>
          <a:p>
            <a:r>
              <a:rPr lang="de-DE" sz="1600" dirty="0" err="1" smtClean="0">
                <a:solidFill>
                  <a:srgbClr val="3366FF"/>
                </a:solidFill>
                <a:latin typeface="Arial"/>
                <a:cs typeface="Arial"/>
              </a:rPr>
              <a:t>Apixaban</a:t>
            </a:r>
            <a:r>
              <a:rPr lang="de-DE" sz="1600" dirty="0" smtClean="0">
                <a:solidFill>
                  <a:srgbClr val="3366FF"/>
                </a:solidFill>
                <a:latin typeface="Arial"/>
                <a:cs typeface="Arial"/>
              </a:rPr>
              <a:t> 2x5 mg</a:t>
            </a:r>
            <a:endParaRPr lang="de-DE" sz="1600" dirty="0">
              <a:solidFill>
                <a:srgbClr val="3366FF"/>
              </a:solidFill>
              <a:latin typeface="Arial"/>
              <a:cs typeface="Arial"/>
            </a:endParaRPr>
          </a:p>
        </p:txBody>
      </p:sp>
      <p:cxnSp>
        <p:nvCxnSpPr>
          <p:cNvPr id="49" name="Gerade Verbindung 48"/>
          <p:cNvCxnSpPr/>
          <p:nvPr/>
        </p:nvCxnSpPr>
        <p:spPr>
          <a:xfrm>
            <a:off x="3656519" y="1894130"/>
            <a:ext cx="307530" cy="480866"/>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50" name="Textfeld 49"/>
          <p:cNvSpPr txBox="1"/>
          <p:nvPr/>
        </p:nvSpPr>
        <p:spPr>
          <a:xfrm>
            <a:off x="5833008" y="1663326"/>
            <a:ext cx="1019314" cy="338554"/>
          </a:xfrm>
          <a:prstGeom prst="rect">
            <a:avLst/>
          </a:prstGeom>
          <a:noFill/>
        </p:spPr>
        <p:txBody>
          <a:bodyPr wrap="none" rtlCol="0">
            <a:spAutoFit/>
          </a:bodyPr>
          <a:lstStyle/>
          <a:p>
            <a:pPr algn="ctr"/>
            <a:r>
              <a:rPr lang="de-DE" sz="1600" i="1" dirty="0" smtClean="0">
                <a:latin typeface="Arial Narrow"/>
                <a:cs typeface="Arial Narrow"/>
              </a:rPr>
              <a:t>12 Monate</a:t>
            </a:r>
            <a:endParaRPr lang="de-DE" sz="1600" i="1" dirty="0">
              <a:latin typeface="Arial Narrow"/>
              <a:cs typeface="Arial Narrow"/>
            </a:endParaRPr>
          </a:p>
        </p:txBody>
      </p:sp>
      <p:sp>
        <p:nvSpPr>
          <p:cNvPr id="2" name="Textfeld 1"/>
          <p:cNvSpPr txBox="1"/>
          <p:nvPr/>
        </p:nvSpPr>
        <p:spPr>
          <a:xfrm>
            <a:off x="829874" y="3345268"/>
            <a:ext cx="937364" cy="369332"/>
          </a:xfrm>
          <a:prstGeom prst="rect">
            <a:avLst/>
          </a:prstGeom>
          <a:noFill/>
        </p:spPr>
        <p:txBody>
          <a:bodyPr wrap="none" rtlCol="0">
            <a:spAutoFit/>
          </a:bodyPr>
          <a:lstStyle/>
          <a:p>
            <a:r>
              <a:rPr lang="de-DE" i="1" dirty="0" smtClean="0">
                <a:solidFill>
                  <a:srgbClr val="000090"/>
                </a:solidFill>
              </a:rPr>
              <a:t>NNT 14</a:t>
            </a:r>
            <a:endParaRPr lang="de-DE" i="1" dirty="0">
              <a:solidFill>
                <a:srgbClr val="000090"/>
              </a:solidFill>
            </a:endParaRPr>
          </a:p>
        </p:txBody>
      </p:sp>
    </p:spTree>
    <p:extLst>
      <p:ext uri="{BB962C8B-B14F-4D97-AF65-F5344CB8AC3E}">
        <p14:creationId xmlns:p14="http://schemas.microsoft.com/office/powerpoint/2010/main" val="36998628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Bild 31"/>
          <p:cNvPicPr>
            <a:picLocks noChangeAspect="1"/>
          </p:cNvPicPr>
          <p:nvPr/>
        </p:nvPicPr>
        <p:blipFill>
          <a:blip r:embed="rId2"/>
          <a:stretch>
            <a:fillRect/>
          </a:stretch>
        </p:blipFill>
        <p:spPr>
          <a:xfrm>
            <a:off x="263777" y="2811633"/>
            <a:ext cx="4648048" cy="3844140"/>
          </a:xfrm>
          <a:prstGeom prst="rect">
            <a:avLst/>
          </a:prstGeom>
        </p:spPr>
      </p:pic>
      <p:sp>
        <p:nvSpPr>
          <p:cNvPr id="3" name="Textfeld 2"/>
          <p:cNvSpPr txBox="1"/>
          <p:nvPr/>
        </p:nvSpPr>
        <p:spPr>
          <a:xfrm>
            <a:off x="1328876" y="1223321"/>
            <a:ext cx="1978226" cy="584776"/>
          </a:xfrm>
          <a:prstGeom prst="rect">
            <a:avLst/>
          </a:prstGeom>
          <a:noFill/>
        </p:spPr>
        <p:txBody>
          <a:bodyPr wrap="none" rtlCol="0">
            <a:spAutoFit/>
          </a:bodyPr>
          <a:lstStyle/>
          <a:p>
            <a:pPr algn="ctr"/>
            <a:r>
              <a:rPr lang="de-DE" sz="1600" dirty="0" smtClean="0"/>
              <a:t>1. </a:t>
            </a:r>
            <a:r>
              <a:rPr lang="de-DE" sz="1600" dirty="0" err="1" smtClean="0"/>
              <a:t>prox</a:t>
            </a:r>
            <a:r>
              <a:rPr lang="de-DE" sz="1600" dirty="0" smtClean="0"/>
              <a:t>. idiopathische</a:t>
            </a:r>
          </a:p>
          <a:p>
            <a:pPr algn="ctr"/>
            <a:r>
              <a:rPr lang="de-DE" sz="1600" dirty="0" smtClean="0"/>
              <a:t> VTE</a:t>
            </a:r>
            <a:endParaRPr lang="de-DE" sz="1600" dirty="0"/>
          </a:p>
        </p:txBody>
      </p:sp>
      <p:cxnSp>
        <p:nvCxnSpPr>
          <p:cNvPr id="5" name="Gerade Verbindung mit Pfeil 4"/>
          <p:cNvCxnSpPr/>
          <p:nvPr/>
        </p:nvCxnSpPr>
        <p:spPr>
          <a:xfrm>
            <a:off x="3547060" y="1532810"/>
            <a:ext cx="44885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Textfeld 5"/>
          <p:cNvSpPr txBox="1"/>
          <p:nvPr/>
        </p:nvSpPr>
        <p:spPr>
          <a:xfrm>
            <a:off x="4183944" y="1209644"/>
            <a:ext cx="1266392" cy="584776"/>
          </a:xfrm>
          <a:prstGeom prst="rect">
            <a:avLst/>
          </a:prstGeom>
          <a:noFill/>
        </p:spPr>
        <p:txBody>
          <a:bodyPr wrap="none" rtlCol="0">
            <a:spAutoFit/>
          </a:bodyPr>
          <a:lstStyle/>
          <a:p>
            <a:pPr algn="ctr"/>
            <a:r>
              <a:rPr lang="de-DE" sz="1600" dirty="0" smtClean="0"/>
              <a:t>3-18 Monate</a:t>
            </a:r>
          </a:p>
          <a:p>
            <a:pPr algn="ctr"/>
            <a:r>
              <a:rPr lang="de-DE" sz="1600" dirty="0" err="1" smtClean="0"/>
              <a:t>Warfarin</a:t>
            </a:r>
            <a:endParaRPr lang="de-DE" sz="1600" dirty="0"/>
          </a:p>
        </p:txBody>
      </p:sp>
      <p:cxnSp>
        <p:nvCxnSpPr>
          <p:cNvPr id="8" name="Gerade Verbindung mit Pfeil 7"/>
          <p:cNvCxnSpPr/>
          <p:nvPr/>
        </p:nvCxnSpPr>
        <p:spPr>
          <a:xfrm flipV="1">
            <a:off x="5616160" y="1094861"/>
            <a:ext cx="602120" cy="35035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9" name="Gerade Verbindung mit Pfeil 8"/>
          <p:cNvCxnSpPr/>
          <p:nvPr/>
        </p:nvCxnSpPr>
        <p:spPr>
          <a:xfrm>
            <a:off x="5605212" y="1597620"/>
            <a:ext cx="602120" cy="35035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0" name="Textfeld 9"/>
          <p:cNvSpPr txBox="1"/>
          <p:nvPr/>
        </p:nvSpPr>
        <p:spPr>
          <a:xfrm>
            <a:off x="6349650" y="1763313"/>
            <a:ext cx="840895" cy="338554"/>
          </a:xfrm>
          <a:prstGeom prst="rect">
            <a:avLst/>
          </a:prstGeom>
          <a:noFill/>
        </p:spPr>
        <p:txBody>
          <a:bodyPr wrap="none" rtlCol="0">
            <a:spAutoFit/>
          </a:bodyPr>
          <a:lstStyle/>
          <a:p>
            <a:r>
              <a:rPr lang="de-DE" sz="1600" dirty="0" smtClean="0"/>
              <a:t>Placebo</a:t>
            </a:r>
            <a:endParaRPr lang="de-DE" sz="1600" dirty="0"/>
          </a:p>
        </p:txBody>
      </p:sp>
      <p:sp>
        <p:nvSpPr>
          <p:cNvPr id="11" name="Textfeld 10"/>
          <p:cNvSpPr txBox="1"/>
          <p:nvPr/>
        </p:nvSpPr>
        <p:spPr>
          <a:xfrm>
            <a:off x="6349650" y="910195"/>
            <a:ext cx="1493418" cy="584776"/>
          </a:xfrm>
          <a:prstGeom prst="rect">
            <a:avLst/>
          </a:prstGeom>
          <a:noFill/>
        </p:spPr>
        <p:txBody>
          <a:bodyPr wrap="none" rtlCol="0">
            <a:spAutoFit/>
          </a:bodyPr>
          <a:lstStyle/>
          <a:p>
            <a:r>
              <a:rPr lang="de-DE" sz="1600" dirty="0" smtClean="0"/>
              <a:t>ASS 100 mg/die</a:t>
            </a:r>
          </a:p>
          <a:p>
            <a:endParaRPr lang="de-DE" sz="1600" dirty="0"/>
          </a:p>
        </p:txBody>
      </p:sp>
      <p:sp>
        <p:nvSpPr>
          <p:cNvPr id="12" name="Pfeil nach rechts 11"/>
          <p:cNvSpPr/>
          <p:nvPr/>
        </p:nvSpPr>
        <p:spPr>
          <a:xfrm>
            <a:off x="6459126" y="1279527"/>
            <a:ext cx="1412243" cy="483786"/>
          </a:xfrm>
          <a:prstGeom prst="rightArrow">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p>
        </p:txBody>
      </p:sp>
      <p:sp>
        <p:nvSpPr>
          <p:cNvPr id="16" name="Textfeld 15"/>
          <p:cNvSpPr txBox="1"/>
          <p:nvPr/>
        </p:nvSpPr>
        <p:spPr>
          <a:xfrm>
            <a:off x="6400431" y="2160040"/>
            <a:ext cx="1326593" cy="584776"/>
          </a:xfrm>
          <a:prstGeom prst="rect">
            <a:avLst/>
          </a:prstGeom>
          <a:noFill/>
          <a:ln>
            <a:solidFill>
              <a:srgbClr val="7F7F7F"/>
            </a:solidFill>
          </a:ln>
        </p:spPr>
        <p:txBody>
          <a:bodyPr wrap="none" rtlCol="0">
            <a:spAutoFit/>
          </a:bodyPr>
          <a:lstStyle/>
          <a:p>
            <a:r>
              <a:rPr lang="de-DE" sz="1600" i="1" dirty="0" smtClean="0"/>
              <a:t>WARFASA 2a</a:t>
            </a:r>
          </a:p>
          <a:p>
            <a:r>
              <a:rPr lang="de-DE" sz="1600" i="1" dirty="0" smtClean="0"/>
              <a:t>ASPIRE 4a</a:t>
            </a:r>
            <a:endParaRPr lang="de-DE" sz="1600" i="1" dirty="0"/>
          </a:p>
        </p:txBody>
      </p:sp>
      <p:sp>
        <p:nvSpPr>
          <p:cNvPr id="17" name="Textfeld 16"/>
          <p:cNvSpPr txBox="1"/>
          <p:nvPr/>
        </p:nvSpPr>
        <p:spPr>
          <a:xfrm>
            <a:off x="0" y="0"/>
            <a:ext cx="9174354" cy="954107"/>
          </a:xfrm>
          <a:prstGeom prst="rect">
            <a:avLst/>
          </a:prstGeom>
          <a:solidFill>
            <a:schemeClr val="bg1">
              <a:lumMod val="85000"/>
              <a:alpha val="14000"/>
            </a:schemeClr>
          </a:solidFill>
        </p:spPr>
        <p:txBody>
          <a:bodyPr wrap="square" rtlCol="0">
            <a:spAutoFit/>
          </a:bodyPr>
          <a:lstStyle/>
          <a:p>
            <a:pPr algn="ctr"/>
            <a:endParaRPr lang="de-DE" sz="800" dirty="0" smtClean="0"/>
          </a:p>
          <a:p>
            <a:pPr algn="ctr"/>
            <a:r>
              <a:rPr lang="de-DE" sz="2000" dirty="0" smtClean="0"/>
              <a:t>ASS zur verlängerten VTE Sekundärprophylaxe </a:t>
            </a:r>
            <a:r>
              <a:rPr lang="de-DE" dirty="0" smtClean="0"/>
              <a:t>– </a:t>
            </a:r>
          </a:p>
          <a:p>
            <a:pPr algn="ctr"/>
            <a:r>
              <a:rPr lang="de-DE" sz="2000" b="1" dirty="0" smtClean="0">
                <a:solidFill>
                  <a:srgbClr val="FF0000"/>
                </a:solidFill>
              </a:rPr>
              <a:t>INSPIRE </a:t>
            </a:r>
            <a:r>
              <a:rPr lang="de-DE" sz="2000" b="1" dirty="0" err="1" smtClean="0">
                <a:solidFill>
                  <a:srgbClr val="FF0000"/>
                </a:solidFill>
              </a:rPr>
              <a:t>Collaboration</a:t>
            </a:r>
            <a:endParaRPr lang="de-DE" sz="2000" b="1" dirty="0" smtClean="0">
              <a:solidFill>
                <a:srgbClr val="FF0000"/>
              </a:solidFill>
            </a:endParaRPr>
          </a:p>
          <a:p>
            <a:pPr algn="ctr"/>
            <a:endParaRPr lang="de-DE" sz="800" b="1" dirty="0"/>
          </a:p>
        </p:txBody>
      </p:sp>
      <p:sp>
        <p:nvSpPr>
          <p:cNvPr id="22" name="Textfeld 21"/>
          <p:cNvSpPr txBox="1"/>
          <p:nvPr/>
        </p:nvSpPr>
        <p:spPr>
          <a:xfrm>
            <a:off x="4823168" y="4811508"/>
            <a:ext cx="889987" cy="369332"/>
          </a:xfrm>
          <a:prstGeom prst="rect">
            <a:avLst/>
          </a:prstGeom>
          <a:noFill/>
        </p:spPr>
        <p:txBody>
          <a:bodyPr wrap="none" rtlCol="0">
            <a:spAutoFit/>
          </a:bodyPr>
          <a:lstStyle/>
          <a:p>
            <a:r>
              <a:rPr lang="de-DE" dirty="0" smtClean="0">
                <a:solidFill>
                  <a:srgbClr val="FF0000"/>
                </a:solidFill>
              </a:rPr>
              <a:t>RR 42%</a:t>
            </a:r>
            <a:endParaRPr lang="de-DE" dirty="0">
              <a:solidFill>
                <a:srgbClr val="FF0000"/>
              </a:solidFill>
            </a:endParaRPr>
          </a:p>
        </p:txBody>
      </p:sp>
      <p:sp>
        <p:nvSpPr>
          <p:cNvPr id="31" name="Textfeld 30"/>
          <p:cNvSpPr txBox="1"/>
          <p:nvPr/>
        </p:nvSpPr>
        <p:spPr>
          <a:xfrm>
            <a:off x="6630068" y="6519446"/>
            <a:ext cx="2544286" cy="338554"/>
          </a:xfrm>
          <a:prstGeom prst="rect">
            <a:avLst/>
          </a:prstGeom>
          <a:noFill/>
        </p:spPr>
        <p:txBody>
          <a:bodyPr wrap="none" rtlCol="0">
            <a:spAutoFit/>
          </a:bodyPr>
          <a:lstStyle/>
          <a:p>
            <a:r>
              <a:rPr lang="de-DE" sz="1600" dirty="0" smtClean="0">
                <a:cs typeface="Arial"/>
              </a:rPr>
              <a:t>Simes et al. </a:t>
            </a:r>
            <a:r>
              <a:rPr lang="de-DE" sz="1600" dirty="0" err="1" smtClean="0">
                <a:cs typeface="Arial"/>
              </a:rPr>
              <a:t>Circulation</a:t>
            </a:r>
            <a:r>
              <a:rPr lang="de-DE" sz="1600" dirty="0" smtClean="0">
                <a:cs typeface="Arial"/>
              </a:rPr>
              <a:t> 2014</a:t>
            </a:r>
            <a:endParaRPr lang="de-DE" sz="1600" dirty="0">
              <a:cs typeface="Arial"/>
            </a:endParaRPr>
          </a:p>
        </p:txBody>
      </p:sp>
      <p:sp>
        <p:nvSpPr>
          <p:cNvPr id="4" name="Textfeld 3"/>
          <p:cNvSpPr txBox="1"/>
          <p:nvPr/>
        </p:nvSpPr>
        <p:spPr>
          <a:xfrm>
            <a:off x="1924510" y="1855975"/>
            <a:ext cx="810639" cy="338554"/>
          </a:xfrm>
          <a:prstGeom prst="rect">
            <a:avLst/>
          </a:prstGeom>
          <a:solidFill>
            <a:srgbClr val="FF0000">
              <a:alpha val="47000"/>
            </a:srgbClr>
          </a:solidFill>
        </p:spPr>
        <p:txBody>
          <a:bodyPr wrap="none" rtlCol="0">
            <a:spAutoFit/>
          </a:bodyPr>
          <a:lstStyle/>
          <a:p>
            <a:r>
              <a:rPr lang="de-DE" sz="1600" dirty="0" err="1"/>
              <a:t>n</a:t>
            </a:r>
            <a:r>
              <a:rPr lang="de-DE" sz="1600" dirty="0" smtClean="0"/>
              <a:t>=1242</a:t>
            </a:r>
            <a:endParaRPr lang="de-DE" sz="1600" dirty="0"/>
          </a:p>
        </p:txBody>
      </p:sp>
      <p:sp>
        <p:nvSpPr>
          <p:cNvPr id="19" name="Pfeil nach unten 18"/>
          <p:cNvSpPr/>
          <p:nvPr/>
        </p:nvSpPr>
        <p:spPr>
          <a:xfrm>
            <a:off x="4608243" y="4843499"/>
            <a:ext cx="142319" cy="34711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1" name="Tabelle 20"/>
          <p:cNvGraphicFramePr>
            <a:graphicFrameLocks noGrp="1"/>
          </p:cNvGraphicFramePr>
          <p:nvPr>
            <p:extLst>
              <p:ext uri="{D42A27DB-BD31-4B8C-83A1-F6EECF244321}">
                <p14:modId xmlns:p14="http://schemas.microsoft.com/office/powerpoint/2010/main" val="2700584902"/>
              </p:ext>
            </p:extLst>
          </p:nvPr>
        </p:nvGraphicFramePr>
        <p:xfrm>
          <a:off x="5943675" y="3749367"/>
          <a:ext cx="2780248" cy="1112520"/>
        </p:xfrm>
        <a:graphic>
          <a:graphicData uri="http://schemas.openxmlformats.org/drawingml/2006/table">
            <a:tbl>
              <a:tblPr firstRow="1" bandRow="1">
                <a:tableStyleId>{2D5ABB26-0587-4C30-8999-92F81FD0307C}</a:tableStyleId>
              </a:tblPr>
              <a:tblGrid>
                <a:gridCol w="953102"/>
                <a:gridCol w="1827146"/>
              </a:tblGrid>
              <a:tr h="370840">
                <a:tc>
                  <a:txBody>
                    <a:bodyPr/>
                    <a:lstStyle/>
                    <a:p>
                      <a:endParaRPr lang="de-DE" sz="1600" dirty="0"/>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solidFill>
                      <a:schemeClr val="bg1"/>
                    </a:solidFill>
                  </a:tcPr>
                </a:tc>
                <a:tc>
                  <a:txBody>
                    <a:bodyPr/>
                    <a:lstStyle/>
                    <a:p>
                      <a:pPr algn="ctr"/>
                      <a:r>
                        <a:rPr lang="de-DE" sz="1600" dirty="0" smtClean="0"/>
                        <a:t>Major</a:t>
                      </a:r>
                      <a:r>
                        <a:rPr lang="de-DE" sz="1600" baseline="0" dirty="0" smtClean="0"/>
                        <a:t> Blutungen</a:t>
                      </a:r>
                      <a:endParaRPr lang="de-DE" sz="16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solidFill>
                      <a:schemeClr val="bg1"/>
                    </a:solidFill>
                  </a:tcPr>
                </a:tc>
              </a:tr>
              <a:tr h="370840">
                <a:tc>
                  <a:txBody>
                    <a:bodyPr/>
                    <a:lstStyle/>
                    <a:p>
                      <a:r>
                        <a:rPr lang="de-DE" sz="1600" dirty="0" smtClean="0"/>
                        <a:t>Placebo</a:t>
                      </a:r>
                      <a:endParaRPr lang="de-DE" sz="1600" dirty="0"/>
                    </a:p>
                  </a:txBody>
                  <a:tcPr>
                    <a:lnL w="12700" cap="flat" cmpd="sng" algn="ctr">
                      <a:solidFill>
                        <a:prstClr val="black"/>
                      </a:solidFill>
                      <a:prstDash val="solid"/>
                      <a:round/>
                      <a:headEnd type="none" w="med" len="med"/>
                      <a:tailEnd type="none" w="med" len="med"/>
                    </a:lnL>
                    <a:solidFill>
                      <a:schemeClr val="bg1"/>
                    </a:solidFill>
                  </a:tcPr>
                </a:tc>
                <a:tc>
                  <a:txBody>
                    <a:bodyPr/>
                    <a:lstStyle/>
                    <a:p>
                      <a:pPr algn="ctr"/>
                      <a:r>
                        <a:rPr lang="de-DE" sz="1600" dirty="0" smtClean="0"/>
                        <a:t>0,4%/a</a:t>
                      </a:r>
                      <a:endParaRPr lang="de-DE" sz="1600" dirty="0"/>
                    </a:p>
                  </a:txBody>
                  <a:tcPr>
                    <a:lnR w="12700" cap="flat" cmpd="sng" algn="ctr">
                      <a:solidFill>
                        <a:prstClr val="black"/>
                      </a:solidFill>
                      <a:prstDash val="solid"/>
                      <a:round/>
                      <a:headEnd type="none" w="med" len="med"/>
                      <a:tailEnd type="none" w="med" len="med"/>
                    </a:lnR>
                    <a:solidFill>
                      <a:schemeClr val="bg1"/>
                    </a:solidFill>
                  </a:tcPr>
                </a:tc>
              </a:tr>
              <a:tr h="370840">
                <a:tc>
                  <a:txBody>
                    <a:bodyPr/>
                    <a:lstStyle/>
                    <a:p>
                      <a:r>
                        <a:rPr lang="de-DE" sz="1600" dirty="0" smtClean="0"/>
                        <a:t>ASS</a:t>
                      </a:r>
                      <a:endParaRPr lang="de-DE" sz="1600" dirty="0"/>
                    </a:p>
                  </a:txBody>
                  <a:tcPr>
                    <a:lnL w="12700" cap="flat" cmpd="sng" algn="ctr">
                      <a:solidFill>
                        <a:prstClr val="black"/>
                      </a:solidFill>
                      <a:prstDash val="solid"/>
                      <a:round/>
                      <a:headEnd type="none" w="med" len="med"/>
                      <a:tailEnd type="none" w="med" len="med"/>
                    </a:lnL>
                    <a:lnB w="12700" cap="flat" cmpd="sng" algn="ctr">
                      <a:solidFill>
                        <a:prstClr val="black"/>
                      </a:solidFill>
                      <a:prstDash val="solid"/>
                      <a:round/>
                      <a:headEnd type="none" w="med" len="med"/>
                      <a:tailEnd type="none" w="med" len="med"/>
                    </a:lnB>
                    <a:solidFill>
                      <a:schemeClr val="bg1"/>
                    </a:solidFill>
                  </a:tcPr>
                </a:tc>
                <a:tc>
                  <a:txBody>
                    <a:bodyPr/>
                    <a:lstStyle/>
                    <a:p>
                      <a:pPr algn="ctr"/>
                      <a:r>
                        <a:rPr lang="de-DE" sz="1600" dirty="0" smtClean="0"/>
                        <a:t>0,5%/a</a:t>
                      </a:r>
                      <a:endParaRPr lang="de-DE" sz="1600" dirty="0"/>
                    </a:p>
                  </a:txBody>
                  <a:tcPr>
                    <a:lnR w="12700" cap="flat" cmpd="sng" algn="ctr">
                      <a:solidFill>
                        <a:prstClr val="black"/>
                      </a:solidFill>
                      <a:prstDash val="solid"/>
                      <a:round/>
                      <a:headEnd type="none" w="med" len="med"/>
                      <a:tailEnd type="none" w="med" len="med"/>
                    </a:lnR>
                    <a:lnB w="12700" cap="flat" cmpd="sng" algn="ctr">
                      <a:solidFill>
                        <a:prstClr val="black"/>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2550134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9144000" cy="1181443"/>
          </a:xfrm>
          <a:prstGeom prst="rect">
            <a:avLst/>
          </a:prstGeom>
          <a:solidFill>
            <a:schemeClr val="bg1">
              <a:lumMod val="95000"/>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 name="Titel 1"/>
          <p:cNvSpPr txBox="1">
            <a:spLocks/>
          </p:cNvSpPr>
          <p:nvPr/>
        </p:nvSpPr>
        <p:spPr>
          <a:xfrm>
            <a:off x="0" y="72587"/>
            <a:ext cx="9144000" cy="1091032"/>
          </a:xfrm>
          <a:prstGeom prst="rect">
            <a:avLst/>
          </a:prstGeom>
          <a:noFill/>
        </p:spPr>
        <p:txBody>
          <a:bodyPr vert="horz" lIns="360000" tIns="72000" rIns="360000" bIns="216000" rtlCol="0" anchor="t" anchorCtr="0">
            <a:spAutoFit/>
          </a:bodyPr>
          <a:lstStyle>
            <a:lvl1pPr algn="l" defTabSz="457200" rtl="0" eaLnBrk="1" latinLnBrk="0" hangingPunct="1">
              <a:spcBef>
                <a:spcPct val="0"/>
              </a:spcBef>
              <a:buNone/>
              <a:defRPr sz="2400" b="1" kern="1200" baseline="0">
                <a:solidFill>
                  <a:schemeClr val="tx2"/>
                </a:solidFill>
                <a:latin typeface="+mj-lt"/>
                <a:ea typeface="+mj-ea"/>
                <a:cs typeface="+mj-cs"/>
              </a:defRPr>
            </a:lvl1pPr>
          </a:lstStyle>
          <a:p>
            <a:pPr algn="ctr"/>
            <a:r>
              <a:rPr lang="de-DE" sz="2800" dirty="0" smtClean="0">
                <a:solidFill>
                  <a:schemeClr val="accent1">
                    <a:lumMod val="50000"/>
                  </a:schemeClr>
                </a:solidFill>
              </a:rPr>
              <a:t>Proximale Idiopathische VTE</a:t>
            </a:r>
          </a:p>
          <a:p>
            <a:pPr algn="ctr"/>
            <a:r>
              <a:rPr lang="de-DE" b="0" dirty="0" err="1" smtClean="0">
                <a:solidFill>
                  <a:srgbClr val="000000"/>
                </a:solidFill>
              </a:rPr>
              <a:t>Risikostratifizierung</a:t>
            </a:r>
            <a:endParaRPr lang="de-DE" b="0" dirty="0">
              <a:solidFill>
                <a:srgbClr val="000000"/>
              </a:solidFill>
            </a:endParaRPr>
          </a:p>
        </p:txBody>
      </p:sp>
      <p:grpSp>
        <p:nvGrpSpPr>
          <p:cNvPr id="6" name="Gruppierung 5"/>
          <p:cNvGrpSpPr/>
          <p:nvPr/>
        </p:nvGrpSpPr>
        <p:grpSpPr>
          <a:xfrm>
            <a:off x="583916" y="1343736"/>
            <a:ext cx="8349309" cy="4876297"/>
            <a:chOff x="521629" y="1474223"/>
            <a:chExt cx="8349309" cy="4876297"/>
          </a:xfrm>
        </p:grpSpPr>
        <p:sp>
          <p:nvSpPr>
            <p:cNvPr id="7" name="Abgerundetes Rechteck 6"/>
            <p:cNvSpPr/>
            <p:nvPr/>
          </p:nvSpPr>
          <p:spPr>
            <a:xfrm>
              <a:off x="521629" y="1474223"/>
              <a:ext cx="8166951" cy="4876297"/>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8" name="Gruppierung 7"/>
            <p:cNvGrpSpPr/>
            <p:nvPr/>
          </p:nvGrpSpPr>
          <p:grpSpPr>
            <a:xfrm>
              <a:off x="1008392" y="1801301"/>
              <a:ext cx="5991452" cy="4225901"/>
              <a:chOff x="2592848" y="1577276"/>
              <a:chExt cx="5991452" cy="4225901"/>
            </a:xfrm>
          </p:grpSpPr>
          <p:graphicFrame>
            <p:nvGraphicFramePr>
              <p:cNvPr id="23" name="Diagramm 22"/>
              <p:cNvGraphicFramePr/>
              <p:nvPr>
                <p:extLst>
                  <p:ext uri="{D42A27DB-BD31-4B8C-83A1-F6EECF244321}">
                    <p14:modId xmlns:p14="http://schemas.microsoft.com/office/powerpoint/2010/main" val="3204317825"/>
                  </p:ext>
                </p:extLst>
              </p:nvPr>
            </p:nvGraphicFramePr>
            <p:xfrm>
              <a:off x="5389470" y="1577276"/>
              <a:ext cx="3194830" cy="1791983"/>
            </p:xfrm>
            <a:graphic>
              <a:graphicData uri="http://schemas.openxmlformats.org/drawingml/2006/chart">
                <c:chart xmlns:c="http://schemas.openxmlformats.org/drawingml/2006/chart" xmlns:r="http://schemas.openxmlformats.org/officeDocument/2006/relationships" r:id="rId2"/>
              </a:graphicData>
            </a:graphic>
          </p:graphicFrame>
          <p:sp>
            <p:nvSpPr>
              <p:cNvPr id="24" name="Pfeil nach rechts 23"/>
              <p:cNvSpPr/>
              <p:nvPr/>
            </p:nvSpPr>
            <p:spPr>
              <a:xfrm>
                <a:off x="4152795" y="2154072"/>
                <a:ext cx="1390545" cy="621136"/>
              </a:xfrm>
              <a:prstGeom prst="rightArrow">
                <a:avLst>
                  <a:gd name="adj1" fmla="val 39743"/>
                  <a:gd name="adj2" fmla="val 38125"/>
                </a:avLst>
              </a:prstGeom>
              <a:solidFill>
                <a:schemeClr val="accent1">
                  <a:lumMod val="90000"/>
                </a:schemeClr>
              </a:solidFill>
              <a:ln w="12700" cmpd="sng">
                <a:no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fontAlgn="base">
                  <a:spcBef>
                    <a:spcPct val="0"/>
                  </a:spcBef>
                  <a:spcAft>
                    <a:spcPct val="0"/>
                  </a:spcAft>
                </a:pPr>
                <a:endParaRPr lang="de-DE" sz="1600" dirty="0">
                  <a:solidFill>
                    <a:srgbClr val="000000"/>
                  </a:solidFill>
                </a:endParaRPr>
              </a:p>
            </p:txBody>
          </p:sp>
          <p:graphicFrame>
            <p:nvGraphicFramePr>
              <p:cNvPr id="25" name="Diagramm 24"/>
              <p:cNvGraphicFramePr/>
              <p:nvPr>
                <p:extLst>
                  <p:ext uri="{D42A27DB-BD31-4B8C-83A1-F6EECF244321}">
                    <p14:modId xmlns:p14="http://schemas.microsoft.com/office/powerpoint/2010/main" val="224308421"/>
                  </p:ext>
                </p:extLst>
              </p:nvPr>
            </p:nvGraphicFramePr>
            <p:xfrm>
              <a:off x="5389470" y="3963353"/>
              <a:ext cx="3194830" cy="1791983"/>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5"/>
              <p:cNvSpPr>
                <a:spLocks noChangeArrowheads="1"/>
              </p:cNvSpPr>
              <p:nvPr/>
            </p:nvSpPr>
            <p:spPr bwMode="auto">
              <a:xfrm>
                <a:off x="4567743" y="1942972"/>
                <a:ext cx="853479" cy="44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a:lstStyle/>
              <a:p>
                <a:pPr marL="342900" indent="-342900" defTabSz="457200" fontAlgn="base">
                  <a:spcBef>
                    <a:spcPct val="20000"/>
                  </a:spcBef>
                  <a:spcAft>
                    <a:spcPct val="0"/>
                  </a:spcAft>
                  <a:buClr>
                    <a:srgbClr val="9B94F0"/>
                  </a:buClr>
                  <a:buSzPct val="75000"/>
                  <a:buFont typeface="Wingdings" charset="0"/>
                  <a:buNone/>
                </a:pPr>
                <a:r>
                  <a:rPr lang="de-DE" sz="2000" b="1" dirty="0">
                    <a:solidFill>
                      <a:srgbClr val="000000"/>
                    </a:solidFill>
                    <a:ea typeface="ＭＳ Ｐゴシック" charset="0"/>
                  </a:rPr>
                  <a:t>TVT</a:t>
                </a:r>
              </a:p>
            </p:txBody>
          </p:sp>
          <p:sp>
            <p:nvSpPr>
              <p:cNvPr id="27" name="Rectangle 5"/>
              <p:cNvSpPr>
                <a:spLocks noChangeArrowheads="1"/>
              </p:cNvSpPr>
              <p:nvPr/>
            </p:nvSpPr>
            <p:spPr bwMode="auto">
              <a:xfrm>
                <a:off x="6065373" y="4566380"/>
                <a:ext cx="946182" cy="650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457200" fontAlgn="base">
                  <a:lnSpc>
                    <a:spcPts val="1860"/>
                  </a:lnSpc>
                  <a:spcAft>
                    <a:spcPct val="0"/>
                  </a:spcAft>
                  <a:buClr>
                    <a:srgbClr val="9B94F0"/>
                  </a:buClr>
                  <a:buSzPct val="75000"/>
                  <a:buFont typeface="Wingdings" charset="0"/>
                  <a:buNone/>
                </a:pPr>
                <a:r>
                  <a:rPr lang="de-DE" sz="2000" b="1" dirty="0">
                    <a:solidFill>
                      <a:srgbClr val="FFFFFF"/>
                    </a:solidFill>
                    <a:ea typeface="ＭＳ Ｐゴシック" charset="0"/>
                  </a:rPr>
                  <a:t>80% </a:t>
                </a:r>
              </a:p>
              <a:p>
                <a:pPr algn="ctr" defTabSz="457200" fontAlgn="base">
                  <a:lnSpc>
                    <a:spcPts val="1860"/>
                  </a:lnSpc>
                  <a:spcAft>
                    <a:spcPct val="0"/>
                  </a:spcAft>
                  <a:buClr>
                    <a:srgbClr val="9B94F0"/>
                  </a:buClr>
                  <a:buSzPct val="75000"/>
                  <a:buFont typeface="Wingdings" charset="0"/>
                  <a:buNone/>
                </a:pPr>
                <a:r>
                  <a:rPr lang="de-DE" sz="2000" b="1" dirty="0">
                    <a:solidFill>
                      <a:srgbClr val="FFFFFF"/>
                    </a:solidFill>
                    <a:ea typeface="ＭＳ Ｐゴシック" charset="0"/>
                  </a:rPr>
                  <a:t>LE</a:t>
                </a:r>
              </a:p>
            </p:txBody>
          </p:sp>
          <p:sp>
            <p:nvSpPr>
              <p:cNvPr id="28" name="Rectangle 5"/>
              <p:cNvSpPr>
                <a:spLocks noChangeArrowheads="1"/>
              </p:cNvSpPr>
              <p:nvPr/>
            </p:nvSpPr>
            <p:spPr bwMode="auto">
              <a:xfrm>
                <a:off x="6808618" y="4132165"/>
                <a:ext cx="946182" cy="650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457200" fontAlgn="base">
                  <a:lnSpc>
                    <a:spcPts val="1860"/>
                  </a:lnSpc>
                  <a:spcAft>
                    <a:spcPct val="0"/>
                  </a:spcAft>
                  <a:buClr>
                    <a:srgbClr val="9B94F0"/>
                  </a:buClr>
                  <a:buSzPct val="75000"/>
                  <a:buFont typeface="Wingdings" charset="0"/>
                  <a:buNone/>
                </a:pPr>
                <a:r>
                  <a:rPr lang="de-DE" sz="2000" b="1" dirty="0">
                    <a:solidFill>
                      <a:srgbClr val="FFFFFF"/>
                    </a:solidFill>
                    <a:ea typeface="ＭＳ Ｐゴシック" charset="0"/>
                  </a:rPr>
                  <a:t>20% </a:t>
                </a:r>
              </a:p>
              <a:p>
                <a:pPr algn="ctr" defTabSz="457200" fontAlgn="base">
                  <a:lnSpc>
                    <a:spcPts val="1860"/>
                  </a:lnSpc>
                  <a:spcAft>
                    <a:spcPct val="0"/>
                  </a:spcAft>
                  <a:buClr>
                    <a:srgbClr val="9B94F0"/>
                  </a:buClr>
                  <a:buSzPct val="75000"/>
                  <a:buFont typeface="Wingdings" charset="0"/>
                  <a:buNone/>
                </a:pPr>
                <a:r>
                  <a:rPr lang="de-DE" sz="2000" b="1" dirty="0">
                    <a:solidFill>
                      <a:srgbClr val="FFFFFF"/>
                    </a:solidFill>
                    <a:ea typeface="ＭＳ Ｐゴシック" charset="0"/>
                  </a:rPr>
                  <a:t>TVT</a:t>
                </a:r>
              </a:p>
            </p:txBody>
          </p:sp>
          <p:sp>
            <p:nvSpPr>
              <p:cNvPr id="29" name="Rectangle 5"/>
              <p:cNvSpPr>
                <a:spLocks noChangeArrowheads="1"/>
              </p:cNvSpPr>
              <p:nvPr/>
            </p:nvSpPr>
            <p:spPr bwMode="auto">
              <a:xfrm>
                <a:off x="6807598" y="1702022"/>
                <a:ext cx="946182" cy="650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457200" fontAlgn="base">
                  <a:lnSpc>
                    <a:spcPts val="1860"/>
                  </a:lnSpc>
                  <a:spcAft>
                    <a:spcPct val="0"/>
                  </a:spcAft>
                  <a:buClr>
                    <a:srgbClr val="9B94F0"/>
                  </a:buClr>
                  <a:buSzPct val="75000"/>
                  <a:buFont typeface="Wingdings" charset="0"/>
                  <a:buNone/>
                </a:pPr>
                <a:r>
                  <a:rPr lang="de-DE" sz="2000" b="1" dirty="0">
                    <a:solidFill>
                      <a:srgbClr val="FFFFFF"/>
                    </a:solidFill>
                    <a:ea typeface="ＭＳ Ｐゴシック" charset="0"/>
                  </a:rPr>
                  <a:t>20% </a:t>
                </a:r>
              </a:p>
              <a:p>
                <a:pPr algn="ctr" defTabSz="457200" fontAlgn="base">
                  <a:lnSpc>
                    <a:spcPts val="1860"/>
                  </a:lnSpc>
                  <a:spcAft>
                    <a:spcPct val="0"/>
                  </a:spcAft>
                  <a:buClr>
                    <a:srgbClr val="9B94F0"/>
                  </a:buClr>
                  <a:buSzPct val="75000"/>
                  <a:buFont typeface="Wingdings" charset="0"/>
                  <a:buNone/>
                </a:pPr>
                <a:r>
                  <a:rPr lang="de-DE" sz="2000" b="1" dirty="0">
                    <a:solidFill>
                      <a:srgbClr val="FFFFFF"/>
                    </a:solidFill>
                    <a:ea typeface="ＭＳ Ｐゴシック" charset="0"/>
                  </a:rPr>
                  <a:t>LE</a:t>
                </a:r>
              </a:p>
            </p:txBody>
          </p:sp>
          <p:sp>
            <p:nvSpPr>
              <p:cNvPr id="30" name="Rectangle 5"/>
              <p:cNvSpPr>
                <a:spLocks noChangeArrowheads="1"/>
              </p:cNvSpPr>
              <p:nvPr/>
            </p:nvSpPr>
            <p:spPr bwMode="auto">
              <a:xfrm>
                <a:off x="6065373" y="2148621"/>
                <a:ext cx="946182" cy="650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457200" fontAlgn="base">
                  <a:lnSpc>
                    <a:spcPts val="1860"/>
                  </a:lnSpc>
                  <a:spcAft>
                    <a:spcPct val="0"/>
                  </a:spcAft>
                  <a:buClr>
                    <a:srgbClr val="9B94F0"/>
                  </a:buClr>
                  <a:buSzPct val="75000"/>
                  <a:buFont typeface="Wingdings" charset="0"/>
                  <a:buNone/>
                </a:pPr>
                <a:r>
                  <a:rPr lang="de-DE" sz="2000" b="1" dirty="0">
                    <a:solidFill>
                      <a:srgbClr val="FFFFFF"/>
                    </a:solidFill>
                    <a:ea typeface="ＭＳ Ｐゴシック" charset="0"/>
                  </a:rPr>
                  <a:t>80% </a:t>
                </a:r>
              </a:p>
              <a:p>
                <a:pPr algn="ctr" defTabSz="457200" fontAlgn="base">
                  <a:lnSpc>
                    <a:spcPts val="1860"/>
                  </a:lnSpc>
                  <a:spcAft>
                    <a:spcPct val="0"/>
                  </a:spcAft>
                  <a:buClr>
                    <a:srgbClr val="9B94F0"/>
                  </a:buClr>
                  <a:buSzPct val="75000"/>
                  <a:buFont typeface="Wingdings" charset="0"/>
                  <a:buNone/>
                </a:pPr>
                <a:r>
                  <a:rPr lang="de-DE" sz="2000" b="1" dirty="0">
                    <a:solidFill>
                      <a:srgbClr val="FFFFFF"/>
                    </a:solidFill>
                    <a:ea typeface="ＭＳ Ｐゴシック" charset="0"/>
                  </a:rPr>
                  <a:t>TVT</a:t>
                </a:r>
              </a:p>
            </p:txBody>
          </p:sp>
          <p:sp>
            <p:nvSpPr>
              <p:cNvPr id="31" name="Rectangle 5"/>
              <p:cNvSpPr>
                <a:spLocks noChangeArrowheads="1"/>
              </p:cNvSpPr>
              <p:nvPr/>
            </p:nvSpPr>
            <p:spPr bwMode="auto">
              <a:xfrm>
                <a:off x="4669343" y="4385921"/>
                <a:ext cx="853479" cy="44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a:lstStyle/>
              <a:p>
                <a:pPr marL="342900" indent="-342900" defTabSz="457200" fontAlgn="base">
                  <a:spcBef>
                    <a:spcPct val="20000"/>
                  </a:spcBef>
                  <a:spcAft>
                    <a:spcPct val="0"/>
                  </a:spcAft>
                  <a:buClr>
                    <a:srgbClr val="9B94F0"/>
                  </a:buClr>
                  <a:buSzPct val="75000"/>
                  <a:buFont typeface="Wingdings" charset="0"/>
                  <a:buNone/>
                </a:pPr>
                <a:r>
                  <a:rPr lang="de-DE" sz="2000" b="1" dirty="0">
                    <a:solidFill>
                      <a:srgbClr val="000000"/>
                    </a:solidFill>
                    <a:ea typeface="ＭＳ Ｐゴシック" charset="0"/>
                  </a:rPr>
                  <a:t>LE</a:t>
                </a:r>
              </a:p>
            </p:txBody>
          </p:sp>
          <p:sp>
            <p:nvSpPr>
              <p:cNvPr id="32" name="Rectangle 5"/>
              <p:cNvSpPr>
                <a:spLocks noChangeArrowheads="1"/>
              </p:cNvSpPr>
              <p:nvPr/>
            </p:nvSpPr>
            <p:spPr bwMode="auto">
              <a:xfrm>
                <a:off x="4310085" y="2252032"/>
                <a:ext cx="1075966" cy="409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a:lstStyle/>
              <a:p>
                <a:pPr algn="ctr" defTabSz="457200" fontAlgn="base">
                  <a:spcBef>
                    <a:spcPct val="20000"/>
                  </a:spcBef>
                  <a:spcAft>
                    <a:spcPct val="0"/>
                  </a:spcAft>
                  <a:buClr>
                    <a:srgbClr val="9B94F0"/>
                  </a:buClr>
                  <a:buSzPct val="75000"/>
                  <a:buFont typeface="Wingdings" charset="0"/>
                  <a:buNone/>
                </a:pPr>
                <a:r>
                  <a:rPr lang="de-DE" sz="2000" b="1" dirty="0">
                    <a:solidFill>
                      <a:srgbClr val="FFFFFF"/>
                    </a:solidFill>
                    <a:ea typeface="ＭＳ Ｐゴシック" charset="0"/>
                  </a:rPr>
                  <a:t>Rezidiv</a:t>
                </a:r>
              </a:p>
            </p:txBody>
          </p:sp>
          <p:sp>
            <p:nvSpPr>
              <p:cNvPr id="33" name="Pfeil nach rechts 32"/>
              <p:cNvSpPr/>
              <p:nvPr/>
            </p:nvSpPr>
            <p:spPr>
              <a:xfrm>
                <a:off x="4138233" y="4622725"/>
                <a:ext cx="1405107" cy="621136"/>
              </a:xfrm>
              <a:prstGeom prst="rightArrow">
                <a:avLst>
                  <a:gd name="adj1" fmla="val 39743"/>
                  <a:gd name="adj2" fmla="val 38125"/>
                </a:avLst>
              </a:prstGeom>
              <a:solidFill>
                <a:srgbClr val="E60088"/>
              </a:solidFill>
              <a:ln w="12700" cmpd="sng">
                <a:no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fontAlgn="base">
                  <a:spcBef>
                    <a:spcPct val="0"/>
                  </a:spcBef>
                  <a:spcAft>
                    <a:spcPct val="0"/>
                  </a:spcAft>
                </a:pPr>
                <a:endParaRPr lang="de-DE" sz="1600">
                  <a:solidFill>
                    <a:srgbClr val="000000"/>
                  </a:solidFill>
                </a:endParaRPr>
              </a:p>
            </p:txBody>
          </p:sp>
          <p:sp>
            <p:nvSpPr>
              <p:cNvPr id="34" name="Rectangle 5"/>
              <p:cNvSpPr>
                <a:spLocks noChangeArrowheads="1"/>
              </p:cNvSpPr>
              <p:nvPr/>
            </p:nvSpPr>
            <p:spPr bwMode="auto">
              <a:xfrm>
                <a:off x="4310085" y="4722524"/>
                <a:ext cx="1075966" cy="409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a:lstStyle/>
              <a:p>
                <a:pPr algn="ctr" defTabSz="457200" fontAlgn="base">
                  <a:spcBef>
                    <a:spcPct val="20000"/>
                  </a:spcBef>
                  <a:spcAft>
                    <a:spcPct val="0"/>
                  </a:spcAft>
                  <a:buClr>
                    <a:srgbClr val="9B94F0"/>
                  </a:buClr>
                  <a:buSzPct val="75000"/>
                  <a:buFont typeface="Wingdings" charset="0"/>
                  <a:buNone/>
                </a:pPr>
                <a:r>
                  <a:rPr lang="de-DE" sz="2000" b="1" dirty="0">
                    <a:solidFill>
                      <a:srgbClr val="FFFFFF"/>
                    </a:solidFill>
                    <a:ea typeface="ＭＳ Ｐゴシック" charset="0"/>
                  </a:rPr>
                  <a:t>Rezidiv</a:t>
                </a:r>
              </a:p>
            </p:txBody>
          </p:sp>
          <p:grpSp>
            <p:nvGrpSpPr>
              <p:cNvPr id="35" name="Gruppierung 34"/>
              <p:cNvGrpSpPr/>
              <p:nvPr/>
            </p:nvGrpSpPr>
            <p:grpSpPr>
              <a:xfrm>
                <a:off x="2592848" y="1577276"/>
                <a:ext cx="1691982" cy="4225901"/>
                <a:chOff x="1193029" y="1270389"/>
                <a:chExt cx="1891808" cy="4724984"/>
              </a:xfrm>
            </p:grpSpPr>
            <p:sp>
              <p:nvSpPr>
                <p:cNvPr id="36" name="AutoShape 16"/>
                <p:cNvSpPr>
                  <a:spLocks noChangeArrowheads="1"/>
                </p:cNvSpPr>
                <p:nvPr/>
              </p:nvSpPr>
              <p:spPr bwMode="auto">
                <a:xfrm>
                  <a:off x="1193029" y="4018358"/>
                  <a:ext cx="1891808" cy="1977015"/>
                </a:xfrm>
                <a:prstGeom prst="roundRect">
                  <a:avLst>
                    <a:gd name="adj" fmla="val 8688"/>
                  </a:avLst>
                </a:prstGeom>
                <a:solidFill>
                  <a:schemeClr val="bg1"/>
                </a:solidFill>
                <a:ln w="12700">
                  <a:solidFill>
                    <a:schemeClr val="accent2"/>
                  </a:solidFill>
                  <a:round/>
                  <a:headEnd/>
                  <a:tailEnd/>
                </a:ln>
                <a:effectLst/>
              </p:spPr>
              <p:txBody>
                <a:bodyPr wrap="none" anchor="ctr"/>
                <a:lstStyle/>
                <a:p>
                  <a:pPr defTabSz="457200" fontAlgn="base">
                    <a:spcBef>
                      <a:spcPct val="0"/>
                    </a:spcBef>
                    <a:spcAft>
                      <a:spcPct val="0"/>
                    </a:spcAft>
                    <a:defRPr/>
                  </a:pPr>
                  <a:endParaRPr lang="de-DE" sz="1600">
                    <a:solidFill>
                      <a:srgbClr val="000000"/>
                    </a:solidFill>
                    <a:ea typeface="MS PGothic" charset="0"/>
                    <a:cs typeface="MS PGothic" charset="0"/>
                  </a:endParaRPr>
                </a:p>
              </p:txBody>
            </p:sp>
            <p:pic>
              <p:nvPicPr>
                <p:cNvPr id="37" name="Picture 10" descr="lungs-pulmonary-embolism-PU"/>
                <p:cNvPicPr>
                  <a:picLocks noChangeAspect="1" noChangeArrowheads="1"/>
                </p:cNvPicPr>
                <p:nvPr/>
              </p:nvPicPr>
              <p:blipFill>
                <a:blip r:embed="rId4" cstate="email">
                  <a:extLst>
                    <a:ext uri="{28A0092B-C50C-407E-A947-70E740481C1C}">
                      <a14:useLocalDpi xmlns:a14="http://schemas.microsoft.com/office/drawing/2010/main" val="0"/>
                    </a:ext>
                  </a:extLst>
                </a:blip>
                <a:srcRect l="15538" t="3606" r="19385" b="10417"/>
                <a:stretch>
                  <a:fillRect/>
                </a:stretch>
              </p:blipFill>
              <p:spPr bwMode="auto">
                <a:xfrm>
                  <a:off x="1285353" y="4210082"/>
                  <a:ext cx="1740565" cy="1521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8" name="AutoShape 16"/>
                <p:cNvSpPr>
                  <a:spLocks noChangeArrowheads="1"/>
                </p:cNvSpPr>
                <p:nvPr/>
              </p:nvSpPr>
              <p:spPr bwMode="auto">
                <a:xfrm>
                  <a:off x="1193029" y="1270389"/>
                  <a:ext cx="1891807" cy="1984326"/>
                </a:xfrm>
                <a:prstGeom prst="roundRect">
                  <a:avLst>
                    <a:gd name="adj" fmla="val 8688"/>
                  </a:avLst>
                </a:prstGeom>
                <a:blipFill rotWithShape="1">
                  <a:blip r:embed="rId5"/>
                  <a:stretch>
                    <a:fillRect/>
                  </a:stretch>
                </a:blipFill>
                <a:ln w="12700">
                  <a:noFill/>
                  <a:round/>
                  <a:headEnd/>
                  <a:tailEnd/>
                </a:ln>
                <a:effectLst/>
              </p:spPr>
              <p:txBody>
                <a:bodyPr wrap="none" anchor="ctr"/>
                <a:lstStyle/>
                <a:p>
                  <a:pPr defTabSz="457200" fontAlgn="base">
                    <a:spcBef>
                      <a:spcPct val="0"/>
                    </a:spcBef>
                    <a:spcAft>
                      <a:spcPct val="0"/>
                    </a:spcAft>
                    <a:defRPr/>
                  </a:pPr>
                  <a:endParaRPr lang="de-DE" sz="1600">
                    <a:solidFill>
                      <a:srgbClr val="000000"/>
                    </a:solidFill>
                    <a:ea typeface="MS PGothic" charset="0"/>
                    <a:cs typeface="MS PGothic" charset="0"/>
                  </a:endParaRPr>
                </a:p>
              </p:txBody>
            </p:sp>
          </p:grpSp>
        </p:grpSp>
        <p:grpSp>
          <p:nvGrpSpPr>
            <p:cNvPr id="9" name="Gruppierung 8"/>
            <p:cNvGrpSpPr/>
            <p:nvPr/>
          </p:nvGrpSpPr>
          <p:grpSpPr>
            <a:xfrm>
              <a:off x="7040506" y="3063747"/>
              <a:ext cx="1830432" cy="1385875"/>
              <a:chOff x="468268" y="2897261"/>
              <a:chExt cx="1830432" cy="1385875"/>
            </a:xfrm>
          </p:grpSpPr>
          <p:grpSp>
            <p:nvGrpSpPr>
              <p:cNvPr id="10" name="Group 12"/>
              <p:cNvGrpSpPr>
                <a:grpSpLocks/>
              </p:cNvGrpSpPr>
              <p:nvPr/>
            </p:nvGrpSpPr>
            <p:grpSpPr bwMode="auto">
              <a:xfrm>
                <a:off x="468268" y="2993853"/>
                <a:ext cx="287588" cy="290471"/>
                <a:chOff x="3069" y="4323"/>
                <a:chExt cx="165" cy="162"/>
              </a:xfrm>
            </p:grpSpPr>
            <p:sp>
              <p:nvSpPr>
                <p:cNvPr id="16" name="Line 13"/>
                <p:cNvSpPr>
                  <a:spLocks noChangeShapeType="1"/>
                </p:cNvSpPr>
                <p:nvPr/>
              </p:nvSpPr>
              <p:spPr bwMode="auto">
                <a:xfrm>
                  <a:off x="3152" y="4323"/>
                  <a:ext cx="0" cy="162"/>
                </a:xfrm>
                <a:prstGeom prst="line">
                  <a:avLst/>
                </a:prstGeom>
                <a:noFill/>
                <a:ln w="57150" cmpd="sng">
                  <a:solidFill>
                    <a:srgbClr val="000000"/>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de-DE" sz="1600">
                    <a:solidFill>
                      <a:srgbClr val="000000"/>
                    </a:solidFill>
                    <a:ea typeface="ＭＳ Ｐゴシック" charset="0"/>
                  </a:endParaRPr>
                </a:p>
              </p:txBody>
            </p:sp>
            <p:sp>
              <p:nvSpPr>
                <p:cNvPr id="17" name="Line 14"/>
                <p:cNvSpPr>
                  <a:spLocks noChangeShapeType="1"/>
                </p:cNvSpPr>
                <p:nvPr/>
              </p:nvSpPr>
              <p:spPr bwMode="auto">
                <a:xfrm>
                  <a:off x="3071" y="4403"/>
                  <a:ext cx="163" cy="0"/>
                </a:xfrm>
                <a:prstGeom prst="line">
                  <a:avLst/>
                </a:prstGeom>
                <a:noFill/>
                <a:ln w="57150" cmpd="sng">
                  <a:solidFill>
                    <a:srgbClr val="000000"/>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de-DE" sz="1600">
                    <a:solidFill>
                      <a:srgbClr val="000000"/>
                    </a:solidFill>
                    <a:ea typeface="ＭＳ Ｐゴシック" charset="0"/>
                  </a:endParaRPr>
                </a:p>
              </p:txBody>
            </p:sp>
            <p:sp>
              <p:nvSpPr>
                <p:cNvPr id="18" name="Line 15"/>
                <p:cNvSpPr>
                  <a:spLocks noChangeShapeType="1"/>
                </p:cNvSpPr>
                <p:nvPr/>
              </p:nvSpPr>
              <p:spPr bwMode="auto">
                <a:xfrm>
                  <a:off x="3234" y="4363"/>
                  <a:ext cx="0" cy="77"/>
                </a:xfrm>
                <a:prstGeom prst="line">
                  <a:avLst/>
                </a:prstGeom>
                <a:noFill/>
                <a:ln w="57150" cmpd="sng">
                  <a:solidFill>
                    <a:srgbClr val="000000"/>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de-DE" sz="1600">
                    <a:solidFill>
                      <a:srgbClr val="000000"/>
                    </a:solidFill>
                    <a:ea typeface="ＭＳ Ｐゴシック" charset="0"/>
                  </a:endParaRPr>
                </a:p>
              </p:txBody>
            </p:sp>
            <p:sp>
              <p:nvSpPr>
                <p:cNvPr id="19" name="Line 16"/>
                <p:cNvSpPr>
                  <a:spLocks noChangeShapeType="1"/>
                </p:cNvSpPr>
                <p:nvPr/>
              </p:nvSpPr>
              <p:spPr bwMode="auto">
                <a:xfrm>
                  <a:off x="3069" y="4364"/>
                  <a:ext cx="0" cy="77"/>
                </a:xfrm>
                <a:prstGeom prst="line">
                  <a:avLst/>
                </a:prstGeom>
                <a:noFill/>
                <a:ln w="57150" cmpd="sng">
                  <a:solidFill>
                    <a:srgbClr val="000000"/>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de-DE" sz="1600">
                    <a:solidFill>
                      <a:srgbClr val="000000"/>
                    </a:solidFill>
                    <a:ea typeface="ＭＳ Ｐゴシック" charset="0"/>
                  </a:endParaRPr>
                </a:p>
              </p:txBody>
            </p:sp>
            <p:sp>
              <p:nvSpPr>
                <p:cNvPr id="20" name="Line 17"/>
                <p:cNvSpPr>
                  <a:spLocks noChangeShapeType="1"/>
                </p:cNvSpPr>
                <p:nvPr/>
              </p:nvSpPr>
              <p:spPr bwMode="auto">
                <a:xfrm>
                  <a:off x="3234" y="4363"/>
                  <a:ext cx="0" cy="77"/>
                </a:xfrm>
                <a:prstGeom prst="line">
                  <a:avLst/>
                </a:prstGeom>
                <a:noFill/>
                <a:ln w="57150" cmpd="sng">
                  <a:solidFill>
                    <a:srgbClr val="000000"/>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de-DE" sz="1600">
                    <a:solidFill>
                      <a:srgbClr val="000000"/>
                    </a:solidFill>
                    <a:ea typeface="ＭＳ Ｐゴシック" charset="0"/>
                  </a:endParaRPr>
                </a:p>
              </p:txBody>
            </p:sp>
            <p:sp>
              <p:nvSpPr>
                <p:cNvPr id="21" name="Line 18"/>
                <p:cNvSpPr>
                  <a:spLocks noChangeShapeType="1"/>
                </p:cNvSpPr>
                <p:nvPr/>
              </p:nvSpPr>
              <p:spPr bwMode="auto">
                <a:xfrm flipH="1">
                  <a:off x="3112" y="4485"/>
                  <a:ext cx="76" cy="0"/>
                </a:xfrm>
                <a:prstGeom prst="line">
                  <a:avLst/>
                </a:prstGeom>
                <a:noFill/>
                <a:ln w="57150" cmpd="sng">
                  <a:solidFill>
                    <a:srgbClr val="000000"/>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de-DE" sz="1600">
                    <a:solidFill>
                      <a:srgbClr val="000000"/>
                    </a:solidFill>
                    <a:ea typeface="ＭＳ Ｐゴシック" charset="0"/>
                  </a:endParaRPr>
                </a:p>
              </p:txBody>
            </p:sp>
            <p:sp>
              <p:nvSpPr>
                <p:cNvPr id="22" name="Line 19"/>
                <p:cNvSpPr>
                  <a:spLocks noChangeShapeType="1"/>
                </p:cNvSpPr>
                <p:nvPr/>
              </p:nvSpPr>
              <p:spPr bwMode="auto">
                <a:xfrm flipH="1">
                  <a:off x="3111" y="4323"/>
                  <a:ext cx="77" cy="0"/>
                </a:xfrm>
                <a:prstGeom prst="line">
                  <a:avLst/>
                </a:prstGeom>
                <a:noFill/>
                <a:ln w="57150" cmpd="sng">
                  <a:solidFill>
                    <a:srgbClr val="000000"/>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de-DE" sz="1600">
                    <a:solidFill>
                      <a:srgbClr val="000000"/>
                    </a:solidFill>
                    <a:ea typeface="ＭＳ Ｐゴシック" charset="0"/>
                  </a:endParaRPr>
                </a:p>
              </p:txBody>
            </p:sp>
          </p:grpSp>
          <p:sp>
            <p:nvSpPr>
              <p:cNvPr id="11" name="Abgerundetes Rechteck 10"/>
              <p:cNvSpPr/>
              <p:nvPr/>
            </p:nvSpPr>
            <p:spPr>
              <a:xfrm>
                <a:off x="1276519" y="3467313"/>
                <a:ext cx="648922" cy="361558"/>
              </a:xfrm>
              <a:prstGeom prst="roundRect">
                <a:avLst/>
              </a:prstGeom>
              <a:solidFill>
                <a:schemeClr val="tx2"/>
              </a:solidFill>
              <a:ln w="12700"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base">
                  <a:spcBef>
                    <a:spcPct val="0"/>
                  </a:spcBef>
                  <a:spcAft>
                    <a:spcPct val="0"/>
                  </a:spcAft>
                </a:pPr>
                <a:endParaRPr lang="de-DE" sz="1600">
                  <a:solidFill>
                    <a:srgbClr val="000000"/>
                  </a:solidFill>
                </a:endParaRPr>
              </a:p>
            </p:txBody>
          </p:sp>
          <p:sp>
            <p:nvSpPr>
              <p:cNvPr id="12" name="Abgerundetes Rechteck 11"/>
              <p:cNvSpPr/>
              <p:nvPr/>
            </p:nvSpPr>
            <p:spPr>
              <a:xfrm>
                <a:off x="1276516" y="3921578"/>
                <a:ext cx="648922" cy="361558"/>
              </a:xfrm>
              <a:prstGeom prst="roundRect">
                <a:avLst/>
              </a:prstGeom>
              <a:solidFill>
                <a:srgbClr val="E60088"/>
              </a:solidFill>
              <a:ln w="12700"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base">
                  <a:spcBef>
                    <a:spcPct val="0"/>
                  </a:spcBef>
                  <a:spcAft>
                    <a:spcPct val="0"/>
                  </a:spcAft>
                </a:pPr>
                <a:endParaRPr lang="de-DE" sz="1600">
                  <a:solidFill>
                    <a:srgbClr val="000000"/>
                  </a:solidFill>
                </a:endParaRPr>
              </a:p>
            </p:txBody>
          </p:sp>
          <p:sp>
            <p:nvSpPr>
              <p:cNvPr id="13" name="Rectangle 5"/>
              <p:cNvSpPr>
                <a:spLocks noChangeArrowheads="1"/>
              </p:cNvSpPr>
              <p:nvPr/>
            </p:nvSpPr>
            <p:spPr bwMode="auto">
              <a:xfrm>
                <a:off x="915117" y="2897261"/>
                <a:ext cx="1383583" cy="471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a:lstStyle/>
              <a:p>
                <a:pPr defTabSz="457200" fontAlgn="base">
                  <a:spcAft>
                    <a:spcPct val="0"/>
                  </a:spcAft>
                  <a:buClr>
                    <a:srgbClr val="9B94F0"/>
                  </a:buClr>
                  <a:buSzPct val="75000"/>
                  <a:buFont typeface="Wingdings" charset="0"/>
                  <a:buNone/>
                  <a:tabLst>
                    <a:tab pos="538163" algn="l"/>
                  </a:tabLst>
                </a:pPr>
                <a:r>
                  <a:rPr lang="de-DE" sz="2400" b="1" dirty="0">
                    <a:solidFill>
                      <a:srgbClr val="000000"/>
                    </a:solidFill>
                    <a:ea typeface="ＭＳ Ｐゴシック" charset="0"/>
                  </a:rPr>
                  <a:t>Letalität</a:t>
                </a:r>
              </a:p>
            </p:txBody>
          </p:sp>
          <p:sp>
            <p:nvSpPr>
              <p:cNvPr id="14" name="Rectangle 5"/>
              <p:cNvSpPr>
                <a:spLocks noChangeArrowheads="1"/>
              </p:cNvSpPr>
              <p:nvPr/>
            </p:nvSpPr>
            <p:spPr bwMode="auto">
              <a:xfrm>
                <a:off x="524551" y="3447173"/>
                <a:ext cx="1580451" cy="36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a:lstStyle/>
              <a:p>
                <a:pPr defTabSz="457200" fontAlgn="base">
                  <a:spcBef>
                    <a:spcPts val="1200"/>
                  </a:spcBef>
                  <a:spcAft>
                    <a:spcPct val="0"/>
                  </a:spcAft>
                  <a:buClr>
                    <a:srgbClr val="9B94F0"/>
                  </a:buClr>
                  <a:buSzPct val="75000"/>
                  <a:tabLst>
                    <a:tab pos="538163" algn="l"/>
                  </a:tabLst>
                </a:pPr>
                <a:r>
                  <a:rPr lang="de-DE" sz="2000" b="1" dirty="0">
                    <a:solidFill>
                      <a:srgbClr val="000000"/>
                    </a:solidFill>
                    <a:ea typeface="ＭＳ Ｐゴシック" charset="0"/>
                  </a:rPr>
                  <a:t>TVT </a:t>
                </a:r>
                <a:r>
                  <a:rPr lang="de-DE" sz="2000" b="1" dirty="0" smtClean="0">
                    <a:solidFill>
                      <a:srgbClr val="000000"/>
                    </a:solidFill>
                    <a:ea typeface="ＭＳ Ｐゴシック" charset="0"/>
                  </a:rPr>
                  <a:t>~   </a:t>
                </a:r>
                <a:r>
                  <a:rPr lang="de-DE" sz="2000" b="1" dirty="0" smtClean="0">
                    <a:solidFill>
                      <a:prstClr val="white"/>
                    </a:solidFill>
                    <a:ea typeface="ＭＳ Ｐゴシック" charset="0"/>
                  </a:rPr>
                  <a:t>3</a:t>
                </a:r>
                <a:r>
                  <a:rPr lang="de-DE" sz="2000" b="1" dirty="0">
                    <a:solidFill>
                      <a:prstClr val="white"/>
                    </a:solidFill>
                    <a:ea typeface="ＭＳ Ｐゴシック" charset="0"/>
                  </a:rPr>
                  <a:t>%</a:t>
                </a:r>
              </a:p>
            </p:txBody>
          </p:sp>
          <p:sp>
            <p:nvSpPr>
              <p:cNvPr id="15" name="Rectangle 5"/>
              <p:cNvSpPr>
                <a:spLocks noChangeArrowheads="1"/>
              </p:cNvSpPr>
              <p:nvPr/>
            </p:nvSpPr>
            <p:spPr bwMode="auto">
              <a:xfrm>
                <a:off x="537251" y="3901429"/>
                <a:ext cx="1542351" cy="36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a:lstStyle/>
              <a:p>
                <a:pPr defTabSz="457200" fontAlgn="base">
                  <a:spcBef>
                    <a:spcPts val="1200"/>
                  </a:spcBef>
                  <a:spcAft>
                    <a:spcPct val="0"/>
                  </a:spcAft>
                  <a:buClr>
                    <a:srgbClr val="9B94F0"/>
                  </a:buClr>
                  <a:buSzPct val="75000"/>
                  <a:tabLst>
                    <a:tab pos="538163" algn="l"/>
                  </a:tabLst>
                </a:pPr>
                <a:r>
                  <a:rPr lang="de-DE" sz="2000" b="1" dirty="0">
                    <a:solidFill>
                      <a:prstClr val="black"/>
                    </a:solidFill>
                    <a:ea typeface="ＭＳ Ｐゴシック" charset="0"/>
                  </a:rPr>
                  <a:t>LE 	</a:t>
                </a:r>
                <a:r>
                  <a:rPr lang="de-DE" sz="2000" b="1" dirty="0" smtClean="0">
                    <a:solidFill>
                      <a:prstClr val="black"/>
                    </a:solidFill>
                    <a:ea typeface="ＭＳ Ｐゴシック" charset="0"/>
                  </a:rPr>
                  <a:t>~  </a:t>
                </a:r>
                <a:r>
                  <a:rPr lang="de-DE" sz="2000" b="1" dirty="0">
                    <a:solidFill>
                      <a:srgbClr val="FFFFFF"/>
                    </a:solidFill>
                    <a:ea typeface="ＭＳ Ｐゴシック" charset="0"/>
                  </a:rPr>
                  <a:t>21%</a:t>
                </a:r>
              </a:p>
            </p:txBody>
          </p:sp>
        </p:grpSp>
      </p:grpSp>
    </p:spTree>
    <p:extLst>
      <p:ext uri="{BB962C8B-B14F-4D97-AF65-F5344CB8AC3E}">
        <p14:creationId xmlns:p14="http://schemas.microsoft.com/office/powerpoint/2010/main" val="403466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Line 3"/>
          <p:cNvSpPr>
            <a:spLocks noChangeShapeType="1"/>
          </p:cNvSpPr>
          <p:nvPr/>
        </p:nvSpPr>
        <p:spPr bwMode="auto">
          <a:xfrm flipV="1">
            <a:off x="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8" name="Line 4"/>
          <p:cNvSpPr>
            <a:spLocks noChangeShapeType="1"/>
          </p:cNvSpPr>
          <p:nvPr/>
        </p:nvSpPr>
        <p:spPr bwMode="auto">
          <a:xfrm>
            <a:off x="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9" name="Line 5"/>
          <p:cNvSpPr>
            <a:spLocks noChangeShapeType="1"/>
          </p:cNvSpPr>
          <p:nvPr/>
        </p:nvSpPr>
        <p:spPr bwMode="auto">
          <a:xfrm>
            <a:off x="140335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0" name="Line 6"/>
          <p:cNvSpPr>
            <a:spLocks noChangeShapeType="1"/>
          </p:cNvSpPr>
          <p:nvPr/>
        </p:nvSpPr>
        <p:spPr bwMode="auto">
          <a:xfrm flipV="1">
            <a:off x="140335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1" name="Rectangle 7"/>
          <p:cNvSpPr>
            <a:spLocks noGrp="1" noChangeArrowheads="1"/>
          </p:cNvSpPr>
          <p:nvPr>
            <p:ph type="body" idx="1"/>
          </p:nvPr>
        </p:nvSpPr>
        <p:spPr>
          <a:xfrm>
            <a:off x="457200" y="1447800"/>
            <a:ext cx="8229600" cy="4525963"/>
          </a:xfrm>
        </p:spPr>
        <p:txBody>
          <a:bodyPr/>
          <a:lstStyle/>
          <a:p>
            <a:endParaRPr lang="de-DE" sz="2800" dirty="0"/>
          </a:p>
          <a:p>
            <a:endParaRPr lang="de-DE" sz="3600" dirty="0"/>
          </a:p>
          <a:p>
            <a:endParaRPr lang="de-DE" sz="1600" dirty="0"/>
          </a:p>
        </p:txBody>
      </p:sp>
      <p:sp>
        <p:nvSpPr>
          <p:cNvPr id="31752" name="Rectangle 8"/>
          <p:cNvSpPr>
            <a:spLocks noChangeArrowheads="1"/>
          </p:cNvSpPr>
          <p:nvPr/>
        </p:nvSpPr>
        <p:spPr bwMode="auto">
          <a:xfrm>
            <a:off x="6096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pPr>
            <a:endParaRPr lang="de-DE" sz="2400" dirty="0"/>
          </a:p>
        </p:txBody>
      </p:sp>
      <p:sp>
        <p:nvSpPr>
          <p:cNvPr id="10" name="Rectangle 2"/>
          <p:cNvSpPr txBox="1">
            <a:spLocks noChangeArrowheads="1"/>
          </p:cNvSpPr>
          <p:nvPr/>
        </p:nvSpPr>
        <p:spPr bwMode="auto">
          <a:xfrm>
            <a:off x="1979712"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sz="2800" kern="0" dirty="0" smtClean="0"/>
              <a:t>Therapiedauer</a:t>
            </a:r>
            <a:endParaRPr lang="de-DE" sz="2800" kern="0" dirty="0"/>
          </a:p>
        </p:txBody>
      </p:sp>
      <p:graphicFrame>
        <p:nvGraphicFramePr>
          <p:cNvPr id="2" name="Objekt 1"/>
          <p:cNvGraphicFramePr>
            <a:graphicFrameLocks noChangeAspect="1"/>
          </p:cNvGraphicFramePr>
          <p:nvPr>
            <p:extLst>
              <p:ext uri="{D42A27DB-BD31-4B8C-83A1-F6EECF244321}">
                <p14:modId xmlns:p14="http://schemas.microsoft.com/office/powerpoint/2010/main" val="3895601716"/>
              </p:ext>
            </p:extLst>
          </p:nvPr>
        </p:nvGraphicFramePr>
        <p:xfrm>
          <a:off x="1689100" y="1511300"/>
          <a:ext cx="5765800" cy="3835400"/>
        </p:xfrm>
        <a:graphic>
          <a:graphicData uri="http://schemas.openxmlformats.org/presentationml/2006/ole">
            <mc:AlternateContent xmlns:mc="http://schemas.openxmlformats.org/markup-compatibility/2006">
              <mc:Choice xmlns:v="urn:schemas-microsoft-com:vml" Requires="v">
                <p:oleObj spid="_x0000_s2086" name="Dokument" r:id="rId4" imgW="5765588" imgH="3835259" progId="Word.Document.12">
                  <p:embed/>
                </p:oleObj>
              </mc:Choice>
              <mc:Fallback>
                <p:oleObj name="Dokument" r:id="rId4" imgW="5765588" imgH="3835259" progId="Word.Document.12">
                  <p:embed/>
                  <p:pic>
                    <p:nvPicPr>
                      <p:cNvPr id="0" name="Objek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9100" y="1511300"/>
                        <a:ext cx="576580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2" name="Gruppierung 1"/>
          <p:cNvGrpSpPr/>
          <p:nvPr/>
        </p:nvGrpSpPr>
        <p:grpSpPr>
          <a:xfrm>
            <a:off x="1689614" y="1367873"/>
            <a:ext cx="5808819" cy="5085463"/>
            <a:chOff x="755659" y="830385"/>
            <a:chExt cx="4910495" cy="4347307"/>
          </a:xfrm>
        </p:grpSpPr>
        <p:sp>
          <p:nvSpPr>
            <p:cNvPr id="13" name="Rechteck 12"/>
            <p:cNvSpPr/>
            <p:nvPr/>
          </p:nvSpPr>
          <p:spPr>
            <a:xfrm>
              <a:off x="755659" y="830385"/>
              <a:ext cx="4910495" cy="434730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856427" y="1639042"/>
              <a:ext cx="2553325" cy="629927"/>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5" name="Gruppierung 4"/>
            <p:cNvGrpSpPr/>
            <p:nvPr/>
          </p:nvGrpSpPr>
          <p:grpSpPr>
            <a:xfrm>
              <a:off x="856427" y="902187"/>
              <a:ext cx="4705548" cy="821082"/>
              <a:chOff x="469274" y="407145"/>
              <a:chExt cx="7377756" cy="1247416"/>
            </a:xfrm>
          </p:grpSpPr>
          <p:sp>
            <p:nvSpPr>
              <p:cNvPr id="26" name="Rechteck 25"/>
              <p:cNvSpPr/>
              <p:nvPr/>
            </p:nvSpPr>
            <p:spPr>
              <a:xfrm>
                <a:off x="1545729" y="657732"/>
                <a:ext cx="3080843" cy="737319"/>
              </a:xfrm>
              <a:prstGeom prst="rect">
                <a:avLst/>
              </a:prstGeom>
              <a:solidFill>
                <a:schemeClr val="bg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sz="1400" dirty="0">
                  <a:solidFill>
                    <a:srgbClr val="008000"/>
                  </a:solidFill>
                  <a:ea typeface="Verdana" pitchFamily="34" charset="0"/>
                  <a:cs typeface="Verdana" pitchFamily="34" charset="0"/>
                </a:endParaRPr>
              </a:p>
            </p:txBody>
          </p:sp>
          <p:sp>
            <p:nvSpPr>
              <p:cNvPr id="27" name="Rechteck 26"/>
              <p:cNvSpPr/>
              <p:nvPr/>
            </p:nvSpPr>
            <p:spPr>
              <a:xfrm>
                <a:off x="469274" y="498978"/>
                <a:ext cx="1367293" cy="997940"/>
              </a:xfrm>
              <a:prstGeom prst="rect">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dirty="0" smtClean="0">
                    <a:solidFill>
                      <a:schemeClr val="tx1"/>
                    </a:solidFill>
                    <a:ea typeface="Verdana" pitchFamily="34" charset="0"/>
                    <a:cs typeface="Verdana" pitchFamily="34" charset="0"/>
                  </a:rPr>
                  <a:t>Intensiv</a:t>
                </a:r>
              </a:p>
            </p:txBody>
          </p:sp>
          <p:sp>
            <p:nvSpPr>
              <p:cNvPr id="28" name="Textfeld 27"/>
              <p:cNvSpPr txBox="1"/>
              <p:nvPr/>
            </p:nvSpPr>
            <p:spPr>
              <a:xfrm>
                <a:off x="2820080" y="636870"/>
                <a:ext cx="794516" cy="467585"/>
              </a:xfrm>
              <a:prstGeom prst="rect">
                <a:avLst/>
              </a:prstGeom>
              <a:noFill/>
            </p:spPr>
            <p:txBody>
              <a:bodyPr wrap="none" rtlCol="0">
                <a:spAutoFit/>
              </a:bodyPr>
              <a:lstStyle/>
              <a:p>
                <a:r>
                  <a:rPr lang="de-DE" sz="1400" dirty="0" smtClean="0"/>
                  <a:t>akut</a:t>
                </a:r>
                <a:endParaRPr lang="de-DE" sz="1400" dirty="0"/>
              </a:p>
            </p:txBody>
          </p:sp>
          <p:sp>
            <p:nvSpPr>
              <p:cNvPr id="29" name="Textfeld 28"/>
              <p:cNvSpPr txBox="1"/>
              <p:nvPr/>
            </p:nvSpPr>
            <p:spPr>
              <a:xfrm>
                <a:off x="2428553" y="906438"/>
                <a:ext cx="1475823" cy="467585"/>
              </a:xfrm>
              <a:prstGeom prst="rect">
                <a:avLst/>
              </a:prstGeom>
              <a:noFill/>
            </p:spPr>
            <p:txBody>
              <a:bodyPr wrap="none" rtlCol="0">
                <a:spAutoFit/>
              </a:bodyPr>
              <a:lstStyle/>
              <a:p>
                <a:r>
                  <a:rPr lang="de-DE" sz="1400" dirty="0" smtClean="0"/>
                  <a:t> 3 Monate</a:t>
                </a:r>
                <a:endParaRPr lang="de-DE" sz="1400" dirty="0"/>
              </a:p>
            </p:txBody>
          </p:sp>
          <p:sp>
            <p:nvSpPr>
              <p:cNvPr id="30" name="Gestreifter Pfeil nach rechts 29"/>
              <p:cNvSpPr/>
              <p:nvPr/>
            </p:nvSpPr>
            <p:spPr>
              <a:xfrm>
                <a:off x="6905838" y="407145"/>
                <a:ext cx="941192" cy="1247416"/>
              </a:xfrm>
              <a:prstGeom prst="stripedRightArrow">
                <a:avLst>
                  <a:gd name="adj1" fmla="val 47870"/>
                  <a:gd name="adj2" fmla="val 50000"/>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a:p>
            </p:txBody>
          </p:sp>
          <p:sp>
            <p:nvSpPr>
              <p:cNvPr id="31" name="Rechteck 30"/>
              <p:cNvSpPr/>
              <p:nvPr/>
            </p:nvSpPr>
            <p:spPr>
              <a:xfrm>
                <a:off x="4472593" y="725918"/>
                <a:ext cx="2342529" cy="609768"/>
              </a:xfrm>
              <a:prstGeom prst="rect">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e-DE" sz="1400" dirty="0">
                  <a:solidFill>
                    <a:srgbClr val="008000"/>
                  </a:solidFill>
                  <a:ea typeface="Verdana" pitchFamily="34" charset="0"/>
                  <a:cs typeface="Verdana" pitchFamily="34" charset="0"/>
                </a:endParaRPr>
              </a:p>
            </p:txBody>
          </p:sp>
          <p:sp>
            <p:nvSpPr>
              <p:cNvPr id="32" name="Rectangle 17"/>
              <p:cNvSpPr>
                <a:spLocks noChangeArrowheads="1"/>
              </p:cNvSpPr>
              <p:nvPr/>
            </p:nvSpPr>
            <p:spPr bwMode="auto">
              <a:xfrm>
                <a:off x="4615233" y="785284"/>
                <a:ext cx="2387887" cy="46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p>
                <a:pPr algn="ctr"/>
                <a:r>
                  <a:rPr lang="de-DE" sz="1400" b="1" dirty="0" smtClean="0">
                    <a:solidFill>
                      <a:srgbClr val="FFFFFF"/>
                    </a:solidFill>
                    <a:ea typeface="ＭＳ Ｐゴシック" pitchFamily="34" charset="-128"/>
                    <a:cs typeface="Arial" pitchFamily="34" charset="0"/>
                  </a:rPr>
                  <a:t>unbegrenzt</a:t>
                </a:r>
                <a:endParaRPr lang="de-DE" sz="1400" b="1" dirty="0">
                  <a:solidFill>
                    <a:srgbClr val="FFFFFF"/>
                  </a:solidFill>
                  <a:ea typeface="ＭＳ Ｐゴシック" pitchFamily="34" charset="-128"/>
                  <a:cs typeface="Arial" pitchFamily="34" charset="0"/>
                </a:endParaRPr>
              </a:p>
            </p:txBody>
          </p:sp>
          <p:sp>
            <p:nvSpPr>
              <p:cNvPr id="33" name="Textfeld 32"/>
              <p:cNvSpPr txBox="1"/>
              <p:nvPr/>
            </p:nvSpPr>
            <p:spPr>
              <a:xfrm>
                <a:off x="7037138" y="838142"/>
                <a:ext cx="530814" cy="467585"/>
              </a:xfrm>
              <a:prstGeom prst="rect">
                <a:avLst/>
              </a:prstGeom>
              <a:noFill/>
            </p:spPr>
            <p:txBody>
              <a:bodyPr wrap="none" rtlCol="0">
                <a:spAutoFit/>
              </a:bodyPr>
              <a:lstStyle/>
              <a:p>
                <a:r>
                  <a:rPr lang="de-DE" sz="1400" dirty="0" smtClean="0">
                    <a:solidFill>
                      <a:schemeClr val="bg1"/>
                    </a:solidFill>
                  </a:rPr>
                  <a:t>∞</a:t>
                </a:r>
                <a:endParaRPr lang="de-DE" sz="1400" dirty="0">
                  <a:solidFill>
                    <a:schemeClr val="bg1"/>
                  </a:solidFill>
                </a:endParaRPr>
              </a:p>
            </p:txBody>
          </p:sp>
        </p:grpSp>
        <p:sp>
          <p:nvSpPr>
            <p:cNvPr id="16" name="Textfeld 15"/>
            <p:cNvSpPr txBox="1"/>
            <p:nvPr/>
          </p:nvSpPr>
          <p:spPr>
            <a:xfrm>
              <a:off x="935293" y="1645117"/>
              <a:ext cx="1518364" cy="584776"/>
            </a:xfrm>
            <a:prstGeom prst="rect">
              <a:avLst/>
            </a:prstGeom>
            <a:noFill/>
          </p:spPr>
          <p:txBody>
            <a:bodyPr wrap="none" rtlCol="0">
              <a:spAutoFit/>
            </a:bodyPr>
            <a:lstStyle/>
            <a:p>
              <a:pPr marL="285750" indent="-285750">
                <a:buFont typeface="Arial"/>
                <a:buChar char="•"/>
              </a:pPr>
              <a:r>
                <a:rPr lang="de-DE" sz="1600" dirty="0" smtClean="0"/>
                <a:t>Provoziert</a:t>
              </a:r>
            </a:p>
            <a:p>
              <a:pPr marL="285750" indent="-285750">
                <a:buFont typeface="Arial"/>
                <a:buChar char="•"/>
              </a:pPr>
              <a:r>
                <a:rPr lang="de-DE" sz="1600" dirty="0" smtClean="0"/>
                <a:t>Isoliert distal</a:t>
              </a:r>
              <a:endParaRPr lang="de-DE" sz="1600" dirty="0"/>
            </a:p>
          </p:txBody>
        </p:sp>
        <p:sp>
          <p:nvSpPr>
            <p:cNvPr id="17" name="Rechteck 16"/>
            <p:cNvSpPr/>
            <p:nvPr/>
          </p:nvSpPr>
          <p:spPr>
            <a:xfrm>
              <a:off x="856427" y="2268969"/>
              <a:ext cx="4705548" cy="710646"/>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feld 17"/>
            <p:cNvSpPr txBox="1"/>
            <p:nvPr/>
          </p:nvSpPr>
          <p:spPr>
            <a:xfrm>
              <a:off x="969307" y="2314120"/>
              <a:ext cx="2454518" cy="584776"/>
            </a:xfrm>
            <a:prstGeom prst="rect">
              <a:avLst/>
            </a:prstGeom>
            <a:noFill/>
          </p:spPr>
          <p:txBody>
            <a:bodyPr wrap="none" rtlCol="0">
              <a:spAutoFit/>
            </a:bodyPr>
            <a:lstStyle/>
            <a:p>
              <a:pPr marL="285750" indent="-285750">
                <a:buFont typeface="Arial"/>
                <a:buChar char="•"/>
              </a:pPr>
              <a:r>
                <a:rPr lang="de-DE" sz="1600" dirty="0" smtClean="0"/>
                <a:t>Idiopathisch proximal</a:t>
              </a:r>
            </a:p>
            <a:p>
              <a:pPr marL="285750" indent="-285750">
                <a:buFont typeface="Arial"/>
                <a:buChar char="•"/>
              </a:pPr>
              <a:r>
                <a:rPr lang="de-DE" sz="1600" dirty="0" smtClean="0"/>
                <a:t>Aktive Krebserkrankung</a:t>
              </a:r>
              <a:endParaRPr lang="de-DE" sz="1600" dirty="0"/>
            </a:p>
          </p:txBody>
        </p:sp>
        <p:sp>
          <p:nvSpPr>
            <p:cNvPr id="19" name="Textfeld 18"/>
            <p:cNvSpPr txBox="1"/>
            <p:nvPr/>
          </p:nvSpPr>
          <p:spPr>
            <a:xfrm>
              <a:off x="850116" y="3201352"/>
              <a:ext cx="1848182" cy="830997"/>
            </a:xfrm>
            <a:prstGeom prst="rect">
              <a:avLst/>
            </a:prstGeom>
            <a:noFill/>
          </p:spPr>
          <p:txBody>
            <a:bodyPr wrap="none" rtlCol="0">
              <a:spAutoFit/>
            </a:bodyPr>
            <a:lstStyle/>
            <a:p>
              <a:r>
                <a:rPr lang="de-DE" sz="1600" dirty="0" smtClean="0"/>
                <a:t>NMH       VKA/NMH</a:t>
              </a:r>
            </a:p>
            <a:p>
              <a:r>
                <a:rPr lang="de-DE" sz="1600" dirty="0"/>
                <a:t>	</a:t>
              </a:r>
              <a:r>
                <a:rPr lang="de-DE" sz="1600" dirty="0" smtClean="0"/>
                <a:t>		  	    </a:t>
              </a:r>
              <a:endParaRPr lang="de-DE" sz="1600" dirty="0"/>
            </a:p>
          </p:txBody>
        </p:sp>
        <p:sp>
          <p:nvSpPr>
            <p:cNvPr id="20" name="Textfeld 19"/>
            <p:cNvSpPr txBox="1"/>
            <p:nvPr/>
          </p:nvSpPr>
          <p:spPr>
            <a:xfrm>
              <a:off x="755659" y="3576832"/>
              <a:ext cx="3416320" cy="584776"/>
            </a:xfrm>
            <a:prstGeom prst="rect">
              <a:avLst/>
            </a:prstGeom>
            <a:noFill/>
          </p:spPr>
          <p:txBody>
            <a:bodyPr wrap="none" rtlCol="0">
              <a:spAutoFit/>
            </a:bodyPr>
            <a:lstStyle/>
            <a:p>
              <a:r>
                <a:rPr lang="de-DE" sz="1600" dirty="0" smtClean="0"/>
                <a:t>  NMH      </a:t>
              </a:r>
              <a:r>
                <a:rPr lang="de-DE" sz="1600" dirty="0" err="1" smtClean="0">
                  <a:solidFill>
                    <a:srgbClr val="000090"/>
                  </a:solidFill>
                </a:rPr>
                <a:t>Dabigatran</a:t>
              </a:r>
              <a:r>
                <a:rPr lang="de-DE" sz="1600" dirty="0" smtClean="0">
                  <a:solidFill>
                    <a:srgbClr val="000090"/>
                  </a:solidFill>
                </a:rPr>
                <a:t>/</a:t>
              </a:r>
              <a:r>
                <a:rPr lang="de-DE" sz="1600" dirty="0" err="1" smtClean="0">
                  <a:solidFill>
                    <a:srgbClr val="000090"/>
                  </a:solidFill>
                </a:rPr>
                <a:t>Edoxaban</a:t>
              </a:r>
              <a:r>
                <a:rPr lang="de-DE" sz="1600" dirty="0" smtClean="0"/>
                <a:t>			    </a:t>
              </a:r>
              <a:endParaRPr lang="de-DE" sz="1600" dirty="0"/>
            </a:p>
          </p:txBody>
        </p:sp>
        <p:sp>
          <p:nvSpPr>
            <p:cNvPr id="21" name="Textfeld 20"/>
            <p:cNvSpPr txBox="1"/>
            <p:nvPr/>
          </p:nvSpPr>
          <p:spPr>
            <a:xfrm>
              <a:off x="850116" y="4014529"/>
              <a:ext cx="2559636" cy="338554"/>
            </a:xfrm>
            <a:prstGeom prst="rect">
              <a:avLst/>
            </a:prstGeom>
            <a:solidFill>
              <a:schemeClr val="accent1">
                <a:lumMod val="20000"/>
                <a:lumOff val="80000"/>
              </a:schemeClr>
            </a:solidFill>
          </p:spPr>
          <p:txBody>
            <a:bodyPr wrap="square" rtlCol="0">
              <a:spAutoFit/>
            </a:bodyPr>
            <a:lstStyle/>
            <a:p>
              <a:pPr algn="ctr"/>
              <a:r>
                <a:rPr lang="de-DE" sz="1600" dirty="0" err="1" smtClean="0">
                  <a:solidFill>
                    <a:srgbClr val="000090"/>
                  </a:solidFill>
                </a:rPr>
                <a:t>Rivaroxaban</a:t>
              </a:r>
              <a:r>
                <a:rPr lang="de-DE" sz="1600" dirty="0" smtClean="0">
                  <a:solidFill>
                    <a:srgbClr val="000090"/>
                  </a:solidFill>
                </a:rPr>
                <a:t>/</a:t>
              </a:r>
              <a:r>
                <a:rPr lang="de-DE" sz="1600" dirty="0" err="1" smtClean="0">
                  <a:solidFill>
                    <a:srgbClr val="000090"/>
                  </a:solidFill>
                </a:rPr>
                <a:t>Apixaban</a:t>
              </a:r>
              <a:endParaRPr lang="de-DE" sz="1600" dirty="0">
                <a:solidFill>
                  <a:srgbClr val="000090"/>
                </a:solidFill>
              </a:endParaRPr>
            </a:p>
          </p:txBody>
        </p:sp>
        <p:cxnSp>
          <p:nvCxnSpPr>
            <p:cNvPr id="22" name="Gerade Verbindung 21"/>
            <p:cNvCxnSpPr/>
            <p:nvPr/>
          </p:nvCxnSpPr>
          <p:spPr>
            <a:xfrm>
              <a:off x="3423825" y="3335253"/>
              <a:ext cx="2138150" cy="0"/>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23" name="Gerade Verbindung 22"/>
            <p:cNvCxnSpPr/>
            <p:nvPr/>
          </p:nvCxnSpPr>
          <p:spPr>
            <a:xfrm>
              <a:off x="3423825" y="3780730"/>
              <a:ext cx="2138150" cy="0"/>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a:off x="3439577" y="4210577"/>
              <a:ext cx="2138150" cy="0"/>
            </a:xfrm>
            <a:prstGeom prst="line">
              <a:avLst/>
            </a:prstGeom>
            <a:ln>
              <a:prstDash val="dot"/>
            </a:ln>
          </p:spPr>
          <p:style>
            <a:lnRef idx="2">
              <a:schemeClr val="accent1"/>
            </a:lnRef>
            <a:fillRef idx="0">
              <a:schemeClr val="accent1"/>
            </a:fillRef>
            <a:effectRef idx="1">
              <a:schemeClr val="accent1"/>
            </a:effectRef>
            <a:fontRef idx="minor">
              <a:schemeClr val="tx1"/>
            </a:fontRef>
          </p:style>
        </p:cxnSp>
        <p:sp>
          <p:nvSpPr>
            <p:cNvPr id="25" name="Textfeld 24"/>
            <p:cNvSpPr txBox="1"/>
            <p:nvPr/>
          </p:nvSpPr>
          <p:spPr>
            <a:xfrm>
              <a:off x="3693770" y="4542693"/>
              <a:ext cx="1556436" cy="523220"/>
            </a:xfrm>
            <a:prstGeom prst="rect">
              <a:avLst/>
            </a:prstGeom>
            <a:noFill/>
          </p:spPr>
          <p:txBody>
            <a:bodyPr wrap="none" rtlCol="0">
              <a:spAutoFit/>
            </a:bodyPr>
            <a:lstStyle/>
            <a:p>
              <a:r>
                <a:rPr lang="de-DE" sz="1400" dirty="0" err="1">
                  <a:solidFill>
                    <a:srgbClr val="000090"/>
                  </a:solidFill>
                </a:rPr>
                <a:t>l</a:t>
              </a:r>
              <a:r>
                <a:rPr lang="de-DE" sz="1400" dirty="0" err="1" smtClean="0">
                  <a:solidFill>
                    <a:srgbClr val="000090"/>
                  </a:solidFill>
                </a:rPr>
                <a:t>ow</a:t>
              </a:r>
              <a:r>
                <a:rPr lang="de-DE" sz="1400" dirty="0" smtClean="0">
                  <a:solidFill>
                    <a:srgbClr val="000090"/>
                  </a:solidFill>
                </a:rPr>
                <a:t> dose </a:t>
              </a:r>
              <a:r>
                <a:rPr lang="de-DE" sz="1400" dirty="0" err="1" smtClean="0">
                  <a:solidFill>
                    <a:srgbClr val="000090"/>
                  </a:solidFill>
                </a:rPr>
                <a:t>Apixaban</a:t>
              </a:r>
              <a:endParaRPr lang="de-DE" sz="1400" dirty="0" smtClean="0">
                <a:solidFill>
                  <a:srgbClr val="000090"/>
                </a:solidFill>
              </a:endParaRPr>
            </a:p>
            <a:p>
              <a:r>
                <a:rPr lang="de-DE" sz="1400" dirty="0" smtClean="0">
                  <a:solidFill>
                    <a:srgbClr val="000090"/>
                  </a:solidFill>
                </a:rPr>
                <a:t>ASS</a:t>
              </a:r>
              <a:endParaRPr lang="de-DE" sz="1400" dirty="0">
                <a:solidFill>
                  <a:srgbClr val="000090"/>
                </a:solidFill>
              </a:endParaRPr>
            </a:p>
          </p:txBody>
        </p:sp>
      </p:grpSp>
    </p:spTree>
    <p:extLst>
      <p:ext uri="{BB962C8B-B14F-4D97-AF65-F5344CB8AC3E}">
        <p14:creationId xmlns:p14="http://schemas.microsoft.com/office/powerpoint/2010/main" val="5873928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442308" y="2627923"/>
            <a:ext cx="4694013" cy="461665"/>
          </a:xfrm>
          <a:prstGeom prst="rect">
            <a:avLst/>
          </a:prstGeom>
          <a:noFill/>
        </p:spPr>
        <p:txBody>
          <a:bodyPr wrap="none" rtlCol="0">
            <a:spAutoFit/>
          </a:bodyPr>
          <a:lstStyle/>
          <a:p>
            <a:r>
              <a:rPr lang="de-DE" sz="2400" dirty="0" smtClean="0"/>
              <a:t>Vielen Dank für die Aufmerksamkeit</a:t>
            </a:r>
            <a:endParaRPr lang="de-DE" sz="2400" dirty="0"/>
          </a:p>
        </p:txBody>
      </p:sp>
      <p:pic>
        <p:nvPicPr>
          <p:cNvPr id="1026" name="Picture 2" descr="http://www.medical-tribune.de/uploads/pics/Lungenembolie_101518745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814" y="3561416"/>
            <a:ext cx="41910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7478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5666" y="5517441"/>
            <a:ext cx="8038040" cy="1200329"/>
          </a:xfrm>
          <a:prstGeom prst="rect">
            <a:avLst/>
          </a:prstGeom>
          <a:noFill/>
        </p:spPr>
        <p:txBody>
          <a:bodyPr wrap="none" rtlCol="0">
            <a:spAutoFit/>
          </a:bodyPr>
          <a:lstStyle/>
          <a:p>
            <a:r>
              <a:rPr lang="en-US" b="1" dirty="0" smtClean="0"/>
              <a:t>AT-III </a:t>
            </a:r>
            <a:r>
              <a:rPr lang="en-US" b="1" dirty="0" err="1" smtClean="0"/>
              <a:t>Mangel</a:t>
            </a:r>
            <a:r>
              <a:rPr lang="en-US" b="1" dirty="0" smtClean="0"/>
              <a:t> </a:t>
            </a:r>
            <a:r>
              <a:rPr lang="en-US" dirty="0" err="1" smtClean="0"/>
              <a:t>ist</a:t>
            </a:r>
            <a:r>
              <a:rPr lang="en-US" dirty="0" smtClean="0"/>
              <a:t> </a:t>
            </a:r>
            <a:r>
              <a:rPr lang="en-US" dirty="0" err="1" smtClean="0"/>
              <a:t>selten</a:t>
            </a:r>
            <a:r>
              <a:rPr lang="en-US" dirty="0" smtClean="0"/>
              <a:t>, </a:t>
            </a:r>
            <a:r>
              <a:rPr lang="en-US" dirty="0" err="1" smtClean="0"/>
              <a:t>bedingt</a:t>
            </a:r>
            <a:r>
              <a:rPr lang="en-US" dirty="0" smtClean="0"/>
              <a:t> </a:t>
            </a:r>
            <a:r>
              <a:rPr lang="en-US" dirty="0" err="1" smtClean="0"/>
              <a:t>aber</a:t>
            </a:r>
            <a:r>
              <a:rPr lang="en-US" dirty="0" smtClean="0"/>
              <a:t> </a:t>
            </a:r>
            <a:r>
              <a:rPr lang="en-US" dirty="0" err="1" smtClean="0"/>
              <a:t>schwere</a:t>
            </a:r>
            <a:r>
              <a:rPr lang="en-US" dirty="0" smtClean="0"/>
              <a:t> </a:t>
            </a:r>
            <a:r>
              <a:rPr lang="en-US" dirty="0" err="1" smtClean="0"/>
              <a:t>Thromboseneigung</a:t>
            </a:r>
            <a:endParaRPr lang="en-US" dirty="0" smtClean="0"/>
          </a:p>
          <a:p>
            <a:endParaRPr lang="en-US" dirty="0"/>
          </a:p>
          <a:p>
            <a:r>
              <a:rPr lang="en-US" dirty="0" err="1" smtClean="0"/>
              <a:t>Wichtigste</a:t>
            </a:r>
            <a:r>
              <a:rPr lang="en-US" dirty="0" smtClean="0"/>
              <a:t> </a:t>
            </a:r>
            <a:r>
              <a:rPr lang="en-US" dirty="0" err="1" smtClean="0"/>
              <a:t>angeborene</a:t>
            </a:r>
            <a:r>
              <a:rPr lang="en-US" dirty="0" smtClean="0"/>
              <a:t> </a:t>
            </a:r>
            <a:r>
              <a:rPr lang="en-US" dirty="0" err="1" smtClean="0"/>
              <a:t>thrombophile</a:t>
            </a:r>
            <a:r>
              <a:rPr lang="en-US" dirty="0" smtClean="0"/>
              <a:t> </a:t>
            </a:r>
            <a:r>
              <a:rPr lang="en-US" dirty="0" err="1" smtClean="0"/>
              <a:t>Risikofaktoren</a:t>
            </a:r>
            <a:r>
              <a:rPr lang="en-US" dirty="0" smtClean="0"/>
              <a:t> </a:t>
            </a:r>
            <a:r>
              <a:rPr lang="en-US" dirty="0" err="1" smtClean="0"/>
              <a:t>aufgrund</a:t>
            </a:r>
            <a:r>
              <a:rPr lang="en-US" dirty="0" smtClean="0"/>
              <a:t> </a:t>
            </a:r>
            <a:r>
              <a:rPr lang="en-US" dirty="0" err="1" smtClean="0"/>
              <a:t>ihrer</a:t>
            </a:r>
            <a:r>
              <a:rPr lang="en-US" dirty="0" smtClean="0"/>
              <a:t> </a:t>
            </a:r>
            <a:r>
              <a:rPr lang="en-US" dirty="0" err="1" smtClean="0"/>
              <a:t>hohen</a:t>
            </a:r>
            <a:r>
              <a:rPr lang="en-US" dirty="0" smtClean="0"/>
              <a:t> </a:t>
            </a:r>
            <a:r>
              <a:rPr lang="en-US" dirty="0" err="1" smtClean="0"/>
              <a:t>Prävalen</a:t>
            </a:r>
            <a:endParaRPr lang="en-US" dirty="0" smtClean="0"/>
          </a:p>
          <a:p>
            <a:r>
              <a:rPr lang="en-US" b="1" dirty="0" err="1" smtClean="0"/>
              <a:t>Prothrombinmutation</a:t>
            </a:r>
            <a:r>
              <a:rPr lang="en-US" dirty="0"/>
              <a:t> </a:t>
            </a:r>
            <a:r>
              <a:rPr lang="en-US" dirty="0" smtClean="0"/>
              <a:t>und </a:t>
            </a:r>
            <a:r>
              <a:rPr lang="en-US" b="1" dirty="0" err="1" smtClean="0"/>
              <a:t>Faktor</a:t>
            </a:r>
            <a:r>
              <a:rPr lang="en-US" b="1" dirty="0" smtClean="0"/>
              <a:t>-V-Leiden   </a:t>
            </a:r>
            <a:endParaRPr lang="en-US" b="1" dirty="0"/>
          </a:p>
        </p:txBody>
      </p:sp>
      <p:pic>
        <p:nvPicPr>
          <p:cNvPr id="4" name="Picture 3"/>
          <p:cNvPicPr>
            <a:picLocks noChangeAspect="1"/>
          </p:cNvPicPr>
          <p:nvPr/>
        </p:nvPicPr>
        <p:blipFill>
          <a:blip r:embed="rId3"/>
          <a:stretch>
            <a:fillRect/>
          </a:stretch>
        </p:blipFill>
        <p:spPr>
          <a:xfrm>
            <a:off x="1680247" y="183444"/>
            <a:ext cx="6645308" cy="5036659"/>
          </a:xfrm>
          <a:prstGeom prst="rect">
            <a:avLst/>
          </a:prstGeom>
        </p:spPr>
      </p:pic>
    </p:spTree>
    <p:extLst>
      <p:ext uri="{BB962C8B-B14F-4D97-AF65-F5344CB8AC3E}">
        <p14:creationId xmlns:p14="http://schemas.microsoft.com/office/powerpoint/2010/main" val="34805121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ierung 20"/>
          <p:cNvGrpSpPr/>
          <p:nvPr/>
        </p:nvGrpSpPr>
        <p:grpSpPr>
          <a:xfrm>
            <a:off x="-1798178" y="1371956"/>
            <a:ext cx="8137029" cy="5137131"/>
            <a:chOff x="639850" y="544321"/>
            <a:chExt cx="6401559" cy="3903793"/>
          </a:xfrm>
        </p:grpSpPr>
        <p:pic>
          <p:nvPicPr>
            <p:cNvPr id="5" name="Bild 4"/>
            <p:cNvPicPr>
              <a:picLocks noChangeAspect="1"/>
            </p:cNvPicPr>
            <p:nvPr/>
          </p:nvPicPr>
          <p:blipFill rotWithShape="1">
            <a:blip r:embed="rId3"/>
            <a:srcRect l="-29485" t="56173" r="29485" b="31018"/>
            <a:stretch/>
          </p:blipFill>
          <p:spPr>
            <a:xfrm>
              <a:off x="639850" y="3569697"/>
              <a:ext cx="4936866" cy="878417"/>
            </a:xfrm>
            <a:prstGeom prst="rect">
              <a:avLst/>
            </a:prstGeom>
          </p:spPr>
        </p:pic>
        <p:pic>
          <p:nvPicPr>
            <p:cNvPr id="2" name="Bild 1"/>
            <p:cNvPicPr>
              <a:picLocks noChangeAspect="1"/>
            </p:cNvPicPr>
            <p:nvPr/>
          </p:nvPicPr>
          <p:blipFill rotWithShape="1">
            <a:blip r:embed="rId3"/>
            <a:srcRect t="-1" b="93445"/>
            <a:stretch/>
          </p:blipFill>
          <p:spPr>
            <a:xfrm>
              <a:off x="2095500" y="544321"/>
              <a:ext cx="4936866" cy="449639"/>
            </a:xfrm>
            <a:prstGeom prst="rect">
              <a:avLst/>
            </a:prstGeom>
          </p:spPr>
        </p:pic>
        <p:pic>
          <p:nvPicPr>
            <p:cNvPr id="3" name="Bild 2"/>
            <p:cNvPicPr>
              <a:picLocks noChangeAspect="1"/>
            </p:cNvPicPr>
            <p:nvPr/>
          </p:nvPicPr>
          <p:blipFill rotWithShape="1">
            <a:blip r:embed="rId3"/>
            <a:srcRect t="6519" r="29485" b="61192"/>
            <a:stretch/>
          </p:blipFill>
          <p:spPr>
            <a:xfrm>
              <a:off x="2095500" y="993960"/>
              <a:ext cx="3481216" cy="2214344"/>
            </a:xfrm>
            <a:prstGeom prst="rect">
              <a:avLst/>
            </a:prstGeom>
          </p:spPr>
        </p:pic>
        <p:pic>
          <p:nvPicPr>
            <p:cNvPr id="4" name="Bild 3"/>
            <p:cNvPicPr>
              <a:picLocks noChangeAspect="1"/>
            </p:cNvPicPr>
            <p:nvPr/>
          </p:nvPicPr>
          <p:blipFill rotWithShape="1">
            <a:blip r:embed="rId3"/>
            <a:srcRect t="43595" r="29485" b="50339"/>
            <a:stretch/>
          </p:blipFill>
          <p:spPr>
            <a:xfrm>
              <a:off x="2095500" y="3180169"/>
              <a:ext cx="3481216" cy="415988"/>
            </a:xfrm>
            <a:prstGeom prst="rect">
              <a:avLst/>
            </a:prstGeom>
          </p:spPr>
        </p:pic>
        <p:pic>
          <p:nvPicPr>
            <p:cNvPr id="6" name="Bild 5"/>
            <p:cNvPicPr>
              <a:picLocks noChangeAspect="1"/>
            </p:cNvPicPr>
            <p:nvPr/>
          </p:nvPicPr>
          <p:blipFill rotWithShape="1">
            <a:blip r:embed="rId3"/>
            <a:srcRect l="42165" t="49130" r="29485" b="39238"/>
            <a:stretch/>
          </p:blipFill>
          <p:spPr>
            <a:xfrm>
              <a:off x="4177116" y="3567254"/>
              <a:ext cx="1399600" cy="797708"/>
            </a:xfrm>
            <a:prstGeom prst="rect">
              <a:avLst/>
            </a:prstGeom>
          </p:spPr>
        </p:pic>
        <p:pic>
          <p:nvPicPr>
            <p:cNvPr id="17" name="Bild 16"/>
            <p:cNvPicPr>
              <a:picLocks noChangeAspect="1"/>
            </p:cNvPicPr>
            <p:nvPr/>
          </p:nvPicPr>
          <p:blipFill rotWithShape="1">
            <a:blip r:embed="rId3"/>
            <a:srcRect l="70381" t="6556" b="43077"/>
            <a:stretch/>
          </p:blipFill>
          <p:spPr>
            <a:xfrm>
              <a:off x="5579134" y="993960"/>
              <a:ext cx="1462275" cy="3454154"/>
            </a:xfrm>
            <a:prstGeom prst="rect">
              <a:avLst/>
            </a:prstGeom>
          </p:spPr>
        </p:pic>
        <p:pic>
          <p:nvPicPr>
            <p:cNvPr id="19" name="Bild 18"/>
            <p:cNvPicPr>
              <a:picLocks noChangeAspect="1"/>
            </p:cNvPicPr>
            <p:nvPr/>
          </p:nvPicPr>
          <p:blipFill rotWithShape="1">
            <a:blip r:embed="rId3"/>
            <a:srcRect l="79338" t="42828" b="37951"/>
            <a:stretch/>
          </p:blipFill>
          <p:spPr>
            <a:xfrm>
              <a:off x="6021380" y="3129889"/>
              <a:ext cx="1020029" cy="1318225"/>
            </a:xfrm>
            <a:prstGeom prst="rect">
              <a:avLst/>
            </a:prstGeom>
          </p:spPr>
        </p:pic>
        <p:sp>
          <p:nvSpPr>
            <p:cNvPr id="20" name="Textfeld 19"/>
            <p:cNvSpPr txBox="1"/>
            <p:nvPr/>
          </p:nvSpPr>
          <p:spPr>
            <a:xfrm>
              <a:off x="6189024" y="3183352"/>
              <a:ext cx="267859" cy="307777"/>
            </a:xfrm>
            <a:prstGeom prst="rect">
              <a:avLst/>
            </a:prstGeom>
            <a:noFill/>
          </p:spPr>
          <p:txBody>
            <a:bodyPr wrap="none" rtlCol="0">
              <a:spAutoFit/>
            </a:bodyPr>
            <a:lstStyle/>
            <a:p>
              <a:r>
                <a:rPr lang="de-DE" sz="1400" dirty="0" smtClean="0"/>
                <a:t>?</a:t>
              </a:r>
              <a:endParaRPr lang="de-DE" sz="1400" dirty="0"/>
            </a:p>
          </p:txBody>
        </p:sp>
      </p:grpSp>
      <p:pic>
        <p:nvPicPr>
          <p:cNvPr id="22" name="Bild 21"/>
          <p:cNvPicPr>
            <a:picLocks noChangeAspect="1"/>
          </p:cNvPicPr>
          <p:nvPr/>
        </p:nvPicPr>
        <p:blipFill>
          <a:blip r:embed="rId4"/>
          <a:stretch>
            <a:fillRect/>
          </a:stretch>
        </p:blipFill>
        <p:spPr>
          <a:xfrm>
            <a:off x="487605" y="203102"/>
            <a:ext cx="7340652" cy="923823"/>
          </a:xfrm>
          <a:prstGeom prst="rect">
            <a:avLst/>
          </a:prstGeom>
        </p:spPr>
      </p:pic>
    </p:spTree>
    <p:extLst>
      <p:ext uri="{BB962C8B-B14F-4D97-AF65-F5344CB8AC3E}">
        <p14:creationId xmlns:p14="http://schemas.microsoft.com/office/powerpoint/2010/main" val="20257372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758" y="99456"/>
            <a:ext cx="4338573" cy="400110"/>
          </a:xfrm>
          <a:prstGeom prst="rect">
            <a:avLst/>
          </a:prstGeom>
          <a:noFill/>
        </p:spPr>
        <p:txBody>
          <a:bodyPr wrap="none" rtlCol="0">
            <a:spAutoFit/>
          </a:bodyPr>
          <a:lstStyle/>
          <a:p>
            <a:r>
              <a:rPr lang="en-US" sz="2000" b="1" u="sng" dirty="0" err="1" smtClean="0"/>
              <a:t>Risikostratifizierung</a:t>
            </a:r>
            <a:r>
              <a:rPr lang="en-US" sz="2000" b="1" u="sng" dirty="0" smtClean="0"/>
              <a:t> </a:t>
            </a:r>
            <a:r>
              <a:rPr lang="en-US" sz="2000" b="1" u="sng" dirty="0" err="1" smtClean="0"/>
              <a:t>nach</a:t>
            </a:r>
            <a:r>
              <a:rPr lang="en-US" sz="2000" b="1" u="sng" dirty="0" smtClean="0"/>
              <a:t> </a:t>
            </a:r>
            <a:r>
              <a:rPr lang="en-US" sz="2000" b="1" u="sng" dirty="0" err="1" smtClean="0"/>
              <a:t>Rezidivrisiko</a:t>
            </a:r>
            <a:r>
              <a:rPr lang="en-US" sz="2000" b="1" u="sng" dirty="0" smtClean="0"/>
              <a:t>:</a:t>
            </a:r>
            <a:endParaRPr lang="en-US" sz="2000" b="1" u="sng" dirty="0"/>
          </a:p>
        </p:txBody>
      </p:sp>
      <p:grpSp>
        <p:nvGrpSpPr>
          <p:cNvPr id="13" name="Group 12"/>
          <p:cNvGrpSpPr/>
          <p:nvPr/>
        </p:nvGrpSpPr>
        <p:grpSpPr>
          <a:xfrm>
            <a:off x="0" y="3383535"/>
            <a:ext cx="8833821" cy="3699600"/>
            <a:chOff x="0" y="3383535"/>
            <a:chExt cx="8833821" cy="3699600"/>
          </a:xfrm>
        </p:grpSpPr>
        <p:sp>
          <p:nvSpPr>
            <p:cNvPr id="3" name="TextBox 2"/>
            <p:cNvSpPr txBox="1"/>
            <p:nvPr/>
          </p:nvSpPr>
          <p:spPr>
            <a:xfrm>
              <a:off x="0" y="3383535"/>
              <a:ext cx="5786748" cy="646331"/>
            </a:xfrm>
            <a:prstGeom prst="rect">
              <a:avLst/>
            </a:prstGeom>
            <a:noFill/>
          </p:spPr>
          <p:txBody>
            <a:bodyPr wrap="none" rtlCol="0">
              <a:spAutoFit/>
            </a:bodyPr>
            <a:lstStyle/>
            <a:p>
              <a:r>
                <a:rPr lang="en-US" dirty="0" err="1" smtClean="0"/>
                <a:t>Niedrig</a:t>
              </a:r>
              <a:r>
                <a:rPr lang="en-US" dirty="0" smtClean="0"/>
                <a:t> </a:t>
              </a:r>
              <a:r>
                <a:rPr lang="en-US" dirty="0" err="1" smtClean="0"/>
                <a:t>Risikogruppe</a:t>
              </a:r>
              <a:r>
                <a:rPr lang="en-US" dirty="0" smtClean="0"/>
                <a:t> </a:t>
              </a:r>
              <a:r>
                <a:rPr lang="en-US" dirty="0" err="1" smtClean="0"/>
                <a:t>müsste</a:t>
              </a:r>
              <a:r>
                <a:rPr lang="en-US" dirty="0" smtClean="0"/>
                <a:t> </a:t>
              </a:r>
              <a:r>
                <a:rPr lang="en-US" dirty="0" err="1" smtClean="0"/>
                <a:t>Rezidivrisiko</a:t>
              </a:r>
              <a:r>
                <a:rPr lang="en-US" dirty="0" smtClean="0"/>
                <a:t> </a:t>
              </a:r>
              <a:r>
                <a:rPr lang="en-US" b="1" dirty="0" smtClean="0"/>
                <a:t>&lt; 3%/a</a:t>
              </a:r>
            </a:p>
            <a:p>
              <a:r>
                <a:rPr lang="en-US" dirty="0"/>
                <a:t> </a:t>
              </a:r>
              <a:r>
                <a:rPr lang="en-US" dirty="0" smtClean="0"/>
                <a:t>                                                                           &lt; 25% in 8 </a:t>
              </a:r>
              <a:r>
                <a:rPr lang="en-US" dirty="0" err="1" smtClean="0"/>
                <a:t>Jahren</a:t>
              </a:r>
              <a:endParaRPr lang="en-US" dirty="0"/>
            </a:p>
          </p:txBody>
        </p:sp>
        <p:sp>
          <p:nvSpPr>
            <p:cNvPr id="4" name="TextBox 3"/>
            <p:cNvSpPr txBox="1"/>
            <p:nvPr/>
          </p:nvSpPr>
          <p:spPr>
            <a:xfrm>
              <a:off x="6160268" y="3383535"/>
              <a:ext cx="2673553" cy="646331"/>
            </a:xfrm>
            <a:prstGeom prst="rect">
              <a:avLst/>
            </a:prstGeom>
            <a:noFill/>
          </p:spPr>
          <p:txBody>
            <a:bodyPr wrap="none" rtlCol="0">
              <a:spAutoFit/>
            </a:bodyPr>
            <a:lstStyle/>
            <a:p>
              <a:pPr algn="ctr"/>
              <a:r>
                <a:rPr lang="en-US" dirty="0" err="1" smtClean="0"/>
                <a:t>Niedrigstes</a:t>
              </a:r>
              <a:r>
                <a:rPr lang="en-US" dirty="0" smtClean="0"/>
                <a:t> </a:t>
              </a:r>
              <a:r>
                <a:rPr lang="en-US" dirty="0" err="1" smtClean="0"/>
                <a:t>Blutungsrisiko</a:t>
              </a:r>
              <a:r>
                <a:rPr lang="en-US" dirty="0" smtClean="0"/>
                <a:t>:</a:t>
              </a:r>
            </a:p>
            <a:p>
              <a:pPr algn="ctr"/>
              <a:r>
                <a:rPr lang="en-US" dirty="0" smtClean="0"/>
                <a:t> 8%-8a</a:t>
              </a:r>
              <a:endParaRPr lang="en-US" dirty="0"/>
            </a:p>
          </p:txBody>
        </p:sp>
        <p:sp>
          <p:nvSpPr>
            <p:cNvPr id="5" name="TextBox 4"/>
            <p:cNvSpPr txBox="1"/>
            <p:nvPr/>
          </p:nvSpPr>
          <p:spPr>
            <a:xfrm>
              <a:off x="6328720" y="5078909"/>
              <a:ext cx="2455232" cy="646331"/>
            </a:xfrm>
            <a:prstGeom prst="rect">
              <a:avLst/>
            </a:prstGeom>
            <a:noFill/>
          </p:spPr>
          <p:txBody>
            <a:bodyPr wrap="none" rtlCol="0">
              <a:spAutoFit/>
            </a:bodyPr>
            <a:lstStyle/>
            <a:p>
              <a:r>
                <a:rPr lang="en-US" dirty="0" err="1" smtClean="0"/>
                <a:t>höchstes</a:t>
              </a:r>
              <a:r>
                <a:rPr lang="en-US" dirty="0" smtClean="0"/>
                <a:t> </a:t>
              </a:r>
              <a:r>
                <a:rPr lang="en-US" dirty="0" err="1" smtClean="0"/>
                <a:t>Blutungsrisiko</a:t>
              </a:r>
              <a:r>
                <a:rPr lang="en-US" dirty="0" smtClean="0"/>
                <a:t>:</a:t>
              </a:r>
            </a:p>
            <a:p>
              <a:r>
                <a:rPr lang="en-US" dirty="0"/>
                <a:t> </a:t>
              </a:r>
              <a:r>
                <a:rPr lang="en-US" dirty="0" smtClean="0"/>
                <a:t>            24%-8a</a:t>
              </a:r>
              <a:endParaRPr lang="en-US" dirty="0"/>
            </a:p>
          </p:txBody>
        </p:sp>
        <p:sp>
          <p:nvSpPr>
            <p:cNvPr id="6" name="TextBox 5"/>
            <p:cNvSpPr txBox="1"/>
            <p:nvPr/>
          </p:nvSpPr>
          <p:spPr>
            <a:xfrm>
              <a:off x="37730" y="5078909"/>
              <a:ext cx="5951757" cy="646331"/>
            </a:xfrm>
            <a:prstGeom prst="rect">
              <a:avLst/>
            </a:prstGeom>
            <a:noFill/>
          </p:spPr>
          <p:txBody>
            <a:bodyPr wrap="none" rtlCol="0">
              <a:spAutoFit/>
            </a:bodyPr>
            <a:lstStyle/>
            <a:p>
              <a:r>
                <a:rPr lang="en-US" dirty="0" smtClean="0"/>
                <a:t>Hoch </a:t>
              </a:r>
              <a:r>
                <a:rPr lang="en-US" dirty="0" err="1" smtClean="0"/>
                <a:t>Risikogruppe</a:t>
              </a:r>
              <a:r>
                <a:rPr lang="en-US" dirty="0" smtClean="0"/>
                <a:t> </a:t>
              </a:r>
              <a:r>
                <a:rPr lang="en-US" dirty="0" err="1" smtClean="0"/>
                <a:t>müsste</a:t>
              </a:r>
              <a:r>
                <a:rPr lang="en-US" dirty="0" smtClean="0"/>
                <a:t> </a:t>
              </a:r>
              <a:r>
                <a:rPr lang="en-US" dirty="0" err="1" smtClean="0"/>
                <a:t>Rezidivrisiko</a:t>
              </a:r>
              <a:r>
                <a:rPr lang="en-US" dirty="0" smtClean="0"/>
                <a:t>     </a:t>
              </a:r>
              <a:r>
                <a:rPr lang="en-US" b="1" dirty="0" smtClean="0"/>
                <a:t>&gt; </a:t>
              </a:r>
              <a:r>
                <a:rPr lang="en-US" b="1" dirty="0"/>
                <a:t>9</a:t>
              </a:r>
              <a:r>
                <a:rPr lang="en-US" b="1" dirty="0" smtClean="0"/>
                <a:t>%/a</a:t>
              </a:r>
            </a:p>
            <a:p>
              <a:r>
                <a:rPr lang="en-US" dirty="0"/>
                <a:t> </a:t>
              </a:r>
              <a:r>
                <a:rPr lang="en-US" dirty="0" smtClean="0"/>
                <a:t>                                                                           &gt; 75%% in 8 </a:t>
              </a:r>
              <a:r>
                <a:rPr lang="en-US" dirty="0" err="1" smtClean="0"/>
                <a:t>Jahren</a:t>
              </a:r>
              <a:endParaRPr lang="en-US" dirty="0"/>
            </a:p>
          </p:txBody>
        </p:sp>
        <p:sp>
          <p:nvSpPr>
            <p:cNvPr id="7" name="Right Arrow 6"/>
            <p:cNvSpPr/>
            <p:nvPr/>
          </p:nvSpPr>
          <p:spPr>
            <a:xfrm>
              <a:off x="2670603" y="4235279"/>
              <a:ext cx="1101855" cy="280109"/>
            </a:xfrm>
            <a:prstGeom prst="righ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959210" y="4156871"/>
              <a:ext cx="2513053" cy="369332"/>
            </a:xfrm>
            <a:prstGeom prst="rect">
              <a:avLst/>
            </a:prstGeom>
            <a:noFill/>
          </p:spPr>
          <p:txBody>
            <a:bodyPr wrap="none" rtlCol="0">
              <a:spAutoFit/>
            </a:bodyPr>
            <a:lstStyle/>
            <a:p>
              <a:r>
                <a:rPr lang="en-US" dirty="0" err="1"/>
                <a:t>k</a:t>
              </a:r>
              <a:r>
                <a:rPr lang="en-US" dirty="0" err="1" smtClean="0"/>
                <a:t>larer</a:t>
              </a:r>
              <a:r>
                <a:rPr lang="en-US" dirty="0" smtClean="0"/>
                <a:t> Benefit: </a:t>
              </a:r>
              <a:r>
                <a:rPr lang="en-US" dirty="0" err="1" smtClean="0"/>
                <a:t>Absetzten</a:t>
              </a:r>
              <a:endParaRPr lang="en-US" dirty="0"/>
            </a:p>
          </p:txBody>
        </p:sp>
        <p:sp>
          <p:nvSpPr>
            <p:cNvPr id="9" name="Right Arrow 8"/>
            <p:cNvSpPr/>
            <p:nvPr/>
          </p:nvSpPr>
          <p:spPr>
            <a:xfrm>
              <a:off x="2732335" y="5953040"/>
              <a:ext cx="1101855" cy="280109"/>
            </a:xfrm>
            <a:prstGeom prst="righ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020942" y="5874632"/>
              <a:ext cx="4311359" cy="369332"/>
            </a:xfrm>
            <a:prstGeom prst="rect">
              <a:avLst/>
            </a:prstGeom>
            <a:noFill/>
          </p:spPr>
          <p:txBody>
            <a:bodyPr wrap="none" rtlCol="0">
              <a:spAutoFit/>
            </a:bodyPr>
            <a:lstStyle/>
            <a:p>
              <a:r>
                <a:rPr lang="en-US" dirty="0" err="1"/>
                <a:t>k</a:t>
              </a:r>
              <a:r>
                <a:rPr lang="en-US" dirty="0" err="1" smtClean="0"/>
                <a:t>larer</a:t>
              </a:r>
              <a:r>
                <a:rPr lang="en-US" dirty="0" smtClean="0"/>
                <a:t> Benefit: </a:t>
              </a:r>
              <a:r>
                <a:rPr lang="en-US" dirty="0" err="1" smtClean="0"/>
                <a:t>unbegrenzte</a:t>
              </a:r>
              <a:r>
                <a:rPr lang="en-US" dirty="0" smtClean="0"/>
                <a:t> </a:t>
              </a:r>
              <a:r>
                <a:rPr lang="en-US" dirty="0" err="1" smtClean="0"/>
                <a:t>Antikoagulation</a:t>
              </a:r>
              <a:endParaRPr lang="en-US" dirty="0"/>
            </a:p>
          </p:txBody>
        </p:sp>
        <p:sp>
          <p:nvSpPr>
            <p:cNvPr id="11" name="TextBox 10"/>
            <p:cNvSpPr txBox="1"/>
            <p:nvPr/>
          </p:nvSpPr>
          <p:spPr>
            <a:xfrm>
              <a:off x="811242" y="6436804"/>
              <a:ext cx="7116288" cy="646331"/>
            </a:xfrm>
            <a:prstGeom prst="rect">
              <a:avLst/>
            </a:prstGeom>
            <a:noFill/>
          </p:spPr>
          <p:txBody>
            <a:bodyPr wrap="none" rtlCol="0">
              <a:spAutoFit/>
            </a:bodyPr>
            <a:lstStyle/>
            <a:p>
              <a:r>
                <a:rPr lang="en-US" u="sng" dirty="0" smtClean="0"/>
                <a:t>Prolong </a:t>
              </a:r>
              <a:r>
                <a:rPr lang="en-US" u="sng" dirty="0" err="1" smtClean="0"/>
                <a:t>Studie</a:t>
              </a:r>
              <a:r>
                <a:rPr lang="en-US" u="sng" dirty="0" smtClean="0"/>
                <a:t>: </a:t>
              </a:r>
              <a:r>
                <a:rPr lang="en-US" dirty="0" err="1" smtClean="0"/>
                <a:t>Patienten</a:t>
              </a:r>
              <a:r>
                <a:rPr lang="en-US" dirty="0" smtClean="0"/>
                <a:t> </a:t>
              </a:r>
              <a:r>
                <a:rPr lang="en-US" dirty="0" err="1" smtClean="0"/>
                <a:t>mit</a:t>
              </a:r>
              <a:r>
                <a:rPr lang="en-US" dirty="0" smtClean="0"/>
                <a:t> neg. </a:t>
              </a:r>
              <a:r>
                <a:rPr lang="en-US" dirty="0" err="1" smtClean="0"/>
                <a:t>D.Dimer</a:t>
              </a:r>
              <a:r>
                <a:rPr lang="en-US" dirty="0" smtClean="0"/>
                <a:t> </a:t>
              </a:r>
              <a:r>
                <a:rPr lang="en-US" dirty="0" err="1" smtClean="0"/>
                <a:t>nach</a:t>
              </a:r>
              <a:r>
                <a:rPr lang="en-US" dirty="0" smtClean="0"/>
                <a:t> OAK </a:t>
              </a:r>
              <a:r>
                <a:rPr lang="en-US" dirty="0" err="1" smtClean="0"/>
                <a:t>Rezidivrisiko</a:t>
              </a:r>
              <a:r>
                <a:rPr lang="en-US" dirty="0" smtClean="0"/>
                <a:t> 4,4%/a</a:t>
              </a:r>
            </a:p>
            <a:p>
              <a:endParaRPr lang="en-US" dirty="0"/>
            </a:p>
          </p:txBody>
        </p:sp>
      </p:grpSp>
      <p:graphicFrame>
        <p:nvGraphicFramePr>
          <p:cNvPr id="12" name="Table 11"/>
          <p:cNvGraphicFramePr>
            <a:graphicFrameLocks noGrp="1"/>
          </p:cNvGraphicFramePr>
          <p:nvPr>
            <p:extLst>
              <p:ext uri="{D42A27DB-BD31-4B8C-83A1-F6EECF244321}">
                <p14:modId xmlns:p14="http://schemas.microsoft.com/office/powerpoint/2010/main" val="853058038"/>
              </p:ext>
            </p:extLst>
          </p:nvPr>
        </p:nvGraphicFramePr>
        <p:xfrm>
          <a:off x="1524000" y="550366"/>
          <a:ext cx="6403530" cy="2834640"/>
        </p:xfrm>
        <a:graphic>
          <a:graphicData uri="http://schemas.openxmlformats.org/drawingml/2006/table">
            <a:tbl>
              <a:tblPr firstRow="1" bandRow="1">
                <a:tableStyleId>{2D5ABB26-0587-4C30-8999-92F81FD0307C}</a:tableStyleId>
              </a:tblPr>
              <a:tblGrid>
                <a:gridCol w="3586480"/>
                <a:gridCol w="2817050"/>
              </a:tblGrid>
              <a:tr h="0">
                <a:tc>
                  <a:txBody>
                    <a:bodyPr/>
                    <a:lstStyle/>
                    <a:p>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Relatives</a:t>
                      </a:r>
                      <a:r>
                        <a:rPr lang="en-US" baseline="0" dirty="0" smtClean="0"/>
                        <a:t> </a:t>
                      </a:r>
                      <a:r>
                        <a:rPr lang="en-US" baseline="0" dirty="0" err="1" smtClean="0"/>
                        <a:t>Risiko</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36533">
                <a:tc>
                  <a:txBody>
                    <a:bodyPr/>
                    <a:lstStyle/>
                    <a:p>
                      <a:r>
                        <a:rPr lang="en-US" dirty="0" err="1" smtClean="0"/>
                        <a:t>Distale</a:t>
                      </a:r>
                      <a:r>
                        <a:rPr lang="en-US" dirty="0" smtClean="0"/>
                        <a:t> TVT</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smtClean="0"/>
                        <a:t>0,5</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36533">
                <a:tc>
                  <a:txBody>
                    <a:bodyPr/>
                    <a:lstStyle/>
                    <a:p>
                      <a:r>
                        <a:rPr lang="en-US" dirty="0" smtClean="0"/>
                        <a:t>Negative D-</a:t>
                      </a:r>
                      <a:r>
                        <a:rPr lang="en-US" dirty="0" err="1" smtClean="0"/>
                        <a:t>Dimere</a:t>
                      </a:r>
                      <a:r>
                        <a:rPr lang="en-US" dirty="0" smtClean="0"/>
                        <a:t> 1</a:t>
                      </a:r>
                      <a:r>
                        <a:rPr lang="en-US" baseline="0" dirty="0" smtClean="0"/>
                        <a:t> Mo </a:t>
                      </a:r>
                      <a:r>
                        <a:rPr lang="en-US" baseline="0" dirty="0" err="1" smtClean="0"/>
                        <a:t>nach</a:t>
                      </a:r>
                      <a:r>
                        <a:rPr lang="en-US" baseline="0" dirty="0" smtClean="0"/>
                        <a:t> OAK</a:t>
                      </a:r>
                      <a:endParaRPr lang="en-US" dirty="0"/>
                    </a:p>
                  </a:txBody>
                  <a:tcPr>
                    <a:lnL w="12700" cap="flat" cmpd="sng" algn="ctr">
                      <a:solidFill>
                        <a:scrgbClr r="0" g="0" b="0"/>
                      </a:solidFill>
                      <a:prstDash val="solid"/>
                      <a:round/>
                      <a:headEnd type="none" w="med" len="med"/>
                      <a:tailEnd type="none" w="med" len="med"/>
                    </a:lnL>
                  </a:tcPr>
                </a:tc>
                <a:tc>
                  <a:txBody>
                    <a:bodyPr/>
                    <a:lstStyle/>
                    <a:p>
                      <a:r>
                        <a:rPr lang="en-US" dirty="0" smtClean="0"/>
                        <a:t>0,4</a:t>
                      </a:r>
                      <a:endParaRPr lang="en-US" dirty="0"/>
                    </a:p>
                  </a:txBody>
                  <a:tcPr>
                    <a:lnR w="12700" cap="flat" cmpd="sng" algn="ctr">
                      <a:solidFill>
                        <a:scrgbClr r="0" g="0" b="0"/>
                      </a:solidFill>
                      <a:prstDash val="solid"/>
                      <a:round/>
                      <a:headEnd type="none" w="med" len="med"/>
                      <a:tailEnd type="none" w="med" len="med"/>
                    </a:lnR>
                  </a:tcPr>
                </a:tc>
              </a:tr>
              <a:tr h="336533">
                <a:tc>
                  <a:txBody>
                    <a:bodyPr/>
                    <a:lstStyle/>
                    <a:p>
                      <a:r>
                        <a:rPr lang="en-US" dirty="0" err="1" smtClean="0"/>
                        <a:t>Basisrisiko</a:t>
                      </a:r>
                      <a:endParaRPr lang="en-US" dirty="0"/>
                    </a:p>
                  </a:txBody>
                  <a:tcPr>
                    <a:lnL w="12700" cap="flat" cmpd="sng" algn="ctr">
                      <a:solidFill>
                        <a:scrgbClr r="0" g="0" b="0"/>
                      </a:solidFill>
                      <a:prstDash val="solid"/>
                      <a:round/>
                      <a:headEnd type="none" w="med" len="med"/>
                      <a:tailEnd type="none" w="med" len="med"/>
                    </a:lnL>
                  </a:tcPr>
                </a:tc>
                <a:tc>
                  <a:txBody>
                    <a:bodyPr/>
                    <a:lstStyle/>
                    <a:p>
                      <a:r>
                        <a:rPr lang="en-US" dirty="0" smtClean="0"/>
                        <a:t>1</a:t>
                      </a:r>
                      <a:endParaRPr lang="en-US" dirty="0"/>
                    </a:p>
                  </a:txBody>
                  <a:tcPr>
                    <a:lnR w="12700" cap="flat" cmpd="sng" algn="ctr">
                      <a:solidFill>
                        <a:scrgbClr r="0" g="0" b="0"/>
                      </a:solidFill>
                      <a:prstDash val="solid"/>
                      <a:round/>
                      <a:headEnd type="none" w="med" len="med"/>
                      <a:tailEnd type="none" w="med" len="med"/>
                    </a:lnR>
                  </a:tcPr>
                </a:tc>
              </a:tr>
              <a:tr h="336533">
                <a:tc>
                  <a:txBody>
                    <a:bodyPr/>
                    <a:lstStyle/>
                    <a:p>
                      <a:r>
                        <a:rPr lang="en-US" dirty="0" err="1" smtClean="0"/>
                        <a:t>Rezidiv</a:t>
                      </a:r>
                      <a:r>
                        <a:rPr lang="en-US" dirty="0" smtClean="0"/>
                        <a:t> TVT/PE</a:t>
                      </a:r>
                      <a:endParaRPr lang="en-US" dirty="0"/>
                    </a:p>
                  </a:txBody>
                  <a:tcPr>
                    <a:lnL w="12700" cap="flat" cmpd="sng" algn="ctr">
                      <a:solidFill>
                        <a:scrgbClr r="0" g="0" b="0"/>
                      </a:solidFill>
                      <a:prstDash val="solid"/>
                      <a:round/>
                      <a:headEnd type="none" w="med" len="med"/>
                      <a:tailEnd type="none" w="med" len="med"/>
                    </a:lnL>
                  </a:tcPr>
                </a:tc>
                <a:tc>
                  <a:txBody>
                    <a:bodyPr/>
                    <a:lstStyle/>
                    <a:p>
                      <a:r>
                        <a:rPr lang="en-US" dirty="0" smtClean="0"/>
                        <a:t>1,5</a:t>
                      </a:r>
                      <a:endParaRPr lang="en-US" dirty="0"/>
                    </a:p>
                  </a:txBody>
                  <a:tcPr>
                    <a:lnR w="12700" cap="flat" cmpd="sng" algn="ctr">
                      <a:solidFill>
                        <a:scrgbClr r="0" g="0" b="0"/>
                      </a:solidFill>
                      <a:prstDash val="solid"/>
                      <a:round/>
                      <a:headEnd type="none" w="med" len="med"/>
                      <a:tailEnd type="none" w="med" len="med"/>
                    </a:lnR>
                  </a:tcPr>
                </a:tc>
              </a:tr>
              <a:tr h="336533">
                <a:tc>
                  <a:txBody>
                    <a:bodyPr/>
                    <a:lstStyle/>
                    <a:p>
                      <a:r>
                        <a:rPr lang="en-US" dirty="0" err="1" smtClean="0"/>
                        <a:t>Residuelle</a:t>
                      </a:r>
                      <a:r>
                        <a:rPr lang="en-US" baseline="0" dirty="0" smtClean="0"/>
                        <a:t> </a:t>
                      </a:r>
                      <a:r>
                        <a:rPr lang="en-US" baseline="0" dirty="0" err="1" smtClean="0"/>
                        <a:t>Thrombose</a:t>
                      </a:r>
                      <a:endParaRPr lang="en-US" dirty="0"/>
                    </a:p>
                  </a:txBody>
                  <a:tcPr>
                    <a:lnL w="12700" cap="flat" cmpd="sng" algn="ctr">
                      <a:solidFill>
                        <a:scrgbClr r="0" g="0" b="0"/>
                      </a:solidFill>
                      <a:prstDash val="solid"/>
                      <a:round/>
                      <a:headEnd type="none" w="med" len="med"/>
                      <a:tailEnd type="none" w="med" len="med"/>
                    </a:lnL>
                  </a:tcPr>
                </a:tc>
                <a:tc>
                  <a:txBody>
                    <a:bodyPr/>
                    <a:lstStyle/>
                    <a:p>
                      <a:r>
                        <a:rPr lang="en-US" dirty="0" smtClean="0"/>
                        <a:t>1,5</a:t>
                      </a:r>
                      <a:endParaRPr lang="en-US" dirty="0"/>
                    </a:p>
                  </a:txBody>
                  <a:tcPr>
                    <a:lnR w="12700" cap="flat" cmpd="sng" algn="ctr">
                      <a:solidFill>
                        <a:scrgbClr r="0" g="0" b="0"/>
                      </a:solidFill>
                      <a:prstDash val="solid"/>
                      <a:round/>
                      <a:headEnd type="none" w="med" len="med"/>
                      <a:tailEnd type="none" w="med" len="med"/>
                    </a:lnR>
                  </a:tcPr>
                </a:tc>
              </a:tr>
              <a:tr h="336533">
                <a:tc>
                  <a:txBody>
                    <a:bodyPr/>
                    <a:lstStyle/>
                    <a:p>
                      <a:r>
                        <a:rPr lang="en-US" dirty="0" err="1" smtClean="0"/>
                        <a:t>Männliches</a:t>
                      </a:r>
                      <a:r>
                        <a:rPr lang="en-US" dirty="0" smtClean="0"/>
                        <a:t> </a:t>
                      </a:r>
                      <a:r>
                        <a:rPr lang="en-US" dirty="0" err="1" smtClean="0"/>
                        <a:t>Geschlecht</a:t>
                      </a:r>
                      <a:endParaRPr lang="en-US"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dirty="0" smtClean="0"/>
                        <a:t>1,6</a:t>
                      </a:r>
                      <a:endParaRPr lang="en-US"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34843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Line 3"/>
          <p:cNvSpPr>
            <a:spLocks noChangeShapeType="1"/>
          </p:cNvSpPr>
          <p:nvPr/>
        </p:nvSpPr>
        <p:spPr bwMode="auto">
          <a:xfrm flipV="1">
            <a:off x="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8" name="Line 4"/>
          <p:cNvSpPr>
            <a:spLocks noChangeShapeType="1"/>
          </p:cNvSpPr>
          <p:nvPr/>
        </p:nvSpPr>
        <p:spPr bwMode="auto">
          <a:xfrm>
            <a:off x="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9" name="Line 5"/>
          <p:cNvSpPr>
            <a:spLocks noChangeShapeType="1"/>
          </p:cNvSpPr>
          <p:nvPr/>
        </p:nvSpPr>
        <p:spPr bwMode="auto">
          <a:xfrm>
            <a:off x="140335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0" name="Line 6"/>
          <p:cNvSpPr>
            <a:spLocks noChangeShapeType="1"/>
          </p:cNvSpPr>
          <p:nvPr/>
        </p:nvSpPr>
        <p:spPr bwMode="auto">
          <a:xfrm flipV="1">
            <a:off x="140335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1" name="Rectangle 7"/>
          <p:cNvSpPr>
            <a:spLocks noGrp="1" noChangeArrowheads="1"/>
          </p:cNvSpPr>
          <p:nvPr>
            <p:ph type="body" idx="1"/>
          </p:nvPr>
        </p:nvSpPr>
        <p:spPr>
          <a:xfrm>
            <a:off x="457200" y="1447800"/>
            <a:ext cx="8229600" cy="4525963"/>
          </a:xfrm>
        </p:spPr>
        <p:txBody>
          <a:bodyPr/>
          <a:lstStyle/>
          <a:p>
            <a:endParaRPr lang="de-DE" sz="2800" dirty="0"/>
          </a:p>
          <a:p>
            <a:endParaRPr lang="de-DE" sz="3600" dirty="0"/>
          </a:p>
          <a:p>
            <a:endParaRPr lang="de-DE" sz="1600" dirty="0"/>
          </a:p>
        </p:txBody>
      </p:sp>
      <p:sp>
        <p:nvSpPr>
          <p:cNvPr id="31752" name="Rectangle 8"/>
          <p:cNvSpPr>
            <a:spLocks noChangeArrowheads="1"/>
          </p:cNvSpPr>
          <p:nvPr/>
        </p:nvSpPr>
        <p:spPr bwMode="auto">
          <a:xfrm>
            <a:off x="6096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pPr>
            <a:endParaRPr lang="de-DE" sz="2400" dirty="0"/>
          </a:p>
        </p:txBody>
      </p:sp>
      <p:sp>
        <p:nvSpPr>
          <p:cNvPr id="10" name="Rectangle 2"/>
          <p:cNvSpPr txBox="1">
            <a:spLocks noChangeArrowheads="1"/>
          </p:cNvSpPr>
          <p:nvPr/>
        </p:nvSpPr>
        <p:spPr bwMode="auto">
          <a:xfrm>
            <a:off x="1979712"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sz="2800" kern="0" dirty="0" smtClean="0"/>
              <a:t>VTE - Risikofaktoren</a:t>
            </a:r>
            <a:endParaRPr lang="de-DE" sz="2800" kern="0" dirty="0"/>
          </a:p>
        </p:txBody>
      </p:sp>
      <p:sp>
        <p:nvSpPr>
          <p:cNvPr id="9" name="Rechteck 8"/>
          <p:cNvSpPr/>
          <p:nvPr/>
        </p:nvSpPr>
        <p:spPr>
          <a:xfrm>
            <a:off x="467544" y="1556792"/>
            <a:ext cx="8136904" cy="12649617"/>
          </a:xfrm>
          <a:prstGeom prst="rect">
            <a:avLst/>
          </a:prstGeom>
        </p:spPr>
        <p:txBody>
          <a:bodyPr wrap="square" numCol="3">
            <a:spAutoFit/>
          </a:bodyPr>
          <a:lstStyle/>
          <a:p>
            <a:r>
              <a:rPr lang="en-GB" sz="1600" dirty="0" smtClean="0"/>
              <a:t>Starke </a:t>
            </a:r>
            <a:r>
              <a:rPr lang="en-GB" sz="1600" dirty="0" err="1"/>
              <a:t>Risikofaktoren</a:t>
            </a:r>
            <a:r>
              <a:rPr lang="en-GB" sz="1600" dirty="0"/>
              <a:t> (Odds Ratio &gt; 10</a:t>
            </a:r>
            <a:r>
              <a:rPr lang="en-GB" sz="1600" dirty="0" smtClean="0"/>
              <a:t>):</a:t>
            </a:r>
          </a:p>
          <a:p>
            <a:pPr marL="342900" indent="-342900">
              <a:buFont typeface="Arial" panose="020B0604020202020204" pitchFamily="34" charset="0"/>
              <a:buChar char="•"/>
            </a:pPr>
            <a:r>
              <a:rPr lang="en-GB" sz="1600" dirty="0" err="1" smtClean="0"/>
              <a:t>Fraktur</a:t>
            </a:r>
            <a:r>
              <a:rPr lang="en-GB" sz="1600" dirty="0" smtClean="0"/>
              <a:t> </a:t>
            </a:r>
            <a:r>
              <a:rPr lang="en-GB" sz="1600" dirty="0"/>
              <a:t>der </a:t>
            </a:r>
            <a:r>
              <a:rPr lang="en-GB" sz="1600" dirty="0" err="1"/>
              <a:t>unteren</a:t>
            </a:r>
            <a:r>
              <a:rPr lang="en-GB" sz="1600" dirty="0"/>
              <a:t> </a:t>
            </a:r>
            <a:r>
              <a:rPr lang="en-GB" sz="1600" dirty="0" err="1"/>
              <a:t>Extremität</a:t>
            </a:r>
            <a:r>
              <a:rPr lang="en-GB" sz="1600" dirty="0"/>
              <a:t> </a:t>
            </a:r>
            <a:r>
              <a:rPr lang="en-GB" sz="1600" dirty="0" smtClean="0"/>
              <a:t>(</a:t>
            </a:r>
            <a:r>
              <a:rPr lang="en-GB" sz="1600" dirty="0" err="1" smtClean="0"/>
              <a:t>letzten</a:t>
            </a:r>
            <a:r>
              <a:rPr lang="en-GB" sz="1600" dirty="0" smtClean="0"/>
              <a:t> </a:t>
            </a:r>
            <a:r>
              <a:rPr lang="en-GB" sz="1600" dirty="0"/>
              <a:t>3 </a:t>
            </a:r>
            <a:r>
              <a:rPr lang="en-GB" sz="1600" dirty="0" err="1"/>
              <a:t>Monaten</a:t>
            </a:r>
            <a:r>
              <a:rPr lang="en-GB" sz="1600" dirty="0"/>
              <a:t> </a:t>
            </a:r>
            <a:r>
              <a:rPr lang="en-GB" sz="1600" dirty="0" smtClean="0"/>
              <a:t>)</a:t>
            </a:r>
          </a:p>
          <a:p>
            <a:pPr marL="342900" indent="-342900">
              <a:buFont typeface="Arial" panose="020B0604020202020204" pitchFamily="34" charset="0"/>
              <a:buChar char="•"/>
            </a:pPr>
            <a:r>
              <a:rPr lang="en-GB" sz="1600" dirty="0" err="1" smtClean="0"/>
              <a:t>Hüft</a:t>
            </a:r>
            <a:r>
              <a:rPr lang="en-GB" sz="1600" dirty="0" smtClean="0"/>
              <a:t>- </a:t>
            </a:r>
            <a:r>
              <a:rPr lang="en-GB" sz="1600" dirty="0" err="1"/>
              <a:t>oder</a:t>
            </a:r>
            <a:r>
              <a:rPr lang="en-GB" sz="1600" dirty="0"/>
              <a:t> </a:t>
            </a:r>
            <a:r>
              <a:rPr lang="en-GB" sz="1600" dirty="0" err="1"/>
              <a:t>Kniegelenkersatz</a:t>
            </a:r>
            <a:r>
              <a:rPr lang="en-GB" sz="1600" dirty="0"/>
              <a:t> </a:t>
            </a:r>
            <a:endParaRPr lang="en-GB" sz="1600" dirty="0" smtClean="0"/>
          </a:p>
          <a:p>
            <a:pPr marL="342900" indent="-342900">
              <a:buFont typeface="Arial" panose="020B0604020202020204" pitchFamily="34" charset="0"/>
              <a:buChar char="•"/>
            </a:pPr>
            <a:r>
              <a:rPr lang="en-GB" sz="1600" dirty="0" err="1" smtClean="0"/>
              <a:t>Schweres</a:t>
            </a:r>
            <a:r>
              <a:rPr lang="en-GB" sz="1600" dirty="0" smtClean="0"/>
              <a:t> </a:t>
            </a:r>
            <a:r>
              <a:rPr lang="en-GB" sz="1600" dirty="0"/>
              <a:t>Trauma </a:t>
            </a:r>
            <a:endParaRPr lang="en-GB" sz="1600" dirty="0" smtClean="0"/>
          </a:p>
          <a:p>
            <a:pPr marL="342900" indent="-342900">
              <a:buFont typeface="Arial" panose="020B0604020202020204" pitchFamily="34" charset="0"/>
              <a:buChar char="•"/>
            </a:pPr>
            <a:r>
              <a:rPr lang="en-GB" sz="1600" dirty="0" err="1" smtClean="0"/>
              <a:t>Herzinfarkt</a:t>
            </a:r>
            <a:r>
              <a:rPr lang="en-GB" sz="1600" dirty="0" smtClean="0"/>
              <a:t> </a:t>
            </a:r>
            <a:r>
              <a:rPr lang="en-GB" sz="1600" dirty="0"/>
              <a:t>(</a:t>
            </a:r>
            <a:r>
              <a:rPr lang="en-GB" sz="1600" dirty="0" err="1"/>
              <a:t>innerhalb</a:t>
            </a:r>
            <a:r>
              <a:rPr lang="en-GB" sz="1600" dirty="0"/>
              <a:t> </a:t>
            </a:r>
            <a:r>
              <a:rPr lang="en-GB" sz="1600" dirty="0" err="1"/>
              <a:t>letzten</a:t>
            </a:r>
            <a:r>
              <a:rPr lang="en-GB" sz="1600" dirty="0"/>
              <a:t> 3 </a:t>
            </a:r>
            <a:r>
              <a:rPr lang="en-GB" sz="1600" dirty="0" err="1"/>
              <a:t>Monaten</a:t>
            </a:r>
            <a:r>
              <a:rPr lang="en-GB" sz="1600" dirty="0"/>
              <a:t> ) </a:t>
            </a:r>
            <a:endParaRPr lang="en-GB" sz="1600" dirty="0" smtClean="0"/>
          </a:p>
          <a:p>
            <a:pPr marL="342900" indent="-342900">
              <a:buFont typeface="Arial" panose="020B0604020202020204" pitchFamily="34" charset="0"/>
              <a:buChar char="•"/>
            </a:pPr>
            <a:r>
              <a:rPr lang="en-GB" sz="1600" dirty="0" err="1" smtClean="0"/>
              <a:t>Vorherige</a:t>
            </a:r>
            <a:r>
              <a:rPr lang="en-GB" sz="1600" dirty="0" smtClean="0"/>
              <a:t> </a:t>
            </a:r>
            <a:r>
              <a:rPr lang="en-GB" sz="1600" dirty="0" err="1"/>
              <a:t>venösen</a:t>
            </a:r>
            <a:r>
              <a:rPr lang="en-GB" sz="1600" dirty="0"/>
              <a:t> </a:t>
            </a:r>
            <a:r>
              <a:rPr lang="en-GB" sz="1600" dirty="0" err="1" smtClean="0"/>
              <a:t>Thromboembolien</a:t>
            </a:r>
            <a:endParaRPr lang="en-GB" sz="1600" dirty="0" smtClean="0"/>
          </a:p>
          <a:p>
            <a:pPr marL="342900" indent="-342900">
              <a:buFont typeface="Arial" panose="020B0604020202020204" pitchFamily="34" charset="0"/>
              <a:buChar char="•"/>
            </a:pPr>
            <a:r>
              <a:rPr lang="en-GB" sz="1600" dirty="0" err="1" smtClean="0"/>
              <a:t>Rückenmarksverletzung</a:t>
            </a:r>
            <a:r>
              <a:rPr lang="en-GB" sz="1600" dirty="0"/>
              <a:t/>
            </a:r>
            <a:br>
              <a:rPr lang="en-GB" sz="1600" dirty="0"/>
            </a:br>
            <a:endParaRPr lang="en-GB" sz="1600" dirty="0" smtClean="0"/>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endParaRPr lang="en-GB" sz="1600" dirty="0" smtClean="0"/>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endParaRPr lang="en-GB" sz="1600" dirty="0" smtClean="0"/>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endParaRPr lang="en-GB" sz="1600" dirty="0" smtClean="0"/>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endParaRPr lang="en-GB" sz="1600" dirty="0" smtClean="0"/>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endParaRPr lang="en-GB" sz="1600" dirty="0" smtClean="0"/>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endParaRPr lang="en-GB" sz="1600" dirty="0" smtClean="0"/>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endParaRPr lang="en-GB" sz="1600" dirty="0" smtClean="0"/>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endParaRPr lang="en-GB" sz="1600" dirty="0" smtClean="0"/>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endParaRPr lang="en-GB" sz="1600" dirty="0" smtClean="0"/>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endParaRPr lang="en-GB" sz="1600" dirty="0" smtClean="0"/>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endParaRPr lang="en-GB" sz="1600" dirty="0" smtClean="0"/>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endParaRPr lang="en-GB" sz="1600" dirty="0" smtClean="0"/>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endParaRPr lang="en-GB" sz="1600" dirty="0" smtClean="0"/>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endParaRPr lang="en-GB" sz="1600" dirty="0" smtClean="0"/>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endParaRPr lang="en-GB" sz="1600" dirty="0" smtClean="0"/>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endParaRPr lang="en-GB" sz="1600" dirty="0" smtClean="0"/>
          </a:p>
          <a:p>
            <a:pPr marL="342900" indent="-342900">
              <a:buFont typeface="Arial" panose="020B0604020202020204" pitchFamily="34" charset="0"/>
              <a:buChar char="•"/>
            </a:pPr>
            <a:endParaRPr lang="de-DE" sz="1600" dirty="0" smtClean="0"/>
          </a:p>
          <a:p>
            <a:pPr marL="342900" indent="-342900">
              <a:buFont typeface="Arial" panose="020B0604020202020204" pitchFamily="34" charset="0"/>
              <a:buChar char="•"/>
            </a:pPr>
            <a:endParaRPr lang="en-GB" sz="1600" dirty="0" smtClean="0"/>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endParaRPr lang="en-GB" sz="1600" dirty="0" smtClean="0"/>
          </a:p>
          <a:p>
            <a:pPr marL="342900" indent="-342900">
              <a:buFont typeface="Arial" panose="020B0604020202020204" pitchFamily="34" charset="0"/>
              <a:buChar char="•"/>
            </a:pPr>
            <a:endParaRPr lang="en-GB" sz="1600" dirty="0"/>
          </a:p>
          <a:p>
            <a:r>
              <a:rPr lang="en-GB" sz="1600" dirty="0" smtClean="0"/>
              <a:t>Moderate </a:t>
            </a:r>
            <a:r>
              <a:rPr lang="en-GB" sz="1600" dirty="0" err="1"/>
              <a:t>Risikofaktoren</a:t>
            </a:r>
            <a:r>
              <a:rPr lang="en-GB" sz="1600" dirty="0"/>
              <a:t> (Odds Ratio 2-9</a:t>
            </a:r>
            <a:r>
              <a:rPr lang="en-GB" sz="1600" dirty="0" smtClean="0"/>
              <a:t>):</a:t>
            </a:r>
          </a:p>
          <a:p>
            <a:pPr marL="342900" indent="-342900">
              <a:buFont typeface="Arial" panose="020B0604020202020204" pitchFamily="34" charset="0"/>
              <a:buChar char="•"/>
            </a:pPr>
            <a:r>
              <a:rPr lang="en-GB" sz="1600" dirty="0" err="1" smtClean="0"/>
              <a:t>Arthroskopische</a:t>
            </a:r>
            <a:r>
              <a:rPr lang="en-GB" sz="1600" dirty="0" smtClean="0"/>
              <a:t> </a:t>
            </a:r>
            <a:r>
              <a:rPr lang="en-GB" sz="1600" dirty="0" err="1"/>
              <a:t>Knieoperation</a:t>
            </a:r>
            <a:r>
              <a:rPr lang="en-GB" sz="1600" dirty="0"/>
              <a:t> </a:t>
            </a:r>
            <a:endParaRPr lang="en-GB" sz="1600" dirty="0" smtClean="0"/>
          </a:p>
          <a:p>
            <a:pPr marL="342900" indent="-342900">
              <a:buFont typeface="Arial" panose="020B0604020202020204" pitchFamily="34" charset="0"/>
              <a:buChar char="•"/>
            </a:pPr>
            <a:r>
              <a:rPr lang="en-GB" sz="1600" dirty="0" err="1" smtClean="0"/>
              <a:t>Autoimmunkrankheiten</a:t>
            </a:r>
            <a:r>
              <a:rPr lang="en-GB" sz="1600" dirty="0" smtClean="0"/>
              <a:t> </a:t>
            </a:r>
          </a:p>
          <a:p>
            <a:pPr marL="342900" indent="-342900">
              <a:buFont typeface="Arial" panose="020B0604020202020204" pitchFamily="34" charset="0"/>
              <a:buChar char="•"/>
            </a:pPr>
            <a:r>
              <a:rPr lang="en-GB" sz="1600" dirty="0" err="1" smtClean="0"/>
              <a:t>Blutübertragung</a:t>
            </a:r>
            <a:r>
              <a:rPr lang="en-GB" sz="1600" dirty="0" smtClean="0"/>
              <a:t> </a:t>
            </a:r>
          </a:p>
          <a:p>
            <a:pPr marL="342900" indent="-342900">
              <a:buFont typeface="Arial" panose="020B0604020202020204" pitchFamily="34" charset="0"/>
              <a:buChar char="•"/>
            </a:pPr>
            <a:r>
              <a:rPr lang="en-GB" sz="1600" dirty="0" err="1" smtClean="0"/>
              <a:t>Zentral</a:t>
            </a:r>
            <a:r>
              <a:rPr lang="en-GB" sz="1600" dirty="0" smtClean="0"/>
              <a:t> </a:t>
            </a:r>
            <a:r>
              <a:rPr lang="en-GB" sz="1600" dirty="0" err="1"/>
              <a:t>venösen</a:t>
            </a:r>
            <a:r>
              <a:rPr lang="en-GB" sz="1600" dirty="0"/>
              <a:t> </a:t>
            </a:r>
            <a:r>
              <a:rPr lang="en-GB" sz="1600" dirty="0" err="1"/>
              <a:t>Leitungen</a:t>
            </a:r>
            <a:r>
              <a:rPr lang="en-GB" sz="1600" dirty="0"/>
              <a:t> </a:t>
            </a:r>
            <a:endParaRPr lang="en-GB" sz="1600" dirty="0" smtClean="0"/>
          </a:p>
          <a:p>
            <a:pPr marL="342900" indent="-342900">
              <a:buFont typeface="Arial" panose="020B0604020202020204" pitchFamily="34" charset="0"/>
              <a:buChar char="•"/>
            </a:pPr>
            <a:r>
              <a:rPr lang="en-GB" sz="1600" dirty="0" err="1" smtClean="0"/>
              <a:t>Chemotherapie</a:t>
            </a:r>
            <a:r>
              <a:rPr lang="en-GB" sz="1600" dirty="0" smtClean="0"/>
              <a:t> </a:t>
            </a:r>
          </a:p>
          <a:p>
            <a:pPr marL="342900" indent="-342900">
              <a:buFont typeface="Arial" panose="020B0604020202020204" pitchFamily="34" charset="0"/>
              <a:buChar char="•"/>
            </a:pPr>
            <a:r>
              <a:rPr lang="en-GB" sz="1600" dirty="0" err="1" smtClean="0"/>
              <a:t>Atemstillstand</a:t>
            </a:r>
            <a:r>
              <a:rPr lang="en-GB" sz="1600" dirty="0" smtClean="0"/>
              <a:t> </a:t>
            </a:r>
          </a:p>
          <a:p>
            <a:pPr marL="342900" indent="-342900">
              <a:buFont typeface="Arial" panose="020B0604020202020204" pitchFamily="34" charset="0"/>
              <a:buChar char="•"/>
            </a:pPr>
            <a:r>
              <a:rPr lang="en-GB" sz="1600" dirty="0" err="1" smtClean="0"/>
              <a:t>Blutbildende</a:t>
            </a:r>
            <a:r>
              <a:rPr lang="en-GB" sz="1600" dirty="0" smtClean="0"/>
              <a:t> </a:t>
            </a:r>
            <a:r>
              <a:rPr lang="en-GB" sz="1600" dirty="0" err="1"/>
              <a:t>Substanzen</a:t>
            </a:r>
            <a:r>
              <a:rPr lang="en-GB" sz="1600" dirty="0"/>
              <a:t> </a:t>
            </a:r>
            <a:endParaRPr lang="en-GB" sz="1600" dirty="0" smtClean="0"/>
          </a:p>
          <a:p>
            <a:pPr marL="342900" indent="-342900">
              <a:buFont typeface="Arial" panose="020B0604020202020204" pitchFamily="34" charset="0"/>
              <a:buChar char="•"/>
            </a:pPr>
            <a:r>
              <a:rPr lang="en-GB" sz="1600" dirty="0" err="1" smtClean="0"/>
              <a:t>Hormonersatztherapie</a:t>
            </a:r>
            <a:endParaRPr lang="en-GB" sz="1600" dirty="0" smtClean="0"/>
          </a:p>
          <a:p>
            <a:pPr marL="342900" indent="-342900">
              <a:buFont typeface="Arial" panose="020B0604020202020204" pitchFamily="34" charset="0"/>
              <a:buChar char="•"/>
            </a:pPr>
            <a:r>
              <a:rPr lang="en-GB" sz="1600" dirty="0" smtClean="0"/>
              <a:t>In </a:t>
            </a:r>
            <a:r>
              <a:rPr lang="en-GB" sz="1600" dirty="0"/>
              <a:t>-vitro-Fertilisation </a:t>
            </a:r>
            <a:endParaRPr lang="en-GB" sz="1600" dirty="0" smtClean="0"/>
          </a:p>
          <a:p>
            <a:pPr marL="342900" indent="-342900">
              <a:buFont typeface="Arial" panose="020B0604020202020204" pitchFamily="34" charset="0"/>
              <a:buChar char="•"/>
            </a:pPr>
            <a:r>
              <a:rPr lang="en-GB" sz="1600" dirty="0" err="1" smtClean="0"/>
              <a:t>Maligne</a:t>
            </a:r>
            <a:r>
              <a:rPr lang="en-GB" sz="1600" dirty="0" smtClean="0"/>
              <a:t> </a:t>
            </a:r>
            <a:r>
              <a:rPr lang="en-GB" sz="1600" dirty="0" err="1" smtClean="0"/>
              <a:t>Erkrankung</a:t>
            </a:r>
            <a:r>
              <a:rPr lang="en-GB" sz="1600" dirty="0" smtClean="0"/>
              <a:t> (</a:t>
            </a:r>
            <a:r>
              <a:rPr lang="en-GB" sz="1600" dirty="0" err="1" smtClean="0"/>
              <a:t>Metastasen</a:t>
            </a:r>
            <a:r>
              <a:rPr lang="en-GB" sz="1600" dirty="0" smtClean="0"/>
              <a:t>)</a:t>
            </a:r>
          </a:p>
          <a:p>
            <a:pPr marL="342900" indent="-342900">
              <a:buFont typeface="Arial" panose="020B0604020202020204" pitchFamily="34" charset="0"/>
              <a:buChar char="•"/>
            </a:pPr>
            <a:r>
              <a:rPr lang="en-GB" sz="1600" dirty="0" err="1" smtClean="0"/>
              <a:t>Orales</a:t>
            </a:r>
            <a:r>
              <a:rPr lang="en-GB" sz="1600" dirty="0" smtClean="0"/>
              <a:t> </a:t>
            </a:r>
            <a:r>
              <a:rPr lang="en-GB" sz="1600" dirty="0" err="1" smtClean="0"/>
              <a:t>Kontrazeptivum</a:t>
            </a:r>
            <a:endParaRPr lang="en-GB" sz="1600" dirty="0" smtClean="0"/>
          </a:p>
          <a:p>
            <a:pPr marL="342900" indent="-342900">
              <a:buFont typeface="Arial" panose="020B0604020202020204" pitchFamily="34" charset="0"/>
              <a:buChar char="•"/>
            </a:pPr>
            <a:r>
              <a:rPr lang="en-GB" sz="1600" dirty="0" err="1" smtClean="0"/>
              <a:t>Paralytischer</a:t>
            </a:r>
            <a:r>
              <a:rPr lang="en-GB" sz="1600" dirty="0" smtClean="0"/>
              <a:t> </a:t>
            </a:r>
            <a:r>
              <a:rPr lang="en-GB" sz="1600" dirty="0" err="1"/>
              <a:t>Schlaganfall</a:t>
            </a:r>
            <a:r>
              <a:rPr lang="en-GB" sz="1600" dirty="0"/>
              <a:t> </a:t>
            </a:r>
            <a:endParaRPr lang="en-GB" sz="1600" dirty="0" smtClean="0"/>
          </a:p>
          <a:p>
            <a:pPr marL="342900" indent="-342900">
              <a:buFont typeface="Arial" panose="020B0604020202020204" pitchFamily="34" charset="0"/>
              <a:buChar char="•"/>
            </a:pPr>
            <a:r>
              <a:rPr lang="en-GB" sz="1600" dirty="0" err="1" smtClean="0"/>
              <a:t>Wochenbett</a:t>
            </a:r>
            <a:r>
              <a:rPr lang="en-GB" sz="1600" dirty="0" smtClean="0"/>
              <a:t> </a:t>
            </a:r>
          </a:p>
          <a:p>
            <a:pPr marL="342900" indent="-342900">
              <a:buFont typeface="Arial" panose="020B0604020202020204" pitchFamily="34" charset="0"/>
              <a:buChar char="•"/>
            </a:pPr>
            <a:r>
              <a:rPr lang="de-DE" sz="1600" dirty="0" smtClean="0"/>
              <a:t>Infektionen (z.B. HIV)</a:t>
            </a:r>
            <a:endParaRPr lang="en-GB" sz="1600" dirty="0" smtClean="0"/>
          </a:p>
          <a:p>
            <a:pPr marL="342900" indent="-342900">
              <a:buFont typeface="Arial" panose="020B0604020202020204" pitchFamily="34" charset="0"/>
              <a:buChar char="•"/>
            </a:pPr>
            <a:r>
              <a:rPr lang="en-GB" sz="1600" dirty="0" err="1" smtClean="0"/>
              <a:t>Thrombophilie</a:t>
            </a:r>
            <a:endParaRPr lang="en-GB" sz="1600" dirty="0" smtClean="0"/>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endParaRPr lang="en-GB" sz="1600" dirty="0" smtClean="0"/>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endParaRPr lang="en-GB" sz="1600" dirty="0" smtClean="0"/>
          </a:p>
          <a:p>
            <a:pPr marL="342900" indent="-342900">
              <a:buFont typeface="Arial" panose="020B0604020202020204" pitchFamily="34" charset="0"/>
              <a:buChar char="•"/>
            </a:pPr>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r>
              <a:rPr lang="en-GB" sz="1600" dirty="0" smtClean="0"/>
              <a:t> </a:t>
            </a:r>
          </a:p>
          <a:p>
            <a:r>
              <a:rPr lang="en-GB" sz="1600" dirty="0" err="1" smtClean="0"/>
              <a:t>Schwache</a:t>
            </a:r>
            <a:r>
              <a:rPr lang="en-GB" sz="1600" dirty="0" smtClean="0"/>
              <a:t> </a:t>
            </a:r>
            <a:r>
              <a:rPr lang="en-GB" sz="1600" dirty="0" err="1"/>
              <a:t>Risikofaktoren</a:t>
            </a:r>
            <a:r>
              <a:rPr lang="en-GB" sz="1600" dirty="0"/>
              <a:t> (Odds Ratio &lt;2</a:t>
            </a:r>
            <a:r>
              <a:rPr lang="en-GB" sz="1600" dirty="0" smtClean="0"/>
              <a:t>):</a:t>
            </a:r>
          </a:p>
          <a:p>
            <a:pPr marL="342900" indent="-342900">
              <a:buFont typeface="Arial" panose="020B0604020202020204" pitchFamily="34" charset="0"/>
              <a:buChar char="•"/>
            </a:pPr>
            <a:r>
              <a:rPr lang="en-GB" sz="1600" dirty="0" err="1" smtClean="0"/>
              <a:t>Bettruhe</a:t>
            </a:r>
            <a:r>
              <a:rPr lang="en-GB" sz="1600" dirty="0" smtClean="0"/>
              <a:t> </a:t>
            </a:r>
            <a:r>
              <a:rPr lang="en-GB" sz="1600" dirty="0"/>
              <a:t>&gt; 3 </a:t>
            </a:r>
            <a:r>
              <a:rPr lang="en-GB" sz="1600" dirty="0" err="1"/>
              <a:t>Tage</a:t>
            </a:r>
            <a:r>
              <a:rPr lang="en-GB" sz="1600" dirty="0"/>
              <a:t> </a:t>
            </a:r>
            <a:endParaRPr lang="en-GB" sz="1600" dirty="0" smtClean="0"/>
          </a:p>
          <a:p>
            <a:pPr marL="342900" indent="-342900">
              <a:buFont typeface="Arial" panose="020B0604020202020204" pitchFamily="34" charset="0"/>
              <a:buChar char="•"/>
            </a:pPr>
            <a:r>
              <a:rPr lang="en-GB" sz="1600" dirty="0" smtClean="0"/>
              <a:t>Diabetes </a:t>
            </a:r>
            <a:r>
              <a:rPr lang="en-GB" sz="1600" dirty="0"/>
              <a:t>mellitus </a:t>
            </a:r>
            <a:endParaRPr lang="en-GB" sz="1600" dirty="0" smtClean="0"/>
          </a:p>
          <a:p>
            <a:pPr marL="342900" indent="-342900">
              <a:buFont typeface="Arial" panose="020B0604020202020204" pitchFamily="34" charset="0"/>
              <a:buChar char="•"/>
            </a:pPr>
            <a:r>
              <a:rPr lang="en-GB" sz="1600" dirty="0" err="1" smtClean="0"/>
              <a:t>Bluthochdruck</a:t>
            </a:r>
            <a:r>
              <a:rPr lang="en-GB" sz="1600" dirty="0" smtClean="0"/>
              <a:t> </a:t>
            </a:r>
          </a:p>
          <a:p>
            <a:pPr marL="342900" indent="-342900">
              <a:buFont typeface="Arial" panose="020B0604020202020204" pitchFamily="34" charset="0"/>
              <a:buChar char="•"/>
            </a:pPr>
            <a:r>
              <a:rPr lang="en-GB" sz="1600" dirty="0" err="1" smtClean="0"/>
              <a:t>Unbeweglichkeit</a:t>
            </a:r>
            <a:r>
              <a:rPr lang="en-GB" sz="1600" dirty="0" smtClean="0"/>
              <a:t> </a:t>
            </a:r>
            <a:r>
              <a:rPr lang="en-GB" sz="1600" dirty="0" err="1"/>
              <a:t>aufgrund</a:t>
            </a:r>
            <a:r>
              <a:rPr lang="en-GB" sz="1600" dirty="0"/>
              <a:t> </a:t>
            </a:r>
            <a:r>
              <a:rPr lang="en-GB" sz="1600" dirty="0" err="1"/>
              <a:t>sitzen</a:t>
            </a:r>
            <a:r>
              <a:rPr lang="en-GB" sz="1600" dirty="0"/>
              <a:t> (</a:t>
            </a:r>
            <a:r>
              <a:rPr lang="en-GB" sz="1600" dirty="0" err="1" smtClean="0"/>
              <a:t>z.B</a:t>
            </a:r>
            <a:r>
              <a:rPr lang="en-GB" sz="1600" dirty="0" smtClean="0"/>
              <a:t>. </a:t>
            </a:r>
            <a:r>
              <a:rPr lang="en-GB" sz="1600" dirty="0" err="1"/>
              <a:t>längere</a:t>
            </a:r>
            <a:r>
              <a:rPr lang="en-GB" sz="1600" dirty="0"/>
              <a:t> Auto </a:t>
            </a:r>
            <a:r>
              <a:rPr lang="en-GB" sz="1600" dirty="0" err="1"/>
              <a:t>oder</a:t>
            </a:r>
            <a:r>
              <a:rPr lang="en-GB" sz="1600" dirty="0"/>
              <a:t> </a:t>
            </a:r>
            <a:r>
              <a:rPr lang="en-GB" sz="1600" dirty="0" err="1"/>
              <a:t>Flugreisen</a:t>
            </a:r>
            <a:r>
              <a:rPr lang="en-GB" sz="1600" dirty="0"/>
              <a:t> ) </a:t>
            </a:r>
            <a:endParaRPr lang="en-GB" sz="1600" dirty="0" smtClean="0"/>
          </a:p>
          <a:p>
            <a:pPr marL="342900" indent="-342900">
              <a:buFont typeface="Arial" panose="020B0604020202020204" pitchFamily="34" charset="0"/>
              <a:buChar char="•"/>
            </a:pPr>
            <a:r>
              <a:rPr lang="en-GB" sz="1600" dirty="0" err="1" smtClean="0"/>
              <a:t>Zunehmendes</a:t>
            </a:r>
            <a:r>
              <a:rPr lang="en-GB" sz="1600" dirty="0" smtClean="0"/>
              <a:t> </a:t>
            </a:r>
            <a:r>
              <a:rPr lang="en-GB" sz="1600" dirty="0"/>
              <a:t>Alter </a:t>
            </a:r>
            <a:endParaRPr lang="en-GB" sz="1600" dirty="0" smtClean="0"/>
          </a:p>
          <a:p>
            <a:pPr marL="342900" indent="-342900">
              <a:buFont typeface="Arial" panose="020B0604020202020204" pitchFamily="34" charset="0"/>
              <a:buChar char="•"/>
            </a:pPr>
            <a:r>
              <a:rPr lang="en-GB" sz="1600" dirty="0" err="1" smtClean="0"/>
              <a:t>Laparoskopische</a:t>
            </a:r>
            <a:r>
              <a:rPr lang="en-GB" sz="1600" dirty="0" smtClean="0"/>
              <a:t> </a:t>
            </a:r>
            <a:r>
              <a:rPr lang="en-GB" sz="1600" dirty="0" err="1"/>
              <a:t>Chirurgie</a:t>
            </a:r>
            <a:r>
              <a:rPr lang="en-GB" sz="1600" dirty="0"/>
              <a:t> </a:t>
            </a:r>
            <a:r>
              <a:rPr lang="en-GB" sz="1600" dirty="0" smtClean="0"/>
              <a:t>(</a:t>
            </a:r>
            <a:r>
              <a:rPr lang="en-GB" sz="1600" dirty="0" err="1" smtClean="0"/>
              <a:t>z.B</a:t>
            </a:r>
            <a:r>
              <a:rPr lang="en-GB" sz="1600" dirty="0" smtClean="0"/>
              <a:t>. </a:t>
            </a:r>
            <a:r>
              <a:rPr lang="en-GB" sz="1600" dirty="0" err="1"/>
              <a:t>Cholezystektomie</a:t>
            </a:r>
            <a:r>
              <a:rPr lang="en-GB" sz="1600" dirty="0"/>
              <a:t>) </a:t>
            </a:r>
            <a:endParaRPr lang="en-GB" sz="1600" dirty="0" smtClean="0"/>
          </a:p>
          <a:p>
            <a:pPr marL="342900" indent="-342900">
              <a:buFont typeface="Arial" panose="020B0604020202020204" pitchFamily="34" charset="0"/>
              <a:buChar char="•"/>
            </a:pPr>
            <a:r>
              <a:rPr lang="en-GB" sz="1600" dirty="0" err="1" smtClean="0"/>
              <a:t>Fettleibigkeit</a:t>
            </a:r>
            <a:r>
              <a:rPr lang="en-GB" sz="1600" dirty="0" smtClean="0"/>
              <a:t> </a:t>
            </a:r>
          </a:p>
          <a:p>
            <a:pPr marL="342900" indent="-342900">
              <a:buFont typeface="Arial" panose="020B0604020202020204" pitchFamily="34" charset="0"/>
              <a:buChar char="•"/>
            </a:pPr>
            <a:r>
              <a:rPr lang="en-GB" sz="1600" dirty="0" err="1" smtClean="0"/>
              <a:t>Schwangerschaft</a:t>
            </a:r>
            <a:r>
              <a:rPr lang="en-GB" sz="1600" dirty="0" smtClean="0"/>
              <a:t> </a:t>
            </a:r>
          </a:p>
          <a:p>
            <a:pPr marL="342900" indent="-342900">
              <a:buFont typeface="Arial" panose="020B0604020202020204" pitchFamily="34" charset="0"/>
              <a:buChar char="•"/>
            </a:pPr>
            <a:r>
              <a:rPr lang="en-GB" sz="1600" dirty="0" err="1" smtClean="0"/>
              <a:t>Krampfadern</a:t>
            </a:r>
            <a:endParaRPr lang="en-GB" sz="1600" dirty="0"/>
          </a:p>
        </p:txBody>
      </p:sp>
    </p:spTree>
    <p:extLst>
      <p:ext uri="{BB962C8B-B14F-4D97-AF65-F5344CB8AC3E}">
        <p14:creationId xmlns:p14="http://schemas.microsoft.com/office/powerpoint/2010/main" val="10966623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1072289224"/>
              </p:ext>
            </p:extLst>
          </p:nvPr>
        </p:nvGraphicFramePr>
        <p:xfrm>
          <a:off x="121167" y="848700"/>
          <a:ext cx="8734778" cy="6502400"/>
        </p:xfrm>
        <a:graphic>
          <a:graphicData uri="http://schemas.openxmlformats.org/drawingml/2006/table">
            <a:tbl>
              <a:tblPr firstRow="1" bandRow="1">
                <a:tableStyleId>{2D5ABB26-0587-4C30-8999-92F81FD0307C}</a:tableStyleId>
              </a:tblPr>
              <a:tblGrid>
                <a:gridCol w="2110520"/>
                <a:gridCol w="3082369"/>
                <a:gridCol w="3541889"/>
              </a:tblGrid>
              <a:tr h="370840">
                <a:tc>
                  <a:txBody>
                    <a:bodyPr/>
                    <a:lstStyle/>
                    <a:p>
                      <a:endParaRPr lang="de-DE" dirty="0"/>
                    </a:p>
                  </a:txBody>
                  <a:tcPr>
                    <a:lnR w="57150" cap="flat" cmpd="sng" algn="ctr">
                      <a:solidFill>
                        <a:srgbClr val="4DDAFE"/>
                      </a:solidFill>
                      <a:prstDash val="solid"/>
                      <a:round/>
                      <a:headEnd type="none" w="med" len="med"/>
                      <a:tailEnd type="none" w="med" len="med"/>
                    </a:lnR>
                    <a:lnB w="38100" cap="flat" cmpd="sng" algn="ctr">
                      <a:solidFill>
                        <a:prstClr val="white"/>
                      </a:solidFill>
                      <a:prstDash val="solid"/>
                      <a:round/>
                      <a:headEnd type="none" w="med" len="med"/>
                      <a:tailEnd type="none" w="med" len="med"/>
                    </a:lnB>
                    <a:solidFill>
                      <a:schemeClr val="accent5">
                        <a:lumMod val="60000"/>
                        <a:lumOff val="40000"/>
                      </a:schemeClr>
                    </a:solidFill>
                  </a:tcPr>
                </a:tc>
                <a:tc>
                  <a:txBody>
                    <a:bodyPr/>
                    <a:lstStyle/>
                    <a:p>
                      <a:r>
                        <a:rPr lang="de-DE" b="1" dirty="0" smtClean="0"/>
                        <a:t>Definition</a:t>
                      </a:r>
                      <a:endParaRPr lang="de-DE" b="1" dirty="0"/>
                    </a:p>
                  </a:txBody>
                  <a:tcPr>
                    <a:lnL w="57150" cap="flat" cmpd="sng" algn="ctr">
                      <a:solidFill>
                        <a:srgbClr val="4DDAFE"/>
                      </a:solidFill>
                      <a:prstDash val="solid"/>
                      <a:round/>
                      <a:headEnd type="none" w="med" len="med"/>
                      <a:tailEnd type="none" w="med" len="med"/>
                    </a:lnL>
                    <a:lnR w="57150" cap="flat" cmpd="sng" algn="ctr">
                      <a:solidFill>
                        <a:srgbClr val="4DDAFE"/>
                      </a:solidFill>
                      <a:prstDash val="solid"/>
                      <a:round/>
                      <a:headEnd type="none" w="med" len="med"/>
                      <a:tailEnd type="none" w="med" len="med"/>
                    </a:lnR>
                    <a:lnB w="38100" cap="flat" cmpd="sng" algn="ctr">
                      <a:solidFill>
                        <a:prstClr val="white"/>
                      </a:solidFill>
                      <a:prstDash val="solid"/>
                      <a:round/>
                      <a:headEnd type="none" w="med" len="med"/>
                      <a:tailEnd type="none" w="med" len="med"/>
                    </a:lnB>
                    <a:solidFill>
                      <a:schemeClr val="accent5">
                        <a:lumMod val="60000"/>
                        <a:lumOff val="40000"/>
                      </a:schemeClr>
                    </a:solidFill>
                  </a:tcPr>
                </a:tc>
                <a:tc>
                  <a:txBody>
                    <a:bodyPr/>
                    <a:lstStyle/>
                    <a:p>
                      <a:r>
                        <a:rPr lang="de-DE" b="1" dirty="0" smtClean="0"/>
                        <a:t>Empfehlung</a:t>
                      </a:r>
                      <a:endParaRPr lang="de-DE" b="1" dirty="0"/>
                    </a:p>
                  </a:txBody>
                  <a:tcPr>
                    <a:lnL w="57150" cap="flat" cmpd="sng" algn="ctr">
                      <a:solidFill>
                        <a:srgbClr val="4DDAFE"/>
                      </a:solidFill>
                      <a:prstDash val="solid"/>
                      <a:round/>
                      <a:headEnd type="none" w="med" len="med"/>
                      <a:tailEnd type="none" w="med" len="med"/>
                    </a:lnL>
                    <a:lnB w="38100" cap="flat" cmpd="sng" algn="ctr">
                      <a:solidFill>
                        <a:prstClr val="white"/>
                      </a:solidFill>
                      <a:prstDash val="solid"/>
                      <a:round/>
                      <a:headEnd type="none" w="med" len="med"/>
                      <a:tailEnd type="none" w="med" len="med"/>
                    </a:lnB>
                    <a:solidFill>
                      <a:schemeClr val="accent5">
                        <a:lumMod val="60000"/>
                        <a:lumOff val="40000"/>
                      </a:schemeClr>
                    </a:solidFill>
                  </a:tcPr>
                </a:tc>
              </a:tr>
              <a:tr h="370840">
                <a:tc>
                  <a:txBody>
                    <a:bodyPr/>
                    <a:lstStyle/>
                    <a:p>
                      <a:r>
                        <a:rPr lang="de-DE" dirty="0" smtClean="0"/>
                        <a:t>Niedriges Risiko</a:t>
                      </a:r>
                      <a:endParaRPr lang="de-DE" dirty="0"/>
                    </a:p>
                  </a:txBody>
                  <a:tcPr>
                    <a:lnR w="57150" cap="flat" cmpd="sng" algn="ctr">
                      <a:solidFill>
                        <a:srgbClr val="4DDAF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accent5">
                        <a:lumMod val="20000"/>
                        <a:lumOff val="80000"/>
                      </a:schemeClr>
                    </a:solidFill>
                  </a:tcPr>
                </a:tc>
                <a:tc>
                  <a:txBody>
                    <a:bodyPr/>
                    <a:lstStyle/>
                    <a:p>
                      <a:r>
                        <a:rPr lang="de-DE" dirty="0" smtClean="0"/>
                        <a:t>&lt; 8 Stunden</a:t>
                      </a:r>
                    </a:p>
                    <a:p>
                      <a:r>
                        <a:rPr lang="de-DE" dirty="0" smtClean="0"/>
                        <a:t>&gt; 8 Stunden ohne Risikofaktor</a:t>
                      </a:r>
                    </a:p>
                  </a:txBody>
                  <a:tcPr>
                    <a:lnL w="57150" cap="flat" cmpd="sng" algn="ctr">
                      <a:solidFill>
                        <a:srgbClr val="4DDAFE"/>
                      </a:solidFill>
                      <a:prstDash val="solid"/>
                      <a:round/>
                      <a:headEnd type="none" w="med" len="med"/>
                      <a:tailEnd type="none" w="med" len="med"/>
                    </a:lnL>
                    <a:lnR w="57150" cap="flat" cmpd="sng" algn="ctr">
                      <a:solidFill>
                        <a:srgbClr val="4DDAF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accent5">
                        <a:lumMod val="20000"/>
                        <a:lumOff val="80000"/>
                      </a:schemeClr>
                    </a:solidFill>
                  </a:tcPr>
                </a:tc>
                <a:tc>
                  <a:txBody>
                    <a:bodyPr/>
                    <a:lstStyle/>
                    <a:p>
                      <a:pPr marL="285750" indent="-285750">
                        <a:buFont typeface="Arial"/>
                        <a:buChar char="•"/>
                      </a:pPr>
                      <a:r>
                        <a:rPr lang="de-DE" dirty="0" smtClean="0"/>
                        <a:t>Viel Bewegung - Venenübungen</a:t>
                      </a:r>
                    </a:p>
                    <a:p>
                      <a:pPr marL="285750" indent="-285750">
                        <a:buFont typeface="Arial"/>
                        <a:buChar char="•"/>
                      </a:pPr>
                      <a:r>
                        <a:rPr lang="de-DE" dirty="0" smtClean="0"/>
                        <a:t>Keine einengende Kleidung</a:t>
                      </a:r>
                    </a:p>
                    <a:p>
                      <a:pPr marL="285750" indent="-285750">
                        <a:buFont typeface="Arial"/>
                        <a:buChar char="•"/>
                      </a:pPr>
                      <a:r>
                        <a:rPr lang="de-DE" dirty="0" smtClean="0"/>
                        <a:t>Viel</a:t>
                      </a:r>
                      <a:r>
                        <a:rPr lang="de-DE" baseline="0" dirty="0" smtClean="0"/>
                        <a:t> trinken</a:t>
                      </a:r>
                      <a:endParaRPr lang="de-DE" dirty="0"/>
                    </a:p>
                  </a:txBody>
                  <a:tcPr>
                    <a:lnL w="57150" cap="flat" cmpd="sng" algn="ctr">
                      <a:solidFill>
                        <a:srgbClr val="4DDAFE"/>
                      </a:solidFill>
                      <a:prstDash val="solid"/>
                      <a:round/>
                      <a:headEnd type="none" w="med" len="med"/>
                      <a:tailEnd type="none" w="med" len="med"/>
                    </a:lnL>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accent5">
                        <a:lumMod val="20000"/>
                        <a:lumOff val="80000"/>
                      </a:schemeClr>
                    </a:solidFill>
                  </a:tcPr>
                </a:tc>
              </a:tr>
              <a:tr h="370840">
                <a:tc>
                  <a:txBody>
                    <a:bodyPr/>
                    <a:lstStyle/>
                    <a:p>
                      <a:r>
                        <a:rPr lang="de-DE" dirty="0" smtClean="0"/>
                        <a:t>Moderates</a:t>
                      </a:r>
                      <a:r>
                        <a:rPr lang="de-DE" baseline="0" dirty="0" smtClean="0"/>
                        <a:t> Risiko</a:t>
                      </a:r>
                      <a:endParaRPr lang="de-DE" dirty="0"/>
                    </a:p>
                  </a:txBody>
                  <a:tcPr>
                    <a:lnR w="57150" cap="flat" cmpd="sng" algn="ctr">
                      <a:solidFill>
                        <a:srgbClr val="4DDAF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accent5">
                        <a:lumMod val="20000"/>
                        <a:lumOff val="80000"/>
                      </a:schemeClr>
                    </a:solidFill>
                  </a:tcPr>
                </a:tc>
                <a:tc>
                  <a:txBody>
                    <a:bodyPr/>
                    <a:lstStyle/>
                    <a:p>
                      <a:pPr marL="0" indent="0">
                        <a:buFont typeface="Wingdings" charset="0"/>
                        <a:buNone/>
                      </a:pPr>
                      <a:r>
                        <a:rPr lang="de-DE" dirty="0" smtClean="0"/>
                        <a:t>&gt; 8 Stunden</a:t>
                      </a:r>
                    </a:p>
                    <a:p>
                      <a:pPr marL="0" indent="0">
                        <a:buFont typeface="Wingdings" charset="0"/>
                        <a:buNone/>
                      </a:pPr>
                      <a:r>
                        <a:rPr lang="de-DE" dirty="0" smtClean="0"/>
                        <a:t>plus</a:t>
                      </a:r>
                    </a:p>
                    <a:p>
                      <a:pPr marL="0" indent="0">
                        <a:buFont typeface="Wingdings" charset="0"/>
                        <a:buNone/>
                      </a:pPr>
                      <a:r>
                        <a:rPr lang="de-DE" dirty="0" smtClean="0"/>
                        <a:t>- Übergewicht</a:t>
                      </a:r>
                    </a:p>
                    <a:p>
                      <a:pPr marL="0" indent="0">
                        <a:buFont typeface="Wingdings" charset="0"/>
                        <a:buNone/>
                      </a:pPr>
                      <a:r>
                        <a:rPr lang="de-DE" dirty="0" smtClean="0"/>
                        <a:t>- Nikotin</a:t>
                      </a:r>
                    </a:p>
                    <a:p>
                      <a:pPr marL="0" indent="0">
                        <a:buFont typeface="Wingdings" charset="0"/>
                        <a:buNone/>
                      </a:pPr>
                      <a:r>
                        <a:rPr lang="de-DE" dirty="0" smtClean="0"/>
                        <a:t>- Immobilität</a:t>
                      </a:r>
                    </a:p>
                    <a:p>
                      <a:pPr marL="0" indent="0">
                        <a:buFont typeface="Wingdings" charset="0"/>
                        <a:buNone/>
                      </a:pPr>
                      <a:r>
                        <a:rPr lang="de-DE" dirty="0" smtClean="0"/>
                        <a:t>- Varizen</a:t>
                      </a:r>
                    </a:p>
                    <a:p>
                      <a:pPr marL="0" indent="0">
                        <a:buFont typeface="Wingdings" charset="0"/>
                        <a:buNone/>
                      </a:pPr>
                      <a:r>
                        <a:rPr lang="de-DE" dirty="0" smtClean="0"/>
                        <a:t>- Schwangerschaft</a:t>
                      </a:r>
                    </a:p>
                    <a:p>
                      <a:pPr marL="0" indent="0">
                        <a:buFont typeface="Wingdings" charset="0"/>
                        <a:buNone/>
                      </a:pPr>
                      <a:r>
                        <a:rPr lang="de-DE" dirty="0" smtClean="0"/>
                        <a:t>  Hormontherapie</a:t>
                      </a:r>
                      <a:endParaRPr lang="de-DE" dirty="0"/>
                    </a:p>
                  </a:txBody>
                  <a:tcPr>
                    <a:lnL w="57150" cap="flat" cmpd="sng" algn="ctr">
                      <a:solidFill>
                        <a:srgbClr val="4DDAFE"/>
                      </a:solidFill>
                      <a:prstDash val="solid"/>
                      <a:round/>
                      <a:headEnd type="none" w="med" len="med"/>
                      <a:tailEnd type="none" w="med" len="med"/>
                    </a:lnL>
                    <a:lnR w="57150" cap="flat" cmpd="sng" algn="ctr">
                      <a:solidFill>
                        <a:srgbClr val="4DDAF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accent5">
                        <a:lumMod val="20000"/>
                        <a:lumOff val="80000"/>
                      </a:schemeClr>
                    </a:solidFill>
                  </a:tcPr>
                </a:tc>
                <a:tc>
                  <a:txBody>
                    <a:bodyPr/>
                    <a:lstStyle/>
                    <a:p>
                      <a:pPr marL="0" indent="0">
                        <a:buFont typeface="Arial"/>
                        <a:buNone/>
                      </a:pPr>
                      <a:endParaRPr lang="de-DE" dirty="0" smtClean="0"/>
                    </a:p>
                    <a:p>
                      <a:pPr marL="0" indent="0">
                        <a:buFont typeface="Arial"/>
                        <a:buNone/>
                      </a:pPr>
                      <a:r>
                        <a:rPr lang="de-DE" dirty="0" smtClean="0"/>
                        <a:t>+</a:t>
                      </a:r>
                      <a:r>
                        <a:rPr lang="de-DE" baseline="0" dirty="0" smtClean="0"/>
                        <a:t> </a:t>
                      </a:r>
                    </a:p>
                    <a:p>
                      <a:pPr marL="0" indent="0">
                        <a:buFont typeface="Arial"/>
                        <a:buNone/>
                      </a:pPr>
                      <a:r>
                        <a:rPr lang="de-DE" dirty="0" smtClean="0"/>
                        <a:t>Kompressionsstrümpfe (15-30 </a:t>
                      </a:r>
                      <a:r>
                        <a:rPr lang="de-DE" dirty="0" err="1" smtClean="0"/>
                        <a:t>mmHg</a:t>
                      </a:r>
                      <a:r>
                        <a:rPr lang="de-DE" dirty="0" smtClean="0"/>
                        <a:t>)</a:t>
                      </a:r>
                      <a:endParaRPr lang="de-DE" dirty="0"/>
                    </a:p>
                  </a:txBody>
                  <a:tcPr>
                    <a:lnL w="57150" cap="flat" cmpd="sng" algn="ctr">
                      <a:solidFill>
                        <a:srgbClr val="4DDAFE"/>
                      </a:solidFill>
                      <a:prstDash val="solid"/>
                      <a:round/>
                      <a:headEnd type="none" w="med" len="med"/>
                      <a:tailEnd type="none" w="med" len="med"/>
                    </a:lnL>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accent5">
                        <a:lumMod val="20000"/>
                        <a:lumOff val="80000"/>
                      </a:schemeClr>
                    </a:solidFill>
                  </a:tcPr>
                </a:tc>
              </a:tr>
              <a:tr h="370840">
                <a:tc>
                  <a:txBody>
                    <a:bodyPr/>
                    <a:lstStyle/>
                    <a:p>
                      <a:r>
                        <a:rPr lang="de-DE" dirty="0" smtClean="0"/>
                        <a:t>Hohes Risiko</a:t>
                      </a:r>
                      <a:endParaRPr lang="de-DE" dirty="0"/>
                    </a:p>
                  </a:txBody>
                  <a:tcPr>
                    <a:lnR w="57150" cap="flat" cmpd="sng" algn="ctr">
                      <a:solidFill>
                        <a:srgbClr val="4DDAFE"/>
                      </a:solidFill>
                      <a:prstDash val="solid"/>
                      <a:round/>
                      <a:headEnd type="none" w="med" len="med"/>
                      <a:tailEnd type="none" w="med" len="med"/>
                    </a:lnR>
                    <a:lnT w="38100" cap="flat" cmpd="sng" algn="ctr">
                      <a:solidFill>
                        <a:prstClr val="white"/>
                      </a:solidFill>
                      <a:prstDash val="solid"/>
                      <a:round/>
                      <a:headEnd type="none" w="med" len="med"/>
                      <a:tailEnd type="none" w="med" len="med"/>
                    </a:lnT>
                    <a:solidFill>
                      <a:schemeClr val="accent1">
                        <a:lumMod val="20000"/>
                        <a:lumOff val="80000"/>
                      </a:schemeClr>
                    </a:solidFill>
                  </a:tcPr>
                </a:tc>
                <a:tc>
                  <a:txBody>
                    <a:bodyPr/>
                    <a:lstStyle/>
                    <a:p>
                      <a:pPr marL="0" indent="0">
                        <a:buFont typeface="Wingdings" charset="0"/>
                        <a:buNone/>
                      </a:pPr>
                      <a:r>
                        <a:rPr lang="de-DE" dirty="0" smtClean="0"/>
                        <a:t>&gt; 8 Stunden</a:t>
                      </a:r>
                    </a:p>
                    <a:p>
                      <a:pPr marL="0" indent="0">
                        <a:buFont typeface="Wingdings" charset="0"/>
                        <a:buNone/>
                      </a:pPr>
                      <a:r>
                        <a:rPr lang="de-DE" dirty="0" smtClean="0"/>
                        <a:t>plus</a:t>
                      </a:r>
                    </a:p>
                    <a:p>
                      <a:pPr marL="0" indent="0">
                        <a:buFont typeface="Wingdings" charset="0"/>
                        <a:buNone/>
                      </a:pPr>
                      <a:r>
                        <a:rPr lang="de-DE" dirty="0" smtClean="0"/>
                        <a:t>- </a:t>
                      </a:r>
                      <a:r>
                        <a:rPr lang="de-DE" dirty="0" err="1" smtClean="0"/>
                        <a:t>Z.n</a:t>
                      </a:r>
                      <a:r>
                        <a:rPr lang="de-DE" dirty="0" smtClean="0"/>
                        <a:t>. Venenthrombose</a:t>
                      </a:r>
                    </a:p>
                    <a:p>
                      <a:pPr marL="0" indent="0">
                        <a:buFont typeface="Wingdings" charset="0"/>
                        <a:buNone/>
                      </a:pPr>
                      <a:r>
                        <a:rPr lang="de-DE" dirty="0" smtClean="0"/>
                        <a:t>- Krebserkrankung</a:t>
                      </a:r>
                    </a:p>
                    <a:p>
                      <a:pPr marL="0" indent="0">
                        <a:buFontTx/>
                        <a:buNone/>
                      </a:pPr>
                      <a:r>
                        <a:rPr lang="de-DE" dirty="0" smtClean="0"/>
                        <a:t>- große OP</a:t>
                      </a:r>
                      <a:r>
                        <a:rPr lang="de-DE" baseline="0" dirty="0" smtClean="0"/>
                        <a:t> in den letzten 6 Wo</a:t>
                      </a:r>
                    </a:p>
                    <a:p>
                      <a:pPr marL="0" indent="0">
                        <a:buFontTx/>
                        <a:buNone/>
                      </a:pPr>
                      <a:r>
                        <a:rPr lang="de-DE" baseline="0" dirty="0" smtClean="0"/>
                        <a:t>- angeborene </a:t>
                      </a:r>
                      <a:r>
                        <a:rPr lang="de-DE" baseline="0" dirty="0" err="1" smtClean="0"/>
                        <a:t>Thrombophilie</a:t>
                      </a:r>
                      <a:endParaRPr lang="de-DE" dirty="0" smtClean="0"/>
                    </a:p>
                    <a:p>
                      <a:pPr marL="0" indent="0">
                        <a:buFont typeface="Wingdings" charset="0"/>
                        <a:buNone/>
                      </a:pPr>
                      <a:endParaRPr lang="de-DE" dirty="0"/>
                    </a:p>
                  </a:txBody>
                  <a:tcPr>
                    <a:lnL w="57150" cap="flat" cmpd="sng" algn="ctr">
                      <a:solidFill>
                        <a:srgbClr val="4DDAFE"/>
                      </a:solidFill>
                      <a:prstDash val="solid"/>
                      <a:round/>
                      <a:headEnd type="none" w="med" len="med"/>
                      <a:tailEnd type="none" w="med" len="med"/>
                    </a:lnL>
                    <a:lnR w="57150" cap="flat" cmpd="sng" algn="ctr">
                      <a:solidFill>
                        <a:srgbClr val="4DDAFE"/>
                      </a:solidFill>
                      <a:prstDash val="solid"/>
                      <a:round/>
                      <a:headEnd type="none" w="med" len="med"/>
                      <a:tailEnd type="none" w="med" len="med"/>
                    </a:lnR>
                    <a:lnT w="38100" cap="flat" cmpd="sng" algn="ctr">
                      <a:solidFill>
                        <a:prstClr val="white"/>
                      </a:solidFill>
                      <a:prstDash val="solid"/>
                      <a:round/>
                      <a:headEnd type="none" w="med" len="med"/>
                      <a:tailEnd type="none" w="med" len="med"/>
                    </a:lnT>
                    <a:solidFill>
                      <a:schemeClr val="accent1">
                        <a:lumMod val="20000"/>
                        <a:lumOff val="80000"/>
                      </a:schemeClr>
                    </a:solidFill>
                  </a:tcPr>
                </a:tc>
                <a:tc>
                  <a:txBody>
                    <a:bodyPr/>
                    <a:lstStyle/>
                    <a:p>
                      <a:pPr marL="0" indent="0">
                        <a:buFont typeface="Arial"/>
                        <a:buNone/>
                      </a:pPr>
                      <a:r>
                        <a:rPr lang="de-DE" dirty="0" smtClean="0"/>
                        <a:t>+</a:t>
                      </a:r>
                    </a:p>
                    <a:p>
                      <a:pPr marL="0" indent="0">
                        <a:buFont typeface="Arial"/>
                        <a:buNone/>
                      </a:pPr>
                      <a:r>
                        <a:rPr lang="de-DE" dirty="0" err="1" smtClean="0"/>
                        <a:t>Heparinspritze</a:t>
                      </a:r>
                      <a:endParaRPr lang="de-DE" dirty="0" smtClean="0"/>
                    </a:p>
                    <a:p>
                      <a:pPr marL="0" indent="0">
                        <a:buFont typeface="Arial"/>
                        <a:buNone/>
                      </a:pPr>
                      <a:endParaRPr lang="de-DE" dirty="0" smtClean="0"/>
                    </a:p>
                  </a:txBody>
                  <a:tcPr>
                    <a:lnL w="57150" cap="flat" cmpd="sng" algn="ctr">
                      <a:solidFill>
                        <a:srgbClr val="4DDAFE"/>
                      </a:solidFill>
                      <a:prstDash val="solid"/>
                      <a:round/>
                      <a:headEnd type="none" w="med" len="med"/>
                      <a:tailEnd type="none" w="med" len="med"/>
                    </a:lnL>
                    <a:lnT w="38100" cap="flat" cmpd="sng" algn="ctr">
                      <a:solidFill>
                        <a:prstClr val="white"/>
                      </a:solidFill>
                      <a:prstDash val="solid"/>
                      <a:round/>
                      <a:headEnd type="none" w="med" len="med"/>
                      <a:tailEnd type="none" w="med" len="med"/>
                    </a:lnT>
                    <a:solidFill>
                      <a:schemeClr val="accent1">
                        <a:lumMod val="20000"/>
                        <a:lumOff val="80000"/>
                      </a:schemeClr>
                    </a:solidFill>
                  </a:tcPr>
                </a:tc>
              </a:tr>
              <a:tr h="370840">
                <a:tc>
                  <a:txBody>
                    <a:bodyPr/>
                    <a:lstStyle/>
                    <a:p>
                      <a:endParaRPr lang="de-DE" dirty="0"/>
                    </a:p>
                  </a:txBody>
                  <a:tcPr/>
                </a:tc>
                <a:tc>
                  <a:txBody>
                    <a:bodyPr/>
                    <a:lstStyle/>
                    <a:p>
                      <a:endParaRPr lang="de-DE" dirty="0"/>
                    </a:p>
                  </a:txBody>
                  <a:tcPr/>
                </a:tc>
                <a:tc>
                  <a:txBody>
                    <a:bodyPr/>
                    <a:lstStyle/>
                    <a:p>
                      <a:pPr marL="285750" indent="-285750">
                        <a:buFont typeface="Arial"/>
                        <a:buChar char="•"/>
                      </a:pPr>
                      <a:endParaRPr lang="de-DE" dirty="0"/>
                    </a:p>
                  </a:txBody>
                  <a:tcPr/>
                </a:tc>
              </a:tr>
            </a:tbl>
          </a:graphicData>
        </a:graphic>
      </p:graphicFrame>
      <p:sp>
        <p:nvSpPr>
          <p:cNvPr id="4" name="Rechteck 3"/>
          <p:cNvSpPr/>
          <p:nvPr/>
        </p:nvSpPr>
        <p:spPr>
          <a:xfrm>
            <a:off x="0" y="203042"/>
            <a:ext cx="9144000" cy="400110"/>
          </a:xfrm>
          <a:prstGeom prst="rect">
            <a:avLst/>
          </a:prstGeom>
        </p:spPr>
        <p:txBody>
          <a:bodyPr wrap="square">
            <a:spAutoFit/>
          </a:bodyPr>
          <a:lstStyle/>
          <a:p>
            <a:pPr algn="ctr"/>
            <a:r>
              <a:rPr lang="de-DE" sz="2000" b="1" dirty="0" smtClean="0"/>
              <a:t>Prophylaxe der Reisethrombose: Empfehlungen der Fachgesellschaften (ACCP)</a:t>
            </a:r>
            <a:endParaRPr lang="de-DE" sz="2000" b="1" dirty="0"/>
          </a:p>
        </p:txBody>
      </p:sp>
      <p:sp>
        <p:nvSpPr>
          <p:cNvPr id="6" name="Textfeld 5"/>
          <p:cNvSpPr txBox="1"/>
          <p:nvPr/>
        </p:nvSpPr>
        <p:spPr>
          <a:xfrm>
            <a:off x="4459111" y="4388556"/>
            <a:ext cx="184666" cy="646331"/>
          </a:xfrm>
          <a:prstGeom prst="rect">
            <a:avLst/>
          </a:prstGeom>
          <a:noFill/>
        </p:spPr>
        <p:txBody>
          <a:bodyPr wrap="none" rtlCol="0">
            <a:spAutoFit/>
          </a:bodyPr>
          <a:lstStyle/>
          <a:p>
            <a:endParaRPr lang="de-DE" dirty="0" smtClean="0"/>
          </a:p>
          <a:p>
            <a:endParaRPr lang="de-DE" dirty="0"/>
          </a:p>
        </p:txBody>
      </p:sp>
      <p:sp>
        <p:nvSpPr>
          <p:cNvPr id="8" name="Rechteck 7"/>
          <p:cNvSpPr/>
          <p:nvPr/>
        </p:nvSpPr>
        <p:spPr>
          <a:xfrm>
            <a:off x="25305" y="2143680"/>
            <a:ext cx="8867612" cy="277988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132360" y="4388556"/>
            <a:ext cx="9022833" cy="252588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829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3"/>
          <p:cNvSpPr>
            <a:spLocks noGrp="1"/>
          </p:cNvSpPr>
          <p:nvPr>
            <p:ph type="ftr" sz="quarter" idx="11"/>
          </p:nvPr>
        </p:nvSpPr>
        <p:spPr>
          <a:xfrm>
            <a:off x="6253707" y="6514495"/>
            <a:ext cx="2895600" cy="365125"/>
          </a:xfrm>
        </p:spPr>
        <p:txBody>
          <a:bodyPr/>
          <a:lstStyle/>
          <a:p>
            <a:pPr fontAlgn="base">
              <a:spcBef>
                <a:spcPct val="0"/>
              </a:spcBef>
              <a:spcAft>
                <a:spcPct val="0"/>
              </a:spcAft>
              <a:defRPr/>
            </a:pPr>
            <a:r>
              <a:rPr lang="en-US" sz="1400" dirty="0" smtClean="0">
                <a:solidFill>
                  <a:srgbClr val="000000"/>
                </a:solidFill>
              </a:rPr>
              <a:t>Bashir et al JAMA Intern Med </a:t>
            </a:r>
            <a:r>
              <a:rPr lang="en-US" sz="1600" dirty="0" smtClean="0">
                <a:solidFill>
                  <a:srgbClr val="000000"/>
                </a:solidFill>
              </a:rPr>
              <a:t>2014</a:t>
            </a:r>
            <a:endParaRPr lang="da-DK" sz="1600" dirty="0">
              <a:solidFill>
                <a:srgbClr val="000000"/>
              </a:solidFill>
              <a:cs typeface="Arial" charset="0"/>
            </a:endParaRPr>
          </a:p>
        </p:txBody>
      </p:sp>
      <p:sp>
        <p:nvSpPr>
          <p:cNvPr id="4" name="Textfeld 3"/>
          <p:cNvSpPr txBox="1"/>
          <p:nvPr/>
        </p:nvSpPr>
        <p:spPr>
          <a:xfrm>
            <a:off x="449385" y="120297"/>
            <a:ext cx="8401538" cy="1292662"/>
          </a:xfrm>
          <a:prstGeom prst="rect">
            <a:avLst/>
          </a:prstGeom>
          <a:solidFill>
            <a:schemeClr val="bg1">
              <a:lumMod val="95000"/>
            </a:schemeClr>
          </a:solidFill>
          <a:ln>
            <a:solidFill>
              <a:schemeClr val="tx1"/>
            </a:solidFill>
          </a:ln>
        </p:spPr>
        <p:txBody>
          <a:bodyPr wrap="square" rtlCol="0">
            <a:spAutoFit/>
          </a:bodyPr>
          <a:lstStyle/>
          <a:p>
            <a:pPr algn="ctr"/>
            <a:r>
              <a:rPr lang="de-DE" sz="2000" b="1" dirty="0" smtClean="0">
                <a:latin typeface="Avenir Light"/>
                <a:cs typeface="Avenir Light"/>
              </a:rPr>
              <a:t>Retrospektive Registeranalyse:</a:t>
            </a:r>
          </a:p>
          <a:p>
            <a:pPr algn="ctr"/>
            <a:endParaRPr lang="de-DE" sz="800" b="1" dirty="0" smtClean="0"/>
          </a:p>
          <a:p>
            <a:pPr algn="ctr"/>
            <a:r>
              <a:rPr lang="de-DE" b="1" dirty="0" smtClean="0">
                <a:latin typeface="Avenir Light"/>
                <a:cs typeface="Avenir Light"/>
              </a:rPr>
              <a:t>90 618 </a:t>
            </a:r>
            <a:r>
              <a:rPr lang="de-DE" b="1" dirty="0" err="1" smtClean="0">
                <a:latin typeface="Avenir Light"/>
                <a:cs typeface="Avenir Light"/>
              </a:rPr>
              <a:t>prox</a:t>
            </a:r>
            <a:r>
              <a:rPr lang="de-DE" b="1" dirty="0" smtClean="0">
                <a:latin typeface="Avenir Light"/>
                <a:cs typeface="Avenir Light"/>
              </a:rPr>
              <a:t>/</a:t>
            </a:r>
            <a:r>
              <a:rPr lang="de-DE" b="1" dirty="0" err="1" smtClean="0">
                <a:latin typeface="Avenir Light"/>
                <a:cs typeface="Avenir Light"/>
              </a:rPr>
              <a:t>cavale</a:t>
            </a:r>
            <a:r>
              <a:rPr lang="de-DE" b="1" dirty="0" smtClean="0">
                <a:latin typeface="Avenir Light"/>
                <a:cs typeface="Avenir Light"/>
              </a:rPr>
              <a:t> TVT </a:t>
            </a:r>
            <a:r>
              <a:rPr lang="de-DE" b="1" dirty="0" smtClean="0">
                <a:latin typeface="Avenir Light"/>
                <a:ea typeface="Wingdings"/>
                <a:cs typeface="Avenir Light"/>
                <a:sym typeface="Wingdings"/>
              </a:rPr>
              <a:t></a:t>
            </a:r>
            <a:r>
              <a:rPr lang="de-DE" b="1" dirty="0">
                <a:latin typeface="Avenir Light"/>
                <a:cs typeface="Avenir Light"/>
                <a:sym typeface="Wingdings"/>
              </a:rPr>
              <a:t> </a:t>
            </a:r>
            <a:r>
              <a:rPr lang="de-DE" b="1" dirty="0" smtClean="0">
                <a:latin typeface="Avenir Light"/>
                <a:cs typeface="Avenir Light"/>
                <a:sym typeface="Wingdings"/>
              </a:rPr>
              <a:t>4,1% (</a:t>
            </a:r>
            <a:r>
              <a:rPr lang="de-DE" b="1" dirty="0" err="1" smtClean="0">
                <a:latin typeface="Avenir Light"/>
                <a:cs typeface="Avenir Light"/>
                <a:sym typeface="Wingdings"/>
              </a:rPr>
              <a:t>n</a:t>
            </a:r>
            <a:r>
              <a:rPr lang="de-DE" b="1" dirty="0" smtClean="0">
                <a:latin typeface="Avenir Light"/>
                <a:cs typeface="Avenir Light"/>
                <a:sym typeface="Wingdings"/>
              </a:rPr>
              <a:t>=3594) „</a:t>
            </a:r>
            <a:r>
              <a:rPr lang="de-DE" b="1" dirty="0" err="1" smtClean="0">
                <a:latin typeface="Avenir Light"/>
                <a:cs typeface="Avenir Light"/>
                <a:sym typeface="Wingdings"/>
              </a:rPr>
              <a:t>Catheter-Directed-Thrombolyse</a:t>
            </a:r>
            <a:r>
              <a:rPr lang="de-DE" b="1" dirty="0" smtClean="0">
                <a:latin typeface="Avenir Light"/>
                <a:cs typeface="Avenir Light"/>
                <a:sym typeface="Wingdings"/>
              </a:rPr>
              <a:t>“ </a:t>
            </a:r>
          </a:p>
          <a:p>
            <a:pPr algn="ctr"/>
            <a:endParaRPr lang="de-DE" sz="1400" b="1" dirty="0">
              <a:latin typeface="Avenir Light"/>
              <a:cs typeface="Avenir Light"/>
              <a:sym typeface="Wingdings"/>
            </a:endParaRPr>
          </a:p>
          <a:p>
            <a:pPr algn="ctr"/>
            <a:r>
              <a:rPr lang="de-DE" b="1" dirty="0" err="1">
                <a:latin typeface="Avenir Light"/>
                <a:cs typeface="Avenir Light"/>
                <a:sym typeface="Wingdings"/>
              </a:rPr>
              <a:t>Propensity</a:t>
            </a:r>
            <a:r>
              <a:rPr lang="de-DE" b="1" dirty="0">
                <a:latin typeface="Avenir Light"/>
                <a:cs typeface="Avenir Light"/>
                <a:sym typeface="Wingdings"/>
              </a:rPr>
              <a:t> – </a:t>
            </a:r>
            <a:r>
              <a:rPr lang="de-DE" b="1" dirty="0" err="1">
                <a:latin typeface="Avenir Light"/>
                <a:cs typeface="Avenir Light"/>
                <a:sym typeface="Wingdings"/>
              </a:rPr>
              <a:t>matched</a:t>
            </a:r>
            <a:r>
              <a:rPr lang="de-DE" b="1" dirty="0">
                <a:latin typeface="Avenir Light"/>
                <a:cs typeface="Avenir Light"/>
                <a:sym typeface="Wingdings"/>
              </a:rPr>
              <a:t> </a:t>
            </a:r>
            <a:r>
              <a:rPr lang="de-DE" b="1" dirty="0" err="1" smtClean="0">
                <a:latin typeface="Avenir Light"/>
                <a:cs typeface="Avenir Light"/>
                <a:sym typeface="Wingdings"/>
              </a:rPr>
              <a:t>groups</a:t>
            </a:r>
            <a:endParaRPr lang="de-DE" b="1" dirty="0">
              <a:latin typeface="Avenir Light"/>
              <a:cs typeface="Avenir Light"/>
            </a:endParaRPr>
          </a:p>
        </p:txBody>
      </p:sp>
      <p:pic>
        <p:nvPicPr>
          <p:cNvPr id="6" name="Bild 5"/>
          <p:cNvPicPr>
            <a:picLocks noChangeAspect="1"/>
          </p:cNvPicPr>
          <p:nvPr/>
        </p:nvPicPr>
        <p:blipFill rotWithShape="1">
          <a:blip r:embed="rId3"/>
          <a:srcRect l="4230" t="11023" b="7230"/>
          <a:stretch/>
        </p:blipFill>
        <p:spPr>
          <a:xfrm>
            <a:off x="2618597" y="1662713"/>
            <a:ext cx="3963302" cy="2266463"/>
          </a:xfrm>
          <a:prstGeom prst="rect">
            <a:avLst/>
          </a:prstGeom>
        </p:spPr>
      </p:pic>
      <p:graphicFrame>
        <p:nvGraphicFramePr>
          <p:cNvPr id="2" name="Tabelle 1"/>
          <p:cNvGraphicFramePr>
            <a:graphicFrameLocks noGrp="1"/>
          </p:cNvGraphicFramePr>
          <p:nvPr>
            <p:extLst>
              <p:ext uri="{D42A27DB-BD31-4B8C-83A1-F6EECF244321}">
                <p14:modId xmlns:p14="http://schemas.microsoft.com/office/powerpoint/2010/main" val="1927110072"/>
              </p:ext>
            </p:extLst>
          </p:nvPr>
        </p:nvGraphicFramePr>
        <p:xfrm>
          <a:off x="771388" y="4029984"/>
          <a:ext cx="7647898" cy="2763520"/>
        </p:xfrm>
        <a:graphic>
          <a:graphicData uri="http://schemas.openxmlformats.org/drawingml/2006/table">
            <a:tbl>
              <a:tblPr firstRow="1" bandRow="1">
                <a:tableStyleId>{2D5ABB26-0587-4C30-8999-92F81FD0307C}</a:tableStyleId>
              </a:tblPr>
              <a:tblGrid>
                <a:gridCol w="2379888"/>
                <a:gridCol w="2257493"/>
                <a:gridCol w="1961347"/>
                <a:gridCol w="1049170"/>
              </a:tblGrid>
              <a:tr h="370840">
                <a:tc>
                  <a:txBody>
                    <a:bodyPr/>
                    <a:lstStyle/>
                    <a:p>
                      <a:pPr algn="l"/>
                      <a:r>
                        <a:rPr lang="de-DE" b="1" dirty="0" smtClean="0"/>
                        <a:t>In-Hospital </a:t>
                      </a:r>
                      <a:r>
                        <a:rPr lang="de-DE" b="1" dirty="0" err="1" smtClean="0"/>
                        <a:t>Outcome</a:t>
                      </a:r>
                      <a:endParaRPr lang="de-DE" b="1" dirty="0"/>
                    </a:p>
                  </a:txBody>
                  <a:tcPr anchor="ctr">
                    <a:lnT w="12700" cap="flat" cmpd="sng" algn="ctr">
                      <a:solidFill>
                        <a:srgbClr val="376092"/>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r>
                        <a:rPr lang="de-DE" b="1" dirty="0" smtClean="0"/>
                        <a:t>CDT</a:t>
                      </a:r>
                    </a:p>
                    <a:p>
                      <a:pPr algn="ctr"/>
                      <a:r>
                        <a:rPr lang="de-DE" dirty="0" err="1" smtClean="0"/>
                        <a:t>n</a:t>
                      </a:r>
                      <a:r>
                        <a:rPr lang="de-DE" dirty="0" smtClean="0"/>
                        <a:t>=3594</a:t>
                      </a:r>
                      <a:endParaRPr lang="de-DE" dirty="0"/>
                    </a:p>
                  </a:txBody>
                  <a:tcPr>
                    <a:lnT w="12700" cap="flat" cmpd="sng" algn="ctr">
                      <a:solidFill>
                        <a:srgbClr val="376092"/>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r>
                        <a:rPr lang="de-DE" b="1" dirty="0" smtClean="0"/>
                        <a:t>Antikoagulation</a:t>
                      </a:r>
                    </a:p>
                    <a:p>
                      <a:pPr algn="ctr"/>
                      <a:r>
                        <a:rPr lang="de-DE" dirty="0" err="1" smtClean="0"/>
                        <a:t>n</a:t>
                      </a:r>
                      <a:r>
                        <a:rPr lang="de-DE" dirty="0" smtClean="0"/>
                        <a:t>=3594</a:t>
                      </a:r>
                    </a:p>
                  </a:txBody>
                  <a:tcPr>
                    <a:lnT w="12700" cap="flat" cmpd="sng" algn="ctr">
                      <a:solidFill>
                        <a:srgbClr val="376092"/>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r>
                        <a:rPr lang="de-DE" dirty="0" smtClean="0"/>
                        <a:t>P </a:t>
                      </a:r>
                      <a:r>
                        <a:rPr lang="de-DE" dirty="0" err="1" smtClean="0"/>
                        <a:t>value</a:t>
                      </a:r>
                      <a:endParaRPr lang="de-DE" dirty="0"/>
                    </a:p>
                  </a:txBody>
                  <a:tcPr>
                    <a:lnT w="12700" cap="flat" cmpd="sng" algn="ctr">
                      <a:solidFill>
                        <a:srgbClr val="376092"/>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r>
              <a:tr h="370840">
                <a:tc>
                  <a:txBody>
                    <a:bodyPr/>
                    <a:lstStyle/>
                    <a:p>
                      <a:r>
                        <a:rPr lang="de-DE" b="1" baseline="0" dirty="0" smtClean="0"/>
                        <a:t>Tod </a:t>
                      </a:r>
                      <a:endParaRPr lang="de-DE" b="1"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de-DE" dirty="0" smtClean="0"/>
                        <a:t>    42 (1,2%)</a:t>
                      </a:r>
                      <a:endParaRPr lang="de-DE" b="1"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de-DE" dirty="0" smtClean="0"/>
                        <a:t>  31 (0,9%)</a:t>
                      </a:r>
                      <a:endParaRPr lang="de-DE" b="1"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de-DE" dirty="0" err="1" smtClean="0"/>
                        <a:t>n.s</a:t>
                      </a:r>
                      <a:r>
                        <a:rPr lang="de-DE" dirty="0" smtClean="0"/>
                        <a:t>.</a:t>
                      </a:r>
                      <a:endParaRPr lang="de-DE"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370840">
                <a:tc>
                  <a:txBody>
                    <a:bodyPr/>
                    <a:lstStyle/>
                    <a:p>
                      <a:r>
                        <a:rPr lang="de-DE" b="1" dirty="0" smtClean="0"/>
                        <a:t>Lungenembolie</a:t>
                      </a:r>
                      <a:endParaRPr lang="de-DE" b="1"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DCDB"/>
                    </a:solidFill>
                  </a:tcPr>
                </a:tc>
                <a:tc>
                  <a:txBody>
                    <a:bodyPr/>
                    <a:lstStyle/>
                    <a:p>
                      <a:pPr algn="ctr"/>
                      <a:r>
                        <a:rPr lang="de-DE" dirty="0" smtClean="0"/>
                        <a:t>  642 (17,9%)</a:t>
                      </a:r>
                      <a:endParaRPr lang="de-DE" b="1"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DCDB"/>
                    </a:solidFill>
                  </a:tcPr>
                </a:tc>
                <a:tc>
                  <a:txBody>
                    <a:bodyPr/>
                    <a:lstStyle/>
                    <a:p>
                      <a:pPr algn="ctr"/>
                      <a:r>
                        <a:rPr lang="de-DE" dirty="0" smtClean="0"/>
                        <a:t>408 (11,4%)</a:t>
                      </a:r>
                      <a:endParaRPr lang="de-DE" b="1"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DCDB"/>
                    </a:solidFill>
                  </a:tcPr>
                </a:tc>
                <a:tc>
                  <a:txBody>
                    <a:bodyPr/>
                    <a:lstStyle/>
                    <a:p>
                      <a:r>
                        <a:rPr lang="de-DE" dirty="0" smtClean="0"/>
                        <a:t>&lt;0,001</a:t>
                      </a:r>
                      <a:endParaRPr lang="de-DE"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DCDB"/>
                    </a:solidFill>
                  </a:tcPr>
                </a:tc>
              </a:tr>
              <a:tr h="370840">
                <a:tc>
                  <a:txBody>
                    <a:bodyPr/>
                    <a:lstStyle/>
                    <a:p>
                      <a:r>
                        <a:rPr lang="de-DE" b="1" dirty="0" err="1" smtClean="0"/>
                        <a:t>i.c</a:t>
                      </a:r>
                      <a:r>
                        <a:rPr lang="de-DE" b="1" dirty="0" smtClean="0"/>
                        <a:t>.</a:t>
                      </a:r>
                      <a:r>
                        <a:rPr lang="de-DE" b="1" baseline="0" dirty="0" smtClean="0"/>
                        <a:t> Blutung</a:t>
                      </a:r>
                      <a:endParaRPr lang="de-DE" b="1"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DCDB"/>
                    </a:solidFill>
                  </a:tcPr>
                </a:tc>
                <a:tc>
                  <a:txBody>
                    <a:bodyPr/>
                    <a:lstStyle/>
                    <a:p>
                      <a:pPr algn="ctr"/>
                      <a:r>
                        <a:rPr lang="de-DE" dirty="0" smtClean="0"/>
                        <a:t>    32 (0,9%)</a:t>
                      </a:r>
                      <a:endParaRPr lang="de-DE" b="1"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DCDB"/>
                    </a:solidFill>
                  </a:tcPr>
                </a:tc>
                <a:tc>
                  <a:txBody>
                    <a:bodyPr/>
                    <a:lstStyle/>
                    <a:p>
                      <a:pPr algn="ctr"/>
                      <a:r>
                        <a:rPr lang="de-DE" dirty="0" smtClean="0"/>
                        <a:t>  12 (0,3%)</a:t>
                      </a:r>
                      <a:endParaRPr lang="de-DE" b="1"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DCDB"/>
                    </a:solidFill>
                  </a:tcPr>
                </a:tc>
                <a:tc>
                  <a:txBody>
                    <a:bodyPr/>
                    <a:lstStyle/>
                    <a:p>
                      <a:r>
                        <a:rPr lang="de-DE" dirty="0" smtClean="0"/>
                        <a:t>=0,03</a:t>
                      </a:r>
                      <a:endParaRPr lang="de-DE"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DCDB"/>
                    </a:solidFill>
                  </a:tcPr>
                </a:tc>
              </a:tr>
              <a:tr h="370840">
                <a:tc>
                  <a:txBody>
                    <a:bodyPr/>
                    <a:lstStyle/>
                    <a:p>
                      <a:r>
                        <a:rPr lang="de-DE" b="1" dirty="0" smtClean="0"/>
                        <a:t>IVC Filter Implantation</a:t>
                      </a:r>
                      <a:endParaRPr lang="de-DE" b="1"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DCDB"/>
                    </a:solidFill>
                  </a:tcPr>
                </a:tc>
                <a:tc>
                  <a:txBody>
                    <a:bodyPr/>
                    <a:lstStyle/>
                    <a:p>
                      <a:pPr algn="ctr"/>
                      <a:r>
                        <a:rPr lang="de-DE" dirty="0" smtClean="0"/>
                        <a:t>1250 (34,8%)</a:t>
                      </a:r>
                      <a:endParaRPr lang="de-DE" b="1"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DCDB"/>
                    </a:solidFill>
                  </a:tcPr>
                </a:tc>
                <a:tc>
                  <a:txBody>
                    <a:bodyPr/>
                    <a:lstStyle/>
                    <a:p>
                      <a:pPr algn="ctr"/>
                      <a:r>
                        <a:rPr lang="de-DE" dirty="0" smtClean="0"/>
                        <a:t>561 (15,6%)</a:t>
                      </a:r>
                      <a:endParaRPr lang="de-DE" b="1"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DCDB"/>
                    </a:solidFill>
                  </a:tcPr>
                </a:tc>
                <a:tc>
                  <a:txBody>
                    <a:bodyPr/>
                    <a:lstStyle/>
                    <a:p>
                      <a:r>
                        <a:rPr lang="de-DE" dirty="0" smtClean="0"/>
                        <a:t>&lt;0,001</a:t>
                      </a:r>
                      <a:endParaRPr lang="de-DE"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DCDB"/>
                    </a:solidFill>
                  </a:tcPr>
                </a:tc>
              </a:tr>
              <a:tr h="370840">
                <a:tc>
                  <a:txBody>
                    <a:bodyPr/>
                    <a:lstStyle/>
                    <a:p>
                      <a:r>
                        <a:rPr lang="de-DE" b="1" dirty="0" smtClean="0"/>
                        <a:t>Bluttransfusion</a:t>
                      </a:r>
                      <a:endParaRPr lang="de-DE" b="1" dirty="0"/>
                    </a:p>
                  </a:txBody>
                  <a:tcPr>
                    <a:lnT w="12700" cap="flat" cmpd="sng" algn="ctr">
                      <a:noFill/>
                      <a:prstDash val="solid"/>
                      <a:round/>
                      <a:headEnd type="none" w="med" len="med"/>
                      <a:tailEnd type="none" w="med" len="med"/>
                    </a:lnT>
                    <a:lnB w="12700" cap="flat" cmpd="sng" algn="ctr">
                      <a:solidFill>
                        <a:srgbClr val="376092"/>
                      </a:solidFill>
                      <a:prstDash val="solid"/>
                      <a:round/>
                      <a:headEnd type="none" w="med" len="med"/>
                      <a:tailEnd type="none" w="med" len="med"/>
                    </a:lnB>
                    <a:solidFill>
                      <a:srgbClr val="F2DCDB"/>
                    </a:solidFill>
                  </a:tcPr>
                </a:tc>
                <a:tc>
                  <a:txBody>
                    <a:bodyPr/>
                    <a:lstStyle/>
                    <a:p>
                      <a:pPr algn="ctr"/>
                      <a:r>
                        <a:rPr lang="de-DE" dirty="0" smtClean="0"/>
                        <a:t>  397 (11,1%)</a:t>
                      </a:r>
                      <a:endParaRPr lang="de-DE" b="1" dirty="0"/>
                    </a:p>
                  </a:txBody>
                  <a:tcPr>
                    <a:lnT w="12700" cap="flat" cmpd="sng" algn="ctr">
                      <a:noFill/>
                      <a:prstDash val="solid"/>
                      <a:round/>
                      <a:headEnd type="none" w="med" len="med"/>
                      <a:tailEnd type="none" w="med" len="med"/>
                    </a:lnT>
                    <a:lnB w="12700" cap="flat" cmpd="sng" algn="ctr">
                      <a:solidFill>
                        <a:srgbClr val="376092"/>
                      </a:solidFill>
                      <a:prstDash val="solid"/>
                      <a:round/>
                      <a:headEnd type="none" w="med" len="med"/>
                      <a:tailEnd type="none" w="med" len="med"/>
                    </a:lnB>
                    <a:solidFill>
                      <a:srgbClr val="F2DCDB"/>
                    </a:solidFill>
                  </a:tcPr>
                </a:tc>
                <a:tc>
                  <a:txBody>
                    <a:bodyPr/>
                    <a:lstStyle/>
                    <a:p>
                      <a:pPr algn="ctr"/>
                      <a:r>
                        <a:rPr lang="de-DE" dirty="0" smtClean="0"/>
                        <a:t>234 (6,5%)</a:t>
                      </a:r>
                      <a:endParaRPr lang="de-DE" b="1" dirty="0"/>
                    </a:p>
                  </a:txBody>
                  <a:tcPr>
                    <a:lnT w="12700" cap="flat" cmpd="sng" algn="ctr">
                      <a:noFill/>
                      <a:prstDash val="solid"/>
                      <a:round/>
                      <a:headEnd type="none" w="med" len="med"/>
                      <a:tailEnd type="none" w="med" len="med"/>
                    </a:lnT>
                    <a:lnB w="12700" cap="flat" cmpd="sng" algn="ctr">
                      <a:solidFill>
                        <a:srgbClr val="376092"/>
                      </a:solidFill>
                      <a:prstDash val="solid"/>
                      <a:round/>
                      <a:headEnd type="none" w="med" len="med"/>
                      <a:tailEnd type="none" w="med" len="med"/>
                    </a:lnB>
                    <a:solidFill>
                      <a:srgbClr val="F2DCDB"/>
                    </a:solidFill>
                  </a:tcPr>
                </a:tc>
                <a:tc>
                  <a:txBody>
                    <a:bodyPr/>
                    <a:lstStyle/>
                    <a:p>
                      <a:r>
                        <a:rPr lang="de-DE" dirty="0" smtClean="0"/>
                        <a:t>&lt;0,001</a:t>
                      </a:r>
                      <a:endParaRPr lang="de-DE" dirty="0"/>
                    </a:p>
                  </a:txBody>
                  <a:tcPr>
                    <a:lnT w="12700" cap="flat" cmpd="sng" algn="ctr">
                      <a:noFill/>
                      <a:prstDash val="solid"/>
                      <a:round/>
                      <a:headEnd type="none" w="med" len="med"/>
                      <a:tailEnd type="none" w="med" len="med"/>
                    </a:lnT>
                    <a:lnB w="12700" cap="flat" cmpd="sng" algn="ctr">
                      <a:solidFill>
                        <a:srgbClr val="376092"/>
                      </a:solidFill>
                      <a:prstDash val="solid"/>
                      <a:round/>
                      <a:headEnd type="none" w="med" len="med"/>
                      <a:tailEnd type="none" w="med" len="med"/>
                    </a:lnB>
                    <a:solidFill>
                      <a:srgbClr val="F2DCDB"/>
                    </a:solidFill>
                  </a:tcPr>
                </a:tc>
              </a:tr>
            </a:tbl>
          </a:graphicData>
        </a:graphic>
      </p:graphicFrame>
      <p:sp>
        <p:nvSpPr>
          <p:cNvPr id="7" name="Rechteckiger Pfeil 6"/>
          <p:cNvSpPr/>
          <p:nvPr/>
        </p:nvSpPr>
        <p:spPr>
          <a:xfrm rot="10800000" flipH="1">
            <a:off x="2618597" y="1017371"/>
            <a:ext cx="247249" cy="303426"/>
          </a:xfrm>
          <a:prstGeom prst="bentArrow">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9" name="Textfeld 8"/>
          <p:cNvSpPr txBox="1"/>
          <p:nvPr/>
        </p:nvSpPr>
        <p:spPr>
          <a:xfrm>
            <a:off x="6189145" y="3484808"/>
            <a:ext cx="527709" cy="338554"/>
          </a:xfrm>
          <a:prstGeom prst="rect">
            <a:avLst/>
          </a:prstGeom>
          <a:noFill/>
        </p:spPr>
        <p:txBody>
          <a:bodyPr wrap="none" rtlCol="0">
            <a:spAutoFit/>
          </a:bodyPr>
          <a:lstStyle/>
          <a:p>
            <a:r>
              <a:rPr lang="de-DE" sz="1600" dirty="0" smtClean="0"/>
              <a:t>Jahr</a:t>
            </a:r>
            <a:endParaRPr lang="de-DE" sz="1600" dirty="0"/>
          </a:p>
        </p:txBody>
      </p:sp>
      <p:sp>
        <p:nvSpPr>
          <p:cNvPr id="10" name="Textfeld 9"/>
          <p:cNvSpPr txBox="1"/>
          <p:nvPr/>
        </p:nvSpPr>
        <p:spPr>
          <a:xfrm>
            <a:off x="1430971" y="1718605"/>
            <a:ext cx="1092266" cy="584776"/>
          </a:xfrm>
          <a:prstGeom prst="rect">
            <a:avLst/>
          </a:prstGeom>
          <a:noFill/>
        </p:spPr>
        <p:txBody>
          <a:bodyPr wrap="none" rtlCol="0">
            <a:spAutoFit/>
          </a:bodyPr>
          <a:lstStyle/>
          <a:p>
            <a:pPr algn="ctr"/>
            <a:r>
              <a:rPr lang="de-DE" sz="1600" dirty="0" smtClean="0"/>
              <a:t>In-Hospital</a:t>
            </a:r>
          </a:p>
          <a:p>
            <a:pPr algn="ctr"/>
            <a:r>
              <a:rPr lang="de-DE" sz="1600" dirty="0" err="1" smtClean="0"/>
              <a:t>Mortality</a:t>
            </a:r>
            <a:endParaRPr lang="de-DE" sz="1600" dirty="0"/>
          </a:p>
        </p:txBody>
      </p:sp>
      <p:sp>
        <p:nvSpPr>
          <p:cNvPr id="12" name="Textfeld 11"/>
          <p:cNvSpPr txBox="1"/>
          <p:nvPr/>
        </p:nvSpPr>
        <p:spPr>
          <a:xfrm>
            <a:off x="6297205" y="2433488"/>
            <a:ext cx="569387" cy="369332"/>
          </a:xfrm>
          <a:prstGeom prst="rect">
            <a:avLst/>
          </a:prstGeom>
          <a:noFill/>
        </p:spPr>
        <p:txBody>
          <a:bodyPr wrap="none" rtlCol="0">
            <a:spAutoFit/>
          </a:bodyPr>
          <a:lstStyle/>
          <a:p>
            <a:r>
              <a:rPr lang="de-DE" b="1" dirty="0" smtClean="0">
                <a:solidFill>
                  <a:schemeClr val="accent6">
                    <a:lumMod val="60000"/>
                    <a:lumOff val="40000"/>
                  </a:schemeClr>
                </a:solidFill>
              </a:rPr>
              <a:t>CDT</a:t>
            </a:r>
            <a:endParaRPr lang="de-DE" b="1" dirty="0">
              <a:solidFill>
                <a:schemeClr val="accent6">
                  <a:lumMod val="60000"/>
                  <a:lumOff val="40000"/>
                </a:schemeClr>
              </a:solidFill>
            </a:endParaRPr>
          </a:p>
        </p:txBody>
      </p:sp>
      <p:sp>
        <p:nvSpPr>
          <p:cNvPr id="13" name="Textfeld 12"/>
          <p:cNvSpPr txBox="1"/>
          <p:nvPr/>
        </p:nvSpPr>
        <p:spPr>
          <a:xfrm>
            <a:off x="6207506" y="2955220"/>
            <a:ext cx="1719454" cy="369332"/>
          </a:xfrm>
          <a:prstGeom prst="rect">
            <a:avLst/>
          </a:prstGeom>
          <a:noFill/>
        </p:spPr>
        <p:txBody>
          <a:bodyPr wrap="none" rtlCol="0">
            <a:spAutoFit/>
          </a:bodyPr>
          <a:lstStyle/>
          <a:p>
            <a:r>
              <a:rPr lang="de-DE" b="1" dirty="0" smtClean="0">
                <a:solidFill>
                  <a:schemeClr val="accent1">
                    <a:lumMod val="75000"/>
                  </a:schemeClr>
                </a:solidFill>
              </a:rPr>
              <a:t>Antikoagulation</a:t>
            </a:r>
            <a:endParaRPr lang="de-DE" b="1" dirty="0">
              <a:solidFill>
                <a:schemeClr val="accent1">
                  <a:lumMod val="75000"/>
                </a:schemeClr>
              </a:solidFill>
            </a:endParaRPr>
          </a:p>
        </p:txBody>
      </p:sp>
    </p:spTree>
    <p:extLst>
      <p:ext uri="{BB962C8B-B14F-4D97-AF65-F5344CB8AC3E}">
        <p14:creationId xmlns:p14="http://schemas.microsoft.com/office/powerpoint/2010/main" val="146681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Line 3"/>
          <p:cNvSpPr>
            <a:spLocks noChangeShapeType="1"/>
          </p:cNvSpPr>
          <p:nvPr/>
        </p:nvSpPr>
        <p:spPr bwMode="auto">
          <a:xfrm flipV="1">
            <a:off x="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8" name="Line 4"/>
          <p:cNvSpPr>
            <a:spLocks noChangeShapeType="1"/>
          </p:cNvSpPr>
          <p:nvPr/>
        </p:nvSpPr>
        <p:spPr bwMode="auto">
          <a:xfrm>
            <a:off x="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9" name="Line 5"/>
          <p:cNvSpPr>
            <a:spLocks noChangeShapeType="1"/>
          </p:cNvSpPr>
          <p:nvPr/>
        </p:nvSpPr>
        <p:spPr bwMode="auto">
          <a:xfrm>
            <a:off x="140335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0" name="Line 6"/>
          <p:cNvSpPr>
            <a:spLocks noChangeShapeType="1"/>
          </p:cNvSpPr>
          <p:nvPr/>
        </p:nvSpPr>
        <p:spPr bwMode="auto">
          <a:xfrm flipV="1">
            <a:off x="140335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1" name="Rectangle 7"/>
          <p:cNvSpPr>
            <a:spLocks noGrp="1" noChangeArrowheads="1"/>
          </p:cNvSpPr>
          <p:nvPr>
            <p:ph type="body" idx="1"/>
          </p:nvPr>
        </p:nvSpPr>
        <p:spPr>
          <a:xfrm>
            <a:off x="457200" y="1447800"/>
            <a:ext cx="8229600" cy="4525963"/>
          </a:xfrm>
        </p:spPr>
        <p:txBody>
          <a:bodyPr/>
          <a:lstStyle/>
          <a:p>
            <a:endParaRPr lang="de-DE" sz="2800" dirty="0"/>
          </a:p>
          <a:p>
            <a:endParaRPr lang="de-DE" sz="3600" dirty="0"/>
          </a:p>
          <a:p>
            <a:endParaRPr lang="de-DE" sz="1600" dirty="0"/>
          </a:p>
        </p:txBody>
      </p:sp>
      <p:sp>
        <p:nvSpPr>
          <p:cNvPr id="31752" name="Rectangle 8"/>
          <p:cNvSpPr>
            <a:spLocks noChangeArrowheads="1"/>
          </p:cNvSpPr>
          <p:nvPr/>
        </p:nvSpPr>
        <p:spPr bwMode="auto">
          <a:xfrm>
            <a:off x="6096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pPr>
            <a:endParaRPr lang="de-DE" sz="2400" dirty="0"/>
          </a:p>
        </p:txBody>
      </p:sp>
      <p:sp>
        <p:nvSpPr>
          <p:cNvPr id="10" name="Rectangle 2"/>
          <p:cNvSpPr txBox="1">
            <a:spLocks noChangeArrowheads="1"/>
          </p:cNvSpPr>
          <p:nvPr/>
        </p:nvSpPr>
        <p:spPr bwMode="auto">
          <a:xfrm>
            <a:off x="1979712" y="53752"/>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sz="2800" kern="0" dirty="0" smtClean="0"/>
              <a:t>Diagnostik</a:t>
            </a:r>
            <a:endParaRPr lang="de-DE" sz="2800" kern="0" dirty="0"/>
          </a:p>
        </p:txBody>
      </p:sp>
      <p:graphicFrame>
        <p:nvGraphicFramePr>
          <p:cNvPr id="12" name="Group 41"/>
          <p:cNvGraphicFramePr>
            <a:graphicFrameLocks noGrp="1"/>
          </p:cNvGraphicFramePr>
          <p:nvPr>
            <p:extLst>
              <p:ext uri="{D42A27DB-BD31-4B8C-83A1-F6EECF244321}">
                <p14:modId xmlns:p14="http://schemas.microsoft.com/office/powerpoint/2010/main" val="3904350543"/>
              </p:ext>
            </p:extLst>
          </p:nvPr>
        </p:nvGraphicFramePr>
        <p:xfrm>
          <a:off x="762000" y="1981200"/>
          <a:ext cx="3505200" cy="3464560"/>
        </p:xfrm>
        <a:graphic>
          <a:graphicData uri="http://schemas.openxmlformats.org/drawingml/2006/table">
            <a:tbl>
              <a:tblPr/>
              <a:tblGrid>
                <a:gridCol w="3505200"/>
              </a:tblGrid>
              <a:tr h="812800">
                <a:tc>
                  <a:txBody>
                    <a:bodyPr/>
                    <a:lstStyle>
                      <a:lvl1pPr>
                        <a:spcBef>
                          <a:spcPct val="20000"/>
                        </a:spcBef>
                        <a:buClr>
                          <a:srgbClr val="FF33CC"/>
                        </a:buClr>
                        <a:buFont typeface="Wingdings" pitchFamily="2" charset="2"/>
                        <a:defRPr sz="2000">
                          <a:solidFill>
                            <a:schemeClr val="bg1"/>
                          </a:solidFill>
                          <a:latin typeface="Arial" charset="0"/>
                        </a:defRPr>
                      </a:lvl1pPr>
                      <a:lvl2pPr>
                        <a:spcBef>
                          <a:spcPct val="20000"/>
                        </a:spcBef>
                        <a:buSzPct val="75000"/>
                        <a:buFont typeface="Wingdings" pitchFamily="2" charset="2"/>
                        <a:defRPr>
                          <a:solidFill>
                            <a:schemeClr val="bg1"/>
                          </a:solidFill>
                          <a:latin typeface="Arial" charset="0"/>
                        </a:defRPr>
                      </a:lvl2pPr>
                      <a:lvl3pPr>
                        <a:spcBef>
                          <a:spcPct val="20000"/>
                        </a:spcBef>
                        <a:defRPr sz="1600">
                          <a:solidFill>
                            <a:schemeClr val="bg1"/>
                          </a:solidFill>
                          <a:latin typeface="Arial" charset="0"/>
                        </a:defRPr>
                      </a:lvl3pPr>
                      <a:lvl4pPr>
                        <a:spcBef>
                          <a:spcPct val="20000"/>
                        </a:spcBef>
                        <a:defRPr>
                          <a:solidFill>
                            <a:schemeClr val="bg1"/>
                          </a:solidFill>
                          <a:latin typeface="Arial" charset="0"/>
                        </a:defRPr>
                      </a:lvl4pPr>
                      <a:lvl5pPr>
                        <a:spcBef>
                          <a:spcPct val="20000"/>
                        </a:spcBef>
                        <a:defRPr>
                          <a:solidFill>
                            <a:schemeClr val="bg1"/>
                          </a:solidFill>
                          <a:latin typeface="Arial" charset="0"/>
                        </a:defRPr>
                      </a:lvl5pPr>
                      <a:lvl6pPr fontAlgn="base">
                        <a:spcBef>
                          <a:spcPct val="20000"/>
                        </a:spcBef>
                        <a:spcAft>
                          <a:spcPct val="0"/>
                        </a:spcAft>
                        <a:defRPr>
                          <a:solidFill>
                            <a:schemeClr val="bg1"/>
                          </a:solidFill>
                          <a:latin typeface="Arial" charset="0"/>
                        </a:defRPr>
                      </a:lvl6pPr>
                      <a:lvl7pPr fontAlgn="base">
                        <a:spcBef>
                          <a:spcPct val="20000"/>
                        </a:spcBef>
                        <a:spcAft>
                          <a:spcPct val="0"/>
                        </a:spcAft>
                        <a:defRPr>
                          <a:solidFill>
                            <a:schemeClr val="bg1"/>
                          </a:solidFill>
                          <a:latin typeface="Arial" charset="0"/>
                        </a:defRPr>
                      </a:lvl7pPr>
                      <a:lvl8pPr fontAlgn="base">
                        <a:spcBef>
                          <a:spcPct val="20000"/>
                        </a:spcBef>
                        <a:spcAft>
                          <a:spcPct val="0"/>
                        </a:spcAft>
                        <a:defRPr>
                          <a:solidFill>
                            <a:schemeClr val="bg1"/>
                          </a:solidFill>
                          <a:latin typeface="Arial" charset="0"/>
                        </a:defRPr>
                      </a:lvl8pPr>
                      <a:lvl9pPr fontAlgn="base">
                        <a:spcBef>
                          <a:spcPct val="20000"/>
                        </a:spcBef>
                        <a:spcAft>
                          <a:spcPct val="0"/>
                        </a:spcAft>
                        <a:defRPr>
                          <a:solidFill>
                            <a:schemeClr val="bg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800" b="1" i="0" u="none" strike="noStrike" cap="none" normalizeH="0" baseline="0" dirty="0" smtClean="0">
                          <a:ln>
                            <a:noFill/>
                          </a:ln>
                          <a:solidFill>
                            <a:schemeClr val="bg1"/>
                          </a:solidFill>
                          <a:effectLst>
                            <a:outerShdw blurRad="38100" dist="38100" dir="2700000" algn="tl">
                              <a:srgbClr val="000000"/>
                            </a:outerShdw>
                          </a:effectLst>
                          <a:latin typeface="Arial" charset="0"/>
                        </a:rPr>
                        <a:t>Hinweise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2032000">
                <a:tc>
                  <a:txBody>
                    <a:bodyPr/>
                    <a:lstStyle>
                      <a:lvl1pPr>
                        <a:spcBef>
                          <a:spcPct val="20000"/>
                        </a:spcBef>
                        <a:buClr>
                          <a:srgbClr val="FF33CC"/>
                        </a:buClr>
                        <a:buFont typeface="Wingdings" pitchFamily="2" charset="2"/>
                        <a:defRPr sz="2000">
                          <a:solidFill>
                            <a:schemeClr val="bg1"/>
                          </a:solidFill>
                          <a:latin typeface="Arial" charset="0"/>
                        </a:defRPr>
                      </a:lvl1pPr>
                      <a:lvl2pPr>
                        <a:spcBef>
                          <a:spcPct val="20000"/>
                        </a:spcBef>
                        <a:buSzPct val="75000"/>
                        <a:buFont typeface="Wingdings" pitchFamily="2" charset="2"/>
                        <a:defRPr>
                          <a:solidFill>
                            <a:schemeClr val="bg1"/>
                          </a:solidFill>
                          <a:latin typeface="Arial" charset="0"/>
                        </a:defRPr>
                      </a:lvl2pPr>
                      <a:lvl3pPr>
                        <a:spcBef>
                          <a:spcPct val="20000"/>
                        </a:spcBef>
                        <a:defRPr sz="1600">
                          <a:solidFill>
                            <a:schemeClr val="bg1"/>
                          </a:solidFill>
                          <a:latin typeface="Arial" charset="0"/>
                        </a:defRPr>
                      </a:lvl3pPr>
                      <a:lvl4pPr>
                        <a:spcBef>
                          <a:spcPct val="20000"/>
                        </a:spcBef>
                        <a:defRPr>
                          <a:solidFill>
                            <a:schemeClr val="bg1"/>
                          </a:solidFill>
                          <a:latin typeface="Arial" charset="0"/>
                        </a:defRPr>
                      </a:lvl4pPr>
                      <a:lvl5pPr>
                        <a:spcBef>
                          <a:spcPct val="20000"/>
                        </a:spcBef>
                        <a:defRPr>
                          <a:solidFill>
                            <a:schemeClr val="bg1"/>
                          </a:solidFill>
                          <a:latin typeface="Arial" charset="0"/>
                        </a:defRPr>
                      </a:lvl5pPr>
                      <a:lvl6pPr fontAlgn="base">
                        <a:spcBef>
                          <a:spcPct val="20000"/>
                        </a:spcBef>
                        <a:spcAft>
                          <a:spcPct val="0"/>
                        </a:spcAft>
                        <a:defRPr>
                          <a:solidFill>
                            <a:schemeClr val="bg1"/>
                          </a:solidFill>
                          <a:latin typeface="Arial" charset="0"/>
                        </a:defRPr>
                      </a:lvl6pPr>
                      <a:lvl7pPr fontAlgn="base">
                        <a:spcBef>
                          <a:spcPct val="20000"/>
                        </a:spcBef>
                        <a:spcAft>
                          <a:spcPct val="0"/>
                        </a:spcAft>
                        <a:defRPr>
                          <a:solidFill>
                            <a:schemeClr val="bg1"/>
                          </a:solidFill>
                          <a:latin typeface="Arial" charset="0"/>
                        </a:defRPr>
                      </a:lvl7pPr>
                      <a:lvl8pPr fontAlgn="base">
                        <a:spcBef>
                          <a:spcPct val="20000"/>
                        </a:spcBef>
                        <a:spcAft>
                          <a:spcPct val="0"/>
                        </a:spcAft>
                        <a:defRPr>
                          <a:solidFill>
                            <a:schemeClr val="bg1"/>
                          </a:solidFill>
                          <a:latin typeface="Arial" charset="0"/>
                        </a:defRPr>
                      </a:lvl8pPr>
                      <a:lvl9pPr fontAlgn="base">
                        <a:spcBef>
                          <a:spcPct val="20000"/>
                        </a:spcBef>
                        <a:spcAft>
                          <a:spcPct val="0"/>
                        </a:spcAft>
                        <a:defRPr>
                          <a:solidFill>
                            <a:schemeClr val="bg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400" b="0" i="0" u="none" strike="noStrike" cap="none" normalizeH="0" baseline="0" dirty="0" smtClean="0">
                          <a:ln>
                            <a:noFill/>
                          </a:ln>
                          <a:solidFill>
                            <a:schemeClr val="tx1"/>
                          </a:solidFill>
                          <a:effectLst/>
                          <a:latin typeface="Arial" charset="0"/>
                        </a:rPr>
                        <a:t>Anamnese</a:t>
                      </a:r>
                    </a:p>
                    <a:p>
                      <a:pPr marL="0" marR="0" lvl="0" indent="0" algn="l"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400" b="0" i="0" u="none" strike="noStrike" cap="none" normalizeH="0" baseline="0" dirty="0" err="1" smtClean="0">
                          <a:ln>
                            <a:noFill/>
                          </a:ln>
                          <a:solidFill>
                            <a:schemeClr val="tx1"/>
                          </a:solidFill>
                          <a:effectLst/>
                          <a:latin typeface="Arial" charset="0"/>
                        </a:rPr>
                        <a:t>Körperl</a:t>
                      </a:r>
                      <a:r>
                        <a:rPr kumimoji="0" lang="de-DE" altLang="en-US" sz="2400" b="0" i="0" u="none" strike="noStrike" cap="none" normalizeH="0" baseline="0" dirty="0" smtClean="0">
                          <a:ln>
                            <a:noFill/>
                          </a:ln>
                          <a:solidFill>
                            <a:schemeClr val="tx1"/>
                          </a:solidFill>
                          <a:effectLst/>
                          <a:latin typeface="Arial" charset="0"/>
                        </a:rPr>
                        <a:t>. Untersuchung</a:t>
                      </a:r>
                    </a:p>
                    <a:p>
                      <a:pPr marL="0" marR="0" lvl="0" indent="0" algn="l"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400" b="0" i="0" u="none" strike="noStrike" cap="none" normalizeH="0" baseline="0" dirty="0" smtClean="0">
                          <a:ln>
                            <a:noFill/>
                          </a:ln>
                          <a:solidFill>
                            <a:schemeClr val="tx1"/>
                          </a:solidFill>
                          <a:effectLst/>
                          <a:latin typeface="Arial" charset="0"/>
                        </a:rPr>
                        <a:t>Laboruntersuchung</a:t>
                      </a:r>
                    </a:p>
                    <a:p>
                      <a:pPr marL="0" marR="0" lvl="0" indent="0" algn="l"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400" b="0" i="0" u="none" strike="noStrike" cap="none" normalizeH="0" baseline="0" dirty="0" smtClean="0">
                          <a:ln>
                            <a:noFill/>
                          </a:ln>
                          <a:solidFill>
                            <a:schemeClr val="tx1"/>
                          </a:solidFill>
                          <a:effectLst/>
                          <a:latin typeface="Arial" charset="0"/>
                        </a:rPr>
                        <a:t>Elektrokardiogramm</a:t>
                      </a:r>
                    </a:p>
                    <a:p>
                      <a:pPr marL="0" marR="0" lvl="0" indent="0" algn="l"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400" b="0" i="0" u="none" strike="noStrike" cap="none" normalizeH="0" baseline="0" dirty="0" smtClean="0">
                          <a:ln>
                            <a:noFill/>
                          </a:ln>
                          <a:solidFill>
                            <a:schemeClr val="tx1"/>
                          </a:solidFill>
                          <a:effectLst/>
                          <a:latin typeface="Arial" charset="0"/>
                        </a:rPr>
                        <a:t>Röntgen-Thorax</a:t>
                      </a:r>
                    </a:p>
                    <a:p>
                      <a:pPr marL="0" marR="0" lvl="0" indent="0" algn="l"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400" b="0" i="0" u="none" strike="noStrike" cap="none" normalizeH="0" baseline="0" dirty="0" smtClean="0">
                          <a:ln>
                            <a:noFill/>
                          </a:ln>
                          <a:solidFill>
                            <a:schemeClr val="tx1"/>
                          </a:solidFill>
                          <a:effectLst/>
                          <a:latin typeface="Arial" charset="0"/>
                        </a:rPr>
                        <a:t>Echokardiogramm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graphicFrame>
        <p:nvGraphicFramePr>
          <p:cNvPr id="13" name="Group 39"/>
          <p:cNvGraphicFramePr>
            <a:graphicFrameLocks noGrp="1"/>
          </p:cNvGraphicFramePr>
          <p:nvPr>
            <p:extLst>
              <p:ext uri="{D42A27DB-BD31-4B8C-83A1-F6EECF244321}">
                <p14:modId xmlns:p14="http://schemas.microsoft.com/office/powerpoint/2010/main" val="1645099177"/>
              </p:ext>
            </p:extLst>
          </p:nvPr>
        </p:nvGraphicFramePr>
        <p:xfrm>
          <a:off x="4953000" y="1981200"/>
          <a:ext cx="3581400" cy="3464560"/>
        </p:xfrm>
        <a:graphic>
          <a:graphicData uri="http://schemas.openxmlformats.org/drawingml/2006/table">
            <a:tbl>
              <a:tblPr/>
              <a:tblGrid>
                <a:gridCol w="3581400"/>
              </a:tblGrid>
              <a:tr h="812800">
                <a:tc>
                  <a:txBody>
                    <a:bodyPr/>
                    <a:lstStyle>
                      <a:lvl1pPr>
                        <a:spcBef>
                          <a:spcPct val="20000"/>
                        </a:spcBef>
                        <a:buClr>
                          <a:srgbClr val="FF33CC"/>
                        </a:buClr>
                        <a:buFont typeface="Wingdings" pitchFamily="2" charset="2"/>
                        <a:defRPr sz="2000">
                          <a:solidFill>
                            <a:schemeClr val="bg1"/>
                          </a:solidFill>
                          <a:latin typeface="Arial" charset="0"/>
                        </a:defRPr>
                      </a:lvl1pPr>
                      <a:lvl2pPr>
                        <a:spcBef>
                          <a:spcPct val="20000"/>
                        </a:spcBef>
                        <a:buSzPct val="75000"/>
                        <a:buFont typeface="Wingdings" pitchFamily="2" charset="2"/>
                        <a:defRPr>
                          <a:solidFill>
                            <a:schemeClr val="bg1"/>
                          </a:solidFill>
                          <a:latin typeface="Arial" charset="0"/>
                        </a:defRPr>
                      </a:lvl2pPr>
                      <a:lvl3pPr>
                        <a:spcBef>
                          <a:spcPct val="20000"/>
                        </a:spcBef>
                        <a:defRPr sz="1600">
                          <a:solidFill>
                            <a:schemeClr val="bg1"/>
                          </a:solidFill>
                          <a:latin typeface="Arial" charset="0"/>
                        </a:defRPr>
                      </a:lvl3pPr>
                      <a:lvl4pPr>
                        <a:spcBef>
                          <a:spcPct val="20000"/>
                        </a:spcBef>
                        <a:defRPr>
                          <a:solidFill>
                            <a:schemeClr val="bg1"/>
                          </a:solidFill>
                          <a:latin typeface="Arial" charset="0"/>
                        </a:defRPr>
                      </a:lvl4pPr>
                      <a:lvl5pPr>
                        <a:spcBef>
                          <a:spcPct val="20000"/>
                        </a:spcBef>
                        <a:defRPr>
                          <a:solidFill>
                            <a:schemeClr val="bg1"/>
                          </a:solidFill>
                          <a:latin typeface="Arial" charset="0"/>
                        </a:defRPr>
                      </a:lvl5pPr>
                      <a:lvl6pPr fontAlgn="base">
                        <a:spcBef>
                          <a:spcPct val="20000"/>
                        </a:spcBef>
                        <a:spcAft>
                          <a:spcPct val="0"/>
                        </a:spcAft>
                        <a:defRPr>
                          <a:solidFill>
                            <a:schemeClr val="bg1"/>
                          </a:solidFill>
                          <a:latin typeface="Arial" charset="0"/>
                        </a:defRPr>
                      </a:lvl6pPr>
                      <a:lvl7pPr fontAlgn="base">
                        <a:spcBef>
                          <a:spcPct val="20000"/>
                        </a:spcBef>
                        <a:spcAft>
                          <a:spcPct val="0"/>
                        </a:spcAft>
                        <a:defRPr>
                          <a:solidFill>
                            <a:schemeClr val="bg1"/>
                          </a:solidFill>
                          <a:latin typeface="Arial" charset="0"/>
                        </a:defRPr>
                      </a:lvl7pPr>
                      <a:lvl8pPr fontAlgn="base">
                        <a:spcBef>
                          <a:spcPct val="20000"/>
                        </a:spcBef>
                        <a:spcAft>
                          <a:spcPct val="0"/>
                        </a:spcAft>
                        <a:defRPr>
                          <a:solidFill>
                            <a:schemeClr val="bg1"/>
                          </a:solidFill>
                          <a:latin typeface="Arial" charset="0"/>
                        </a:defRPr>
                      </a:lvl8pPr>
                      <a:lvl9pPr fontAlgn="base">
                        <a:spcBef>
                          <a:spcPct val="20000"/>
                        </a:spcBef>
                        <a:spcAft>
                          <a:spcPct val="0"/>
                        </a:spcAft>
                        <a:defRPr>
                          <a:solidFill>
                            <a:schemeClr val="bg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800" b="1" i="0" u="none" strike="noStrike" cap="none" normalizeH="0" baseline="0" dirty="0" smtClean="0">
                          <a:ln>
                            <a:noFill/>
                          </a:ln>
                          <a:solidFill>
                            <a:schemeClr val="bg1"/>
                          </a:solidFill>
                          <a:effectLst>
                            <a:outerShdw blurRad="38100" dist="38100" dir="2700000" algn="tl">
                              <a:srgbClr val="000000"/>
                            </a:outerShdw>
                          </a:effectLst>
                          <a:latin typeface="Arial" charset="0"/>
                        </a:rPr>
                        <a:t>Diagnosesicherung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2032000">
                <a:tc>
                  <a:txBody>
                    <a:bodyPr/>
                    <a:lstStyle>
                      <a:lvl1pPr>
                        <a:spcBef>
                          <a:spcPct val="20000"/>
                        </a:spcBef>
                        <a:buClr>
                          <a:srgbClr val="FF33CC"/>
                        </a:buClr>
                        <a:buFont typeface="Wingdings" pitchFamily="2" charset="2"/>
                        <a:defRPr sz="2000">
                          <a:solidFill>
                            <a:schemeClr val="bg1"/>
                          </a:solidFill>
                          <a:latin typeface="Arial" charset="0"/>
                        </a:defRPr>
                      </a:lvl1pPr>
                      <a:lvl2pPr>
                        <a:spcBef>
                          <a:spcPct val="20000"/>
                        </a:spcBef>
                        <a:buSzPct val="75000"/>
                        <a:buFont typeface="Wingdings" pitchFamily="2" charset="2"/>
                        <a:defRPr>
                          <a:solidFill>
                            <a:schemeClr val="bg1"/>
                          </a:solidFill>
                          <a:latin typeface="Arial" charset="0"/>
                        </a:defRPr>
                      </a:lvl2pPr>
                      <a:lvl3pPr>
                        <a:spcBef>
                          <a:spcPct val="20000"/>
                        </a:spcBef>
                        <a:defRPr sz="1600">
                          <a:solidFill>
                            <a:schemeClr val="bg1"/>
                          </a:solidFill>
                          <a:latin typeface="Arial" charset="0"/>
                        </a:defRPr>
                      </a:lvl3pPr>
                      <a:lvl4pPr>
                        <a:spcBef>
                          <a:spcPct val="20000"/>
                        </a:spcBef>
                        <a:defRPr>
                          <a:solidFill>
                            <a:schemeClr val="bg1"/>
                          </a:solidFill>
                          <a:latin typeface="Arial" charset="0"/>
                        </a:defRPr>
                      </a:lvl4pPr>
                      <a:lvl5pPr>
                        <a:spcBef>
                          <a:spcPct val="20000"/>
                        </a:spcBef>
                        <a:defRPr>
                          <a:solidFill>
                            <a:schemeClr val="bg1"/>
                          </a:solidFill>
                          <a:latin typeface="Arial" charset="0"/>
                        </a:defRPr>
                      </a:lvl5pPr>
                      <a:lvl6pPr fontAlgn="base">
                        <a:spcBef>
                          <a:spcPct val="20000"/>
                        </a:spcBef>
                        <a:spcAft>
                          <a:spcPct val="0"/>
                        </a:spcAft>
                        <a:defRPr>
                          <a:solidFill>
                            <a:schemeClr val="bg1"/>
                          </a:solidFill>
                          <a:latin typeface="Arial" charset="0"/>
                        </a:defRPr>
                      </a:lvl6pPr>
                      <a:lvl7pPr fontAlgn="base">
                        <a:spcBef>
                          <a:spcPct val="20000"/>
                        </a:spcBef>
                        <a:spcAft>
                          <a:spcPct val="0"/>
                        </a:spcAft>
                        <a:defRPr>
                          <a:solidFill>
                            <a:schemeClr val="bg1"/>
                          </a:solidFill>
                          <a:latin typeface="Arial" charset="0"/>
                        </a:defRPr>
                      </a:lvl7pPr>
                      <a:lvl8pPr fontAlgn="base">
                        <a:spcBef>
                          <a:spcPct val="20000"/>
                        </a:spcBef>
                        <a:spcAft>
                          <a:spcPct val="0"/>
                        </a:spcAft>
                        <a:defRPr>
                          <a:solidFill>
                            <a:schemeClr val="bg1"/>
                          </a:solidFill>
                          <a:latin typeface="Arial" charset="0"/>
                        </a:defRPr>
                      </a:lvl8pPr>
                      <a:lvl9pPr fontAlgn="base">
                        <a:spcBef>
                          <a:spcPct val="20000"/>
                        </a:spcBef>
                        <a:spcAft>
                          <a:spcPct val="0"/>
                        </a:spcAft>
                        <a:defRPr>
                          <a:solidFill>
                            <a:schemeClr val="bg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400" b="0" i="0" u="none" strike="noStrike" cap="none" normalizeH="0" baseline="0" dirty="0" smtClean="0">
                          <a:ln>
                            <a:noFill/>
                          </a:ln>
                          <a:solidFill>
                            <a:schemeClr val="tx1"/>
                          </a:solidFill>
                          <a:effectLst/>
                          <a:latin typeface="Arial" charset="0"/>
                        </a:rPr>
                        <a:t>CT</a:t>
                      </a:r>
                    </a:p>
                    <a:p>
                      <a:pPr marL="0" marR="0" lvl="0" indent="0" algn="l"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400" b="0" i="0" u="none" strike="noStrike" cap="none" normalizeH="0" baseline="0" dirty="0" err="1" smtClean="0">
                          <a:ln>
                            <a:noFill/>
                          </a:ln>
                          <a:solidFill>
                            <a:schemeClr val="tx1"/>
                          </a:solidFill>
                          <a:effectLst/>
                          <a:latin typeface="Arial" charset="0"/>
                        </a:rPr>
                        <a:t>Perf.Vent</a:t>
                      </a:r>
                      <a:r>
                        <a:rPr kumimoji="0" lang="de-DE" altLang="en-US" sz="2400" b="0" i="0" u="none" strike="noStrike" cap="none" normalizeH="0" baseline="0" dirty="0" smtClean="0">
                          <a:ln>
                            <a:noFill/>
                          </a:ln>
                          <a:solidFill>
                            <a:schemeClr val="tx1"/>
                          </a:solidFill>
                          <a:effectLst/>
                          <a:latin typeface="Arial" charset="0"/>
                        </a:rPr>
                        <a:t>. Szintigraphie</a:t>
                      </a:r>
                    </a:p>
                    <a:p>
                      <a:pPr marL="0" marR="0" lvl="0" indent="0" algn="l"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400" b="0" i="0" u="none" strike="noStrike" cap="none" normalizeH="0" baseline="0" dirty="0" err="1" smtClean="0">
                          <a:ln>
                            <a:noFill/>
                          </a:ln>
                          <a:solidFill>
                            <a:schemeClr val="tx1"/>
                          </a:solidFill>
                          <a:effectLst/>
                          <a:latin typeface="Arial" charset="0"/>
                        </a:rPr>
                        <a:t>Pulmonalisangiographie</a:t>
                      </a:r>
                      <a:endParaRPr kumimoji="0" lang="de-DE" alt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400" b="0" i="0" u="none" strike="noStrike" cap="none" normalizeH="0" baseline="0" dirty="0" smtClean="0">
                          <a:ln>
                            <a:noFill/>
                          </a:ln>
                          <a:solidFill>
                            <a:schemeClr val="tx1"/>
                          </a:solidFill>
                          <a:effectLst/>
                          <a:latin typeface="Arial" charset="0"/>
                        </a:rPr>
                        <a:t>(MRT)</a:t>
                      </a:r>
                    </a:p>
                    <a:p>
                      <a:pPr marL="0" marR="0" lvl="0" indent="0" algn="l"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400" b="0" i="0" u="none" strike="noStrike" cap="none" normalizeH="0" baseline="0" dirty="0" smtClean="0">
                          <a:ln>
                            <a:noFill/>
                          </a:ln>
                          <a:solidFill>
                            <a:schemeClr val="tx1"/>
                          </a:solidFill>
                          <a:effectLst/>
                          <a:latin typeface="Arial" charset="0"/>
                        </a:rPr>
                        <a:t>Sonographie der Venen</a:t>
                      </a:r>
                    </a:p>
                    <a:p>
                      <a:pPr marL="0" marR="0" lvl="0" indent="0" algn="l" defTabSz="914400" rtl="0" eaLnBrk="1" fontAlgn="base" latinLnBrk="0" hangingPunct="1">
                        <a:lnSpc>
                          <a:spcPct val="100000"/>
                        </a:lnSpc>
                        <a:spcBef>
                          <a:spcPct val="20000"/>
                        </a:spcBef>
                        <a:spcAft>
                          <a:spcPct val="0"/>
                        </a:spcAft>
                        <a:buClr>
                          <a:srgbClr val="FF33CC"/>
                        </a:buClr>
                        <a:buSzTx/>
                        <a:buFont typeface="Wingdings" pitchFamily="2" charset="2"/>
                        <a:buNone/>
                        <a:tabLst/>
                      </a:pPr>
                      <a:r>
                        <a:rPr kumimoji="0" lang="de-DE" altLang="en-US" sz="2400" b="0" i="0" u="none" strike="noStrike" cap="none" normalizeH="0" baseline="0" dirty="0" smtClean="0">
                          <a:ln>
                            <a:noFill/>
                          </a:ln>
                          <a:solidFill>
                            <a:schemeClr val="tx1"/>
                          </a:solidFill>
                          <a:effectLst/>
                          <a:latin typeface="Arial" charset="0"/>
                        </a:rPr>
                        <a:t>(indirekt)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01532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Line 3"/>
          <p:cNvSpPr>
            <a:spLocks noChangeShapeType="1"/>
          </p:cNvSpPr>
          <p:nvPr/>
        </p:nvSpPr>
        <p:spPr bwMode="auto">
          <a:xfrm flipV="1">
            <a:off x="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8" name="Line 4"/>
          <p:cNvSpPr>
            <a:spLocks noChangeShapeType="1"/>
          </p:cNvSpPr>
          <p:nvPr/>
        </p:nvSpPr>
        <p:spPr bwMode="auto">
          <a:xfrm>
            <a:off x="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9" name="Line 5"/>
          <p:cNvSpPr>
            <a:spLocks noChangeShapeType="1"/>
          </p:cNvSpPr>
          <p:nvPr/>
        </p:nvSpPr>
        <p:spPr bwMode="auto">
          <a:xfrm>
            <a:off x="140335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0" name="Line 6"/>
          <p:cNvSpPr>
            <a:spLocks noChangeShapeType="1"/>
          </p:cNvSpPr>
          <p:nvPr/>
        </p:nvSpPr>
        <p:spPr bwMode="auto">
          <a:xfrm flipV="1">
            <a:off x="140335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1" name="Rectangle 7"/>
          <p:cNvSpPr>
            <a:spLocks noGrp="1" noChangeArrowheads="1"/>
          </p:cNvSpPr>
          <p:nvPr>
            <p:ph type="body" idx="1"/>
          </p:nvPr>
        </p:nvSpPr>
        <p:spPr>
          <a:xfrm>
            <a:off x="457200" y="1447800"/>
            <a:ext cx="8229600" cy="4525963"/>
          </a:xfrm>
        </p:spPr>
        <p:txBody>
          <a:bodyPr/>
          <a:lstStyle/>
          <a:p>
            <a:endParaRPr lang="de-DE" sz="2800" dirty="0"/>
          </a:p>
          <a:p>
            <a:endParaRPr lang="de-DE" sz="3600" dirty="0"/>
          </a:p>
          <a:p>
            <a:endParaRPr lang="de-DE" sz="1600" dirty="0"/>
          </a:p>
        </p:txBody>
      </p:sp>
      <p:sp>
        <p:nvSpPr>
          <p:cNvPr id="31752" name="Rectangle 8"/>
          <p:cNvSpPr>
            <a:spLocks noChangeArrowheads="1"/>
          </p:cNvSpPr>
          <p:nvPr/>
        </p:nvSpPr>
        <p:spPr bwMode="auto">
          <a:xfrm>
            <a:off x="6096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pPr>
            <a:endParaRPr lang="de-DE" sz="2400" dirty="0"/>
          </a:p>
        </p:txBody>
      </p:sp>
      <p:sp>
        <p:nvSpPr>
          <p:cNvPr id="10" name="Rectangle 2"/>
          <p:cNvSpPr txBox="1">
            <a:spLocks noChangeArrowheads="1"/>
          </p:cNvSpPr>
          <p:nvPr/>
        </p:nvSpPr>
        <p:spPr bwMode="auto">
          <a:xfrm>
            <a:off x="1979712" y="53752"/>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sz="2800" kern="0" dirty="0" smtClean="0"/>
              <a:t>Diagnostik - Anamnese</a:t>
            </a:r>
            <a:endParaRPr lang="de-DE" sz="2800" kern="0" dirty="0"/>
          </a:p>
        </p:txBody>
      </p:sp>
      <p:sp>
        <p:nvSpPr>
          <p:cNvPr id="2" name="Rechteck 1"/>
          <p:cNvSpPr/>
          <p:nvPr/>
        </p:nvSpPr>
        <p:spPr>
          <a:xfrm>
            <a:off x="251520" y="1556792"/>
            <a:ext cx="8534400" cy="3333220"/>
          </a:xfrm>
          <a:prstGeom prst="rect">
            <a:avLst/>
          </a:prstGeom>
        </p:spPr>
        <p:txBody>
          <a:bodyPr wrap="square">
            <a:spAutoFit/>
          </a:bodyPr>
          <a:lstStyle/>
          <a:p>
            <a:pPr>
              <a:lnSpc>
                <a:spcPct val="90000"/>
              </a:lnSpc>
            </a:pPr>
            <a:r>
              <a:rPr lang="de-DE" altLang="en-US" dirty="0" err="1">
                <a:solidFill>
                  <a:srgbClr val="FFCC00"/>
                </a:solidFill>
              </a:rPr>
              <a:t>Blande</a:t>
            </a:r>
            <a:r>
              <a:rPr lang="de-DE" altLang="en-US" dirty="0">
                <a:solidFill>
                  <a:srgbClr val="FFCC00"/>
                </a:solidFill>
              </a:rPr>
              <a:t> Anamnese</a:t>
            </a:r>
          </a:p>
          <a:p>
            <a:pPr lvl="1">
              <a:lnSpc>
                <a:spcPct val="90000"/>
              </a:lnSpc>
            </a:pPr>
            <a:r>
              <a:rPr lang="de-DE" altLang="en-US" dirty="0"/>
              <a:t>Husten und </a:t>
            </a:r>
            <a:r>
              <a:rPr lang="de-DE" altLang="en-US" dirty="0" err="1"/>
              <a:t>Hämoptoe</a:t>
            </a:r>
            <a:endParaRPr lang="de-DE" altLang="en-US" dirty="0"/>
          </a:p>
          <a:p>
            <a:pPr lvl="1">
              <a:lnSpc>
                <a:spcPct val="90000"/>
              </a:lnSpc>
            </a:pPr>
            <a:r>
              <a:rPr lang="de-DE" altLang="en-US" dirty="0"/>
              <a:t>Atemabhängiger Brustschmerz</a:t>
            </a:r>
          </a:p>
          <a:p>
            <a:pPr>
              <a:lnSpc>
                <a:spcPct val="90000"/>
              </a:lnSpc>
            </a:pPr>
            <a:endParaRPr lang="de-DE" altLang="en-US" dirty="0"/>
          </a:p>
          <a:p>
            <a:pPr>
              <a:lnSpc>
                <a:spcPct val="90000"/>
              </a:lnSpc>
            </a:pPr>
            <a:r>
              <a:rPr lang="de-DE" altLang="en-US" dirty="0">
                <a:solidFill>
                  <a:srgbClr val="FFCC00"/>
                </a:solidFill>
              </a:rPr>
              <a:t>Dramatische Anamnese</a:t>
            </a:r>
          </a:p>
          <a:p>
            <a:pPr lvl="1">
              <a:lnSpc>
                <a:spcPct val="90000"/>
              </a:lnSpc>
            </a:pPr>
            <a:r>
              <a:rPr lang="de-DE" altLang="en-US" dirty="0"/>
              <a:t>Dyspnoe</a:t>
            </a:r>
          </a:p>
          <a:p>
            <a:pPr lvl="1">
              <a:lnSpc>
                <a:spcPct val="90000"/>
              </a:lnSpc>
            </a:pPr>
            <a:r>
              <a:rPr lang="de-DE" altLang="en-US" dirty="0"/>
              <a:t>Vernichtungsschmerz</a:t>
            </a:r>
          </a:p>
          <a:p>
            <a:pPr lvl="1">
              <a:lnSpc>
                <a:spcPct val="90000"/>
              </a:lnSpc>
            </a:pPr>
            <a:r>
              <a:rPr lang="de-DE" altLang="en-US" dirty="0"/>
              <a:t>Todesangst</a:t>
            </a:r>
          </a:p>
          <a:p>
            <a:pPr>
              <a:lnSpc>
                <a:spcPct val="90000"/>
              </a:lnSpc>
            </a:pPr>
            <a:endParaRPr lang="de-DE" altLang="en-US" dirty="0"/>
          </a:p>
          <a:p>
            <a:pPr>
              <a:lnSpc>
                <a:spcPct val="90000"/>
              </a:lnSpc>
            </a:pPr>
            <a:r>
              <a:rPr lang="de-DE" altLang="en-US" dirty="0">
                <a:solidFill>
                  <a:srgbClr val="FFCC00"/>
                </a:solidFill>
              </a:rPr>
              <a:t>Schleichende Anamnese</a:t>
            </a:r>
          </a:p>
          <a:p>
            <a:pPr lvl="1">
              <a:lnSpc>
                <a:spcPct val="90000"/>
              </a:lnSpc>
            </a:pPr>
            <a:r>
              <a:rPr lang="de-DE" altLang="en-US" dirty="0"/>
              <a:t>Allmählich zunehmende </a:t>
            </a:r>
            <a:r>
              <a:rPr lang="de-DE" altLang="en-US" dirty="0" smtClean="0"/>
              <a:t>Dyspnoe</a:t>
            </a:r>
          </a:p>
          <a:p>
            <a:pPr lvl="1">
              <a:lnSpc>
                <a:spcPct val="90000"/>
              </a:lnSpc>
            </a:pPr>
            <a:r>
              <a:rPr lang="de-DE" altLang="en-US" dirty="0" smtClean="0"/>
              <a:t> </a:t>
            </a:r>
            <a:r>
              <a:rPr lang="de-DE" altLang="en-US" dirty="0"/>
              <a:t>(ohne akutes Ereignis)</a:t>
            </a:r>
          </a:p>
          <a:p>
            <a:pPr>
              <a:lnSpc>
                <a:spcPct val="90000"/>
              </a:lnSpc>
            </a:pPr>
            <a:endParaRPr lang="de-DE"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389" y="2160612"/>
            <a:ext cx="4029075"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0156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Line 3"/>
          <p:cNvSpPr>
            <a:spLocks noChangeShapeType="1"/>
          </p:cNvSpPr>
          <p:nvPr/>
        </p:nvSpPr>
        <p:spPr bwMode="auto">
          <a:xfrm flipV="1">
            <a:off x="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8" name="Line 4"/>
          <p:cNvSpPr>
            <a:spLocks noChangeShapeType="1"/>
          </p:cNvSpPr>
          <p:nvPr/>
        </p:nvSpPr>
        <p:spPr bwMode="auto">
          <a:xfrm>
            <a:off x="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9" name="Line 5"/>
          <p:cNvSpPr>
            <a:spLocks noChangeShapeType="1"/>
          </p:cNvSpPr>
          <p:nvPr/>
        </p:nvSpPr>
        <p:spPr bwMode="auto">
          <a:xfrm>
            <a:off x="140335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0" name="Line 6"/>
          <p:cNvSpPr>
            <a:spLocks noChangeShapeType="1"/>
          </p:cNvSpPr>
          <p:nvPr/>
        </p:nvSpPr>
        <p:spPr bwMode="auto">
          <a:xfrm flipV="1">
            <a:off x="140335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1" name="Rectangle 7"/>
          <p:cNvSpPr>
            <a:spLocks noGrp="1" noChangeArrowheads="1"/>
          </p:cNvSpPr>
          <p:nvPr>
            <p:ph type="body" idx="1"/>
          </p:nvPr>
        </p:nvSpPr>
        <p:spPr>
          <a:xfrm>
            <a:off x="457200" y="1447800"/>
            <a:ext cx="8229600" cy="4525963"/>
          </a:xfrm>
        </p:spPr>
        <p:txBody>
          <a:bodyPr/>
          <a:lstStyle/>
          <a:p>
            <a:endParaRPr lang="de-DE" sz="2800" dirty="0"/>
          </a:p>
          <a:p>
            <a:endParaRPr lang="de-DE" sz="3600" dirty="0"/>
          </a:p>
          <a:p>
            <a:endParaRPr lang="de-DE" sz="1600" dirty="0"/>
          </a:p>
        </p:txBody>
      </p:sp>
      <p:sp>
        <p:nvSpPr>
          <p:cNvPr id="31752" name="Rectangle 8"/>
          <p:cNvSpPr>
            <a:spLocks noChangeArrowheads="1"/>
          </p:cNvSpPr>
          <p:nvPr/>
        </p:nvSpPr>
        <p:spPr bwMode="auto">
          <a:xfrm>
            <a:off x="6096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pPr>
            <a:endParaRPr lang="de-DE" sz="2400" dirty="0"/>
          </a:p>
        </p:txBody>
      </p:sp>
      <p:sp>
        <p:nvSpPr>
          <p:cNvPr id="10" name="Rectangle 2"/>
          <p:cNvSpPr txBox="1">
            <a:spLocks noChangeArrowheads="1"/>
          </p:cNvSpPr>
          <p:nvPr/>
        </p:nvSpPr>
        <p:spPr bwMode="auto">
          <a:xfrm>
            <a:off x="1979712"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sz="2800" kern="0" dirty="0" smtClean="0"/>
              <a:t>Differentialdiagnose</a:t>
            </a:r>
            <a:endParaRPr lang="de-DE" sz="2800" kern="0" dirty="0"/>
          </a:p>
        </p:txBody>
      </p:sp>
      <p:sp>
        <p:nvSpPr>
          <p:cNvPr id="9" name="Rechteck 8"/>
          <p:cNvSpPr/>
          <p:nvPr/>
        </p:nvSpPr>
        <p:spPr>
          <a:xfrm>
            <a:off x="467544" y="1556792"/>
            <a:ext cx="8136904" cy="2708434"/>
          </a:xfrm>
          <a:prstGeom prst="rect">
            <a:avLst/>
          </a:prstGeom>
        </p:spPr>
        <p:txBody>
          <a:bodyPr wrap="square">
            <a:spAutoFit/>
          </a:bodyPr>
          <a:lstStyle/>
          <a:p>
            <a:pPr lvl="1"/>
            <a:r>
              <a:rPr lang="de-DE" altLang="en-US" dirty="0" smtClean="0"/>
              <a:t>Pleuritis</a:t>
            </a:r>
            <a:endParaRPr lang="de-DE" altLang="en-US" dirty="0"/>
          </a:p>
          <a:p>
            <a:pPr lvl="1"/>
            <a:r>
              <a:rPr lang="de-DE" altLang="en-US" dirty="0"/>
              <a:t>Pneumonie</a:t>
            </a:r>
          </a:p>
          <a:p>
            <a:pPr lvl="1"/>
            <a:r>
              <a:rPr lang="de-DE" altLang="en-US" dirty="0" smtClean="0"/>
              <a:t>Pneumothorax</a:t>
            </a:r>
          </a:p>
          <a:p>
            <a:pPr lvl="1"/>
            <a:endParaRPr lang="de-DE" altLang="en-US" dirty="0"/>
          </a:p>
          <a:p>
            <a:pPr lvl="1"/>
            <a:r>
              <a:rPr lang="de-DE" altLang="en-US" dirty="0" smtClean="0"/>
              <a:t>Herzinfarkt</a:t>
            </a:r>
            <a:endParaRPr lang="de-DE" altLang="en-US" dirty="0"/>
          </a:p>
          <a:p>
            <a:pPr lvl="1"/>
            <a:r>
              <a:rPr lang="de-DE" altLang="en-US" dirty="0"/>
              <a:t>Aneurysma </a:t>
            </a:r>
            <a:r>
              <a:rPr lang="de-DE" altLang="en-US" dirty="0" err="1"/>
              <a:t>dissecans</a:t>
            </a:r>
            <a:endParaRPr lang="de-DE" altLang="en-US" dirty="0"/>
          </a:p>
          <a:p>
            <a:pPr lvl="1"/>
            <a:r>
              <a:rPr lang="de-DE" altLang="en-US" dirty="0"/>
              <a:t>Akuter </a:t>
            </a:r>
            <a:r>
              <a:rPr lang="de-DE" altLang="en-US" dirty="0" smtClean="0"/>
              <a:t>Oberbauch</a:t>
            </a:r>
          </a:p>
          <a:p>
            <a:pPr lvl="1"/>
            <a:endParaRPr lang="de-DE" altLang="en-US" dirty="0"/>
          </a:p>
          <a:p>
            <a:pPr lvl="1"/>
            <a:endParaRPr lang="de-DE" altLang="en-US" sz="800" dirty="0"/>
          </a:p>
          <a:p>
            <a:pPr lvl="1"/>
            <a:r>
              <a:rPr lang="de-DE" altLang="en-US" dirty="0" smtClean="0"/>
              <a:t>Alle </a:t>
            </a:r>
            <a:r>
              <a:rPr lang="de-DE" altLang="en-US" dirty="0"/>
              <a:t>Erkrankungen mit progredienter Dyspnoe und pulmonaler Hypertonie</a:t>
            </a:r>
            <a:endParaRPr lang="de-DE" altLang="en-US" dirty="0"/>
          </a:p>
        </p:txBody>
      </p:sp>
    </p:spTree>
    <p:extLst>
      <p:ext uri="{BB962C8B-B14F-4D97-AF65-F5344CB8AC3E}">
        <p14:creationId xmlns:p14="http://schemas.microsoft.com/office/powerpoint/2010/main" val="803055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Line 3"/>
          <p:cNvSpPr>
            <a:spLocks noChangeShapeType="1"/>
          </p:cNvSpPr>
          <p:nvPr/>
        </p:nvSpPr>
        <p:spPr bwMode="auto">
          <a:xfrm flipV="1">
            <a:off x="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8" name="Line 4"/>
          <p:cNvSpPr>
            <a:spLocks noChangeShapeType="1"/>
          </p:cNvSpPr>
          <p:nvPr/>
        </p:nvSpPr>
        <p:spPr bwMode="auto">
          <a:xfrm>
            <a:off x="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9" name="Line 5"/>
          <p:cNvSpPr>
            <a:spLocks noChangeShapeType="1"/>
          </p:cNvSpPr>
          <p:nvPr/>
        </p:nvSpPr>
        <p:spPr bwMode="auto">
          <a:xfrm>
            <a:off x="1403350" y="1066800"/>
            <a:ext cx="77406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0" name="Line 6"/>
          <p:cNvSpPr>
            <a:spLocks noChangeShapeType="1"/>
          </p:cNvSpPr>
          <p:nvPr/>
        </p:nvSpPr>
        <p:spPr bwMode="auto">
          <a:xfrm flipV="1">
            <a:off x="1403350" y="981075"/>
            <a:ext cx="7740650" cy="0"/>
          </a:xfrm>
          <a:prstGeom prst="line">
            <a:avLst/>
          </a:prstGeom>
          <a:noFill/>
          <a:ln w="317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1" name="Rectangle 7"/>
          <p:cNvSpPr>
            <a:spLocks noGrp="1" noChangeArrowheads="1"/>
          </p:cNvSpPr>
          <p:nvPr>
            <p:ph type="body" idx="1"/>
          </p:nvPr>
        </p:nvSpPr>
        <p:spPr>
          <a:xfrm>
            <a:off x="457200" y="1447800"/>
            <a:ext cx="8229600" cy="4525963"/>
          </a:xfrm>
        </p:spPr>
        <p:txBody>
          <a:bodyPr/>
          <a:lstStyle/>
          <a:p>
            <a:endParaRPr lang="de-DE" sz="2800" dirty="0"/>
          </a:p>
          <a:p>
            <a:endParaRPr lang="de-DE" sz="3600" dirty="0"/>
          </a:p>
          <a:p>
            <a:endParaRPr lang="de-DE" sz="1600" dirty="0"/>
          </a:p>
        </p:txBody>
      </p:sp>
      <p:sp>
        <p:nvSpPr>
          <p:cNvPr id="31752" name="Rectangle 8"/>
          <p:cNvSpPr>
            <a:spLocks noChangeArrowheads="1"/>
          </p:cNvSpPr>
          <p:nvPr/>
        </p:nvSpPr>
        <p:spPr bwMode="auto">
          <a:xfrm>
            <a:off x="6096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pPr>
            <a:endParaRPr lang="de-DE" sz="2400" dirty="0"/>
          </a:p>
        </p:txBody>
      </p:sp>
      <p:sp>
        <p:nvSpPr>
          <p:cNvPr id="10" name="Rectangle 2"/>
          <p:cNvSpPr txBox="1">
            <a:spLocks noChangeArrowheads="1"/>
          </p:cNvSpPr>
          <p:nvPr/>
        </p:nvSpPr>
        <p:spPr bwMode="auto">
          <a:xfrm>
            <a:off x="1979712" y="53752"/>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sz="2800" kern="0" dirty="0" smtClean="0"/>
              <a:t>Diagnostik - EKG</a:t>
            </a:r>
            <a:endParaRPr lang="de-DE" sz="2800" kern="0" dirty="0"/>
          </a:p>
        </p:txBody>
      </p:sp>
      <p:sp>
        <p:nvSpPr>
          <p:cNvPr id="11" name="Rectangle 3"/>
          <p:cNvSpPr txBox="1">
            <a:spLocks noChangeArrowheads="1"/>
          </p:cNvSpPr>
          <p:nvPr/>
        </p:nvSpPr>
        <p:spPr bwMode="auto">
          <a:xfrm>
            <a:off x="152400" y="1752600"/>
            <a:ext cx="4648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de-DE" altLang="en-US" sz="2000" kern="0" smtClean="0"/>
              <a:t>Sinustachykardie		48 %</a:t>
            </a:r>
          </a:p>
          <a:p>
            <a:r>
              <a:rPr lang="de-DE" altLang="en-US" sz="2000" kern="0" smtClean="0"/>
              <a:t>Atriale Rhythmusstörungen	38 %</a:t>
            </a:r>
          </a:p>
          <a:p>
            <a:endParaRPr lang="de-DE" altLang="en-US" sz="2000" kern="0" smtClean="0"/>
          </a:p>
          <a:p>
            <a:r>
              <a:rPr lang="de-DE" altLang="en-US" sz="2000" kern="0" smtClean="0"/>
              <a:t>P-dextroatriale (&gt;0.25 mV)	28 %</a:t>
            </a:r>
          </a:p>
          <a:p>
            <a:r>
              <a:rPr lang="de-DE" altLang="en-US" sz="2000" kern="0" smtClean="0"/>
              <a:t>S I - Q III – Typ		27 %</a:t>
            </a:r>
          </a:p>
          <a:p>
            <a:r>
              <a:rPr lang="de-DE" altLang="en-US" sz="2000" kern="0" smtClean="0"/>
              <a:t>Rechtsschenkelblock		25 %</a:t>
            </a:r>
          </a:p>
          <a:p>
            <a:r>
              <a:rPr lang="de-DE" altLang="en-US" sz="2000" kern="0" smtClean="0"/>
              <a:t>Rechtslagetyp		10 %</a:t>
            </a:r>
          </a:p>
          <a:p>
            <a:endParaRPr lang="de-DE" altLang="en-US" sz="2000" kern="0" smtClean="0"/>
          </a:p>
          <a:p>
            <a:r>
              <a:rPr lang="de-DE" altLang="en-US" sz="2000" kern="0" smtClean="0"/>
              <a:t>ST-Hebungen in III		17 %</a:t>
            </a:r>
          </a:p>
          <a:p>
            <a:r>
              <a:rPr lang="de-DE" altLang="en-US" sz="2000" kern="0" smtClean="0"/>
              <a:t>T-Inversion V1-3		6 %</a:t>
            </a:r>
          </a:p>
          <a:p>
            <a:r>
              <a:rPr lang="de-DE" altLang="en-US" sz="2000" kern="0" smtClean="0"/>
              <a:t>ST &amp; T uncharakt. verändert	17 %</a:t>
            </a:r>
          </a:p>
          <a:p>
            <a:endParaRPr lang="de-DE" altLang="en-US" sz="2000" kern="0" smtClean="0"/>
          </a:p>
          <a:p>
            <a:r>
              <a:rPr lang="de-DE" altLang="en-US" sz="2000" kern="0" smtClean="0"/>
              <a:t>Normales EKG		20 %</a:t>
            </a:r>
          </a:p>
          <a:p>
            <a:endParaRPr lang="de-DE" altLang="en-US" sz="2000" kern="0" dirty="0"/>
          </a:p>
        </p:txBody>
      </p:sp>
      <p:pic>
        <p:nvPicPr>
          <p:cNvPr id="12" name="Picture 4" descr="ekg"/>
          <p:cNvPicPr>
            <a:picLocks noChangeAspect="1" noChangeArrowheads="1"/>
          </p:cNvPicPr>
          <p:nvPr/>
        </p:nvPicPr>
        <p:blipFill>
          <a:blip r:embed="rId3">
            <a:extLst>
              <a:ext uri="{28A0092B-C50C-407E-A947-70E740481C1C}">
                <a14:useLocalDpi xmlns:a14="http://schemas.microsoft.com/office/drawing/2010/main" val="0"/>
              </a:ext>
            </a:extLst>
          </a:blip>
          <a:srcRect r="50793"/>
          <a:stretch>
            <a:fillRect/>
          </a:stretch>
        </p:blipFill>
        <p:spPr bwMode="auto">
          <a:xfrm>
            <a:off x="5867400" y="1600200"/>
            <a:ext cx="2362200" cy="25987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ekg"/>
          <p:cNvPicPr>
            <a:picLocks noChangeAspect="1" noChangeArrowheads="1"/>
          </p:cNvPicPr>
          <p:nvPr/>
        </p:nvPicPr>
        <p:blipFill>
          <a:blip r:embed="rId3">
            <a:extLst>
              <a:ext uri="{28A0092B-C50C-407E-A947-70E740481C1C}">
                <a14:useLocalDpi xmlns:a14="http://schemas.microsoft.com/office/drawing/2010/main" val="0"/>
              </a:ext>
            </a:extLst>
          </a:blip>
          <a:srcRect l="49207" r="1587"/>
          <a:stretch>
            <a:fillRect/>
          </a:stretch>
        </p:blipFill>
        <p:spPr bwMode="auto">
          <a:xfrm>
            <a:off x="5867400" y="4259263"/>
            <a:ext cx="2362200" cy="259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709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ppt/theme/themeOverride2.xml><?xml version="1.0" encoding="utf-8"?>
<a:themeOverride xmlns:a="http://schemas.openxmlformats.org/drawingml/2006/main">
  <a:clrScheme name="Standarddesign 15">
    <a:dk1>
      <a:srgbClr val="000000"/>
    </a:dk1>
    <a:lt1>
      <a:srgbClr val="FFFFFF"/>
    </a:lt1>
    <a:dk2>
      <a:srgbClr val="4F2D7F"/>
    </a:dk2>
    <a:lt2>
      <a:srgbClr val="C0C0C0"/>
    </a:lt2>
    <a:accent1>
      <a:srgbClr val="D4CFFD"/>
    </a:accent1>
    <a:accent2>
      <a:srgbClr val="9B94F0"/>
    </a:accent2>
    <a:accent3>
      <a:srgbClr val="FFFFFF"/>
    </a:accent3>
    <a:accent4>
      <a:srgbClr val="000000"/>
    </a:accent4>
    <a:accent5>
      <a:srgbClr val="E6E4FE"/>
    </a:accent5>
    <a:accent6>
      <a:srgbClr val="8C86D9"/>
    </a:accent6>
    <a:hlink>
      <a:srgbClr val="E60088"/>
    </a:hlink>
    <a:folHlink>
      <a:srgbClr val="807F83"/>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docProps/app.xml><?xml version="1.0" encoding="utf-8"?>
<Properties xmlns="http://schemas.openxmlformats.org/officeDocument/2006/extended-properties" xmlns:vt="http://schemas.openxmlformats.org/officeDocument/2006/docPropsVTypes">
  <TotalTime>0</TotalTime>
  <Words>4136</Words>
  <Application>Microsoft Office PowerPoint</Application>
  <PresentationFormat>Bildschirmpräsentation (4:3)</PresentationFormat>
  <Paragraphs>998</Paragraphs>
  <Slides>51</Slides>
  <Notes>33</Notes>
  <HiddenSlides>0</HiddenSlides>
  <MMClips>5</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51</vt:i4>
      </vt:variant>
    </vt:vector>
  </HeadingPairs>
  <TitlesOfParts>
    <vt:vector size="53" baseType="lpstr">
      <vt:lpstr>Standarddesign</vt:lpstr>
      <vt:lpstr>Dokument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RDI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User</dc:creator>
  <cp:lastModifiedBy>Philipp Groha</cp:lastModifiedBy>
  <cp:revision>145</cp:revision>
  <dcterms:created xsi:type="dcterms:W3CDTF">2006-06-23T16:01:00Z</dcterms:created>
  <dcterms:modified xsi:type="dcterms:W3CDTF">2015-02-15T17:08:40Z</dcterms:modified>
</cp:coreProperties>
</file>